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7027" r:id="rId1"/>
  </p:sldMasterIdLst>
  <p:notesMasterIdLst>
    <p:notesMasterId r:id="rId62"/>
  </p:notesMasterIdLst>
  <p:handoutMasterIdLst>
    <p:handoutMasterId r:id="rId63"/>
  </p:handoutMasterIdLst>
  <p:sldIdLst>
    <p:sldId id="348" r:id="rId2"/>
    <p:sldId id="386" r:id="rId3"/>
    <p:sldId id="415" r:id="rId4"/>
    <p:sldId id="452" r:id="rId5"/>
    <p:sldId id="454" r:id="rId6"/>
    <p:sldId id="453" r:id="rId7"/>
    <p:sldId id="416" r:id="rId8"/>
    <p:sldId id="418" r:id="rId9"/>
    <p:sldId id="475" r:id="rId10"/>
    <p:sldId id="468" r:id="rId11"/>
    <p:sldId id="467" r:id="rId12"/>
    <p:sldId id="419" r:id="rId13"/>
    <p:sldId id="420" r:id="rId14"/>
    <p:sldId id="471" r:id="rId15"/>
    <p:sldId id="421" r:id="rId16"/>
    <p:sldId id="422" r:id="rId17"/>
    <p:sldId id="423" r:id="rId18"/>
    <p:sldId id="424" r:id="rId19"/>
    <p:sldId id="476" r:id="rId20"/>
    <p:sldId id="455" r:id="rId21"/>
    <p:sldId id="469" r:id="rId22"/>
    <p:sldId id="477" r:id="rId23"/>
    <p:sldId id="456" r:id="rId24"/>
    <p:sldId id="472" r:id="rId25"/>
    <p:sldId id="464" r:id="rId26"/>
    <p:sldId id="431" r:id="rId27"/>
    <p:sldId id="478" r:id="rId28"/>
    <p:sldId id="426" r:id="rId29"/>
    <p:sldId id="427" r:id="rId30"/>
    <p:sldId id="457" r:id="rId31"/>
    <p:sldId id="458" r:id="rId32"/>
    <p:sldId id="428" r:id="rId33"/>
    <p:sldId id="466" r:id="rId34"/>
    <p:sldId id="429" r:id="rId35"/>
    <p:sldId id="430" r:id="rId36"/>
    <p:sldId id="432" r:id="rId37"/>
    <p:sldId id="473" r:id="rId38"/>
    <p:sldId id="433" r:id="rId39"/>
    <p:sldId id="459" r:id="rId40"/>
    <p:sldId id="434" r:id="rId41"/>
    <p:sldId id="435" r:id="rId42"/>
    <p:sldId id="436" r:id="rId43"/>
    <p:sldId id="437" r:id="rId44"/>
    <p:sldId id="438" r:id="rId45"/>
    <p:sldId id="474" r:id="rId46"/>
    <p:sldId id="460" r:id="rId47"/>
    <p:sldId id="439" r:id="rId48"/>
    <p:sldId id="440" r:id="rId49"/>
    <p:sldId id="441" r:id="rId50"/>
    <p:sldId id="442" r:id="rId51"/>
    <p:sldId id="443" r:id="rId52"/>
    <p:sldId id="444" r:id="rId53"/>
    <p:sldId id="445" r:id="rId54"/>
    <p:sldId id="446" r:id="rId55"/>
    <p:sldId id="447" r:id="rId56"/>
    <p:sldId id="448" r:id="rId57"/>
    <p:sldId id="463" r:id="rId58"/>
    <p:sldId id="449" r:id="rId59"/>
    <p:sldId id="470" r:id="rId60"/>
    <p:sldId id="451" r:id="rId61"/>
  </p:sldIdLst>
  <p:sldSz cx="9906000" cy="6858000" type="A4"/>
  <p:notesSz cx="7104063" cy="10234613"/>
  <p:custDataLst>
    <p:tags r:id="rId64"/>
  </p:custDataLst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900" kern="1200">
        <a:solidFill>
          <a:srgbClr val="007469"/>
        </a:solidFill>
        <a:latin typeface="Verdana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900" kern="1200">
        <a:solidFill>
          <a:srgbClr val="007469"/>
        </a:solidFill>
        <a:latin typeface="Verdana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900" kern="1200">
        <a:solidFill>
          <a:srgbClr val="007469"/>
        </a:solidFill>
        <a:latin typeface="Verdana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900" kern="1200">
        <a:solidFill>
          <a:srgbClr val="007469"/>
        </a:solidFill>
        <a:latin typeface="Verdana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900" kern="1200">
        <a:solidFill>
          <a:srgbClr val="007469"/>
        </a:solidFill>
        <a:latin typeface="Verdana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900" kern="1200">
        <a:solidFill>
          <a:srgbClr val="007469"/>
        </a:solidFill>
        <a:latin typeface="Verdana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900" kern="1200">
        <a:solidFill>
          <a:srgbClr val="007469"/>
        </a:solidFill>
        <a:latin typeface="Verdana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900" kern="1200">
        <a:solidFill>
          <a:srgbClr val="007469"/>
        </a:solidFill>
        <a:latin typeface="Verdana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900" kern="1200">
        <a:solidFill>
          <a:srgbClr val="007469"/>
        </a:solidFill>
        <a:latin typeface="Verdana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19">
          <p15:clr>
            <a:srgbClr val="A4A3A4"/>
          </p15:clr>
        </p15:guide>
        <p15:guide id="2" pos="6023">
          <p15:clr>
            <a:srgbClr val="A4A3A4"/>
          </p15:clr>
        </p15:guide>
        <p15:guide id="3" pos="21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 userDrawn="1">
          <p15:clr>
            <a:srgbClr val="A4A3A4"/>
          </p15:clr>
        </p15:guide>
        <p15:guide id="2" pos="2218" userDrawn="1">
          <p15:clr>
            <a:srgbClr val="A4A3A4"/>
          </p15:clr>
        </p15:guide>
        <p15:guide id="3" pos="2239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HAMPAGNE Aurelie" initials="CA" lastIdx="1" clrIdx="0"/>
  <p:cmAuthor id="1" name="BERNARDIE Francoise" initials="BF" lastIdx="2" clrIdx="1">
    <p:extLst>
      <p:ext uri="{19B8F6BF-5375-455C-9EA6-DF929625EA0E}">
        <p15:presenceInfo xmlns:p15="http://schemas.microsoft.com/office/powerpoint/2012/main" userId="S-1-5-21-2043104406-512064258-1538882281-7448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50"/>
    <a:srgbClr val="1F3B73"/>
    <a:srgbClr val="004272"/>
    <a:srgbClr val="FFCCFF"/>
    <a:srgbClr val="FF9933"/>
    <a:srgbClr val="00355C"/>
    <a:srgbClr val="FF3399"/>
    <a:srgbClr val="FF9999"/>
    <a:srgbClr val="FDE9D9"/>
    <a:srgbClr val="F6F6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E25E649-3F16-4E02-A733-19D2CDBF48F0}" styleName="Style moyen 3 - Accentuation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082" autoAdjust="0"/>
    <p:restoredTop sz="96305" autoAdjust="0"/>
  </p:normalViewPr>
  <p:slideViewPr>
    <p:cSldViewPr snapToObjects="1">
      <p:cViewPr varScale="1">
        <p:scale>
          <a:sx n="72" d="100"/>
          <a:sy n="72" d="100"/>
        </p:scale>
        <p:origin x="1254" y="66"/>
      </p:cViewPr>
      <p:guideLst>
        <p:guide orient="horz" pos="4319"/>
        <p:guide pos="6023"/>
        <p:guide pos="21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>
        <p:scale>
          <a:sx n="75" d="100"/>
          <a:sy n="75" d="100"/>
        </p:scale>
        <p:origin x="2184" y="-878"/>
      </p:cViewPr>
      <p:guideLst>
        <p:guide orient="horz" pos="3224"/>
        <p:guide pos="2218"/>
        <p:guide pos="2239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handoutMaster" Target="handoutMasters/handoutMaster1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gs" Target="tags/tag1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079203" cy="512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40" tIns="47170" rIns="94340" bIns="47170" numCol="1" anchor="t" anchorCtr="0" compatLnSpc="1">
            <a:prstTxWarp prst="textNoShape">
              <a:avLst/>
            </a:prstTxWarp>
          </a:bodyPr>
          <a:lstStyle>
            <a:lvl1pPr defTabSz="942943">
              <a:defRPr sz="1200" b="0" i="0" u="none">
                <a:solidFill>
                  <a:schemeClr val="tx1"/>
                </a:solidFill>
                <a:latin typeface="Arial" charset="0"/>
                <a:ea typeface="ＭＳ Ｐゴシック" pitchFamily="-96" charset="-128"/>
                <a:cs typeface="+mn-cs"/>
              </a:defRPr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3203" y="1"/>
            <a:ext cx="3079203" cy="512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40" tIns="47170" rIns="94340" bIns="47170" numCol="1" anchor="t" anchorCtr="0" compatLnSpc="1">
            <a:prstTxWarp prst="textNoShape">
              <a:avLst/>
            </a:prstTxWarp>
          </a:bodyPr>
          <a:lstStyle>
            <a:lvl1pPr algn="r" defTabSz="942943">
              <a:defRPr sz="1200" b="0" i="0" u="none">
                <a:solidFill>
                  <a:schemeClr val="tx1"/>
                </a:solidFill>
                <a:latin typeface="Arial" charset="0"/>
                <a:ea typeface="ＭＳ Ｐゴシック" pitchFamily="-96" charset="-128"/>
                <a:cs typeface="+mn-cs"/>
              </a:defRPr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0756"/>
            <a:ext cx="3079203" cy="512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40" tIns="47170" rIns="94340" bIns="47170" numCol="1" anchor="b" anchorCtr="0" compatLnSpc="1">
            <a:prstTxWarp prst="textNoShape">
              <a:avLst/>
            </a:prstTxWarp>
          </a:bodyPr>
          <a:lstStyle>
            <a:lvl1pPr defTabSz="942943">
              <a:defRPr sz="1200" b="0" i="0" u="none">
                <a:solidFill>
                  <a:schemeClr val="tx1"/>
                </a:solidFill>
                <a:latin typeface="Arial" charset="0"/>
                <a:ea typeface="ＭＳ Ｐゴシック" pitchFamily="-96" charset="-128"/>
                <a:cs typeface="+mn-cs"/>
              </a:defRPr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3203" y="9720756"/>
            <a:ext cx="3079203" cy="512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40" tIns="47170" rIns="94340" bIns="47170" numCol="1" anchor="b" anchorCtr="0" compatLnSpc="1">
            <a:prstTxWarp prst="textNoShape">
              <a:avLst/>
            </a:prstTxWarp>
          </a:bodyPr>
          <a:lstStyle>
            <a:lvl1pPr algn="r" defTabSz="942943">
              <a:defRPr sz="1200" b="0" i="0" u="none">
                <a:solidFill>
                  <a:schemeClr val="tx1"/>
                </a:solidFill>
                <a:latin typeface="Arial" charset="0"/>
                <a:ea typeface="ＭＳ Ｐゴシック" pitchFamily="-96" charset="-128"/>
                <a:cs typeface="+mn-cs"/>
              </a:defRPr>
            </a:lvl1pPr>
          </a:lstStyle>
          <a:p>
            <a:pPr>
              <a:defRPr/>
            </a:pPr>
            <a:fld id="{4AF47274-7A00-43C0-91BC-2BDD3E62FE6F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389584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079203" cy="512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40" tIns="47170" rIns="94340" bIns="47170" numCol="1" anchor="t" anchorCtr="0" compatLnSpc="1">
            <a:prstTxWarp prst="textNoShape">
              <a:avLst/>
            </a:prstTxWarp>
          </a:bodyPr>
          <a:lstStyle>
            <a:lvl1pPr defTabSz="942943">
              <a:defRPr sz="1200" b="0" i="0" u="none">
                <a:solidFill>
                  <a:schemeClr val="tx1"/>
                </a:solidFill>
                <a:latin typeface="Arial" charset="0"/>
                <a:ea typeface="ＭＳ Ｐゴシック" pitchFamily="-96" charset="-128"/>
                <a:cs typeface="+mn-cs"/>
              </a:defRPr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3203" y="1"/>
            <a:ext cx="3079203" cy="512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40" tIns="47170" rIns="94340" bIns="47170" numCol="1" anchor="t" anchorCtr="0" compatLnSpc="1">
            <a:prstTxWarp prst="textNoShape">
              <a:avLst/>
            </a:prstTxWarp>
          </a:bodyPr>
          <a:lstStyle>
            <a:lvl1pPr algn="r" defTabSz="942943">
              <a:defRPr sz="1200" b="0" i="0" u="none">
                <a:solidFill>
                  <a:schemeClr val="tx1"/>
                </a:solidFill>
                <a:latin typeface="Arial" charset="0"/>
                <a:ea typeface="ＭＳ Ｐゴシック" pitchFamily="-96" charset="-128"/>
                <a:cs typeface="+mn-cs"/>
              </a:defRPr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553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81050" y="768350"/>
            <a:ext cx="5541963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1735" y="4862018"/>
            <a:ext cx="5680597" cy="4605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40" tIns="47170" rIns="94340" bIns="4717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0756"/>
            <a:ext cx="3079203" cy="512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40" tIns="47170" rIns="94340" bIns="47170" numCol="1" anchor="b" anchorCtr="0" compatLnSpc="1">
            <a:prstTxWarp prst="textNoShape">
              <a:avLst/>
            </a:prstTxWarp>
          </a:bodyPr>
          <a:lstStyle>
            <a:lvl1pPr defTabSz="942943">
              <a:defRPr sz="1200" b="0" i="0" u="none">
                <a:solidFill>
                  <a:schemeClr val="tx1"/>
                </a:solidFill>
                <a:latin typeface="Arial" charset="0"/>
                <a:ea typeface="ＭＳ Ｐゴシック" pitchFamily="-96" charset="-128"/>
                <a:cs typeface="+mn-cs"/>
              </a:defRPr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3203" y="9720756"/>
            <a:ext cx="3079203" cy="512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40" tIns="47170" rIns="94340" bIns="47170" numCol="1" anchor="b" anchorCtr="0" compatLnSpc="1">
            <a:prstTxWarp prst="textNoShape">
              <a:avLst/>
            </a:prstTxWarp>
          </a:bodyPr>
          <a:lstStyle>
            <a:lvl1pPr algn="r" defTabSz="942943">
              <a:defRPr sz="1200" b="0" i="0" u="none">
                <a:solidFill>
                  <a:schemeClr val="tx1"/>
                </a:solidFill>
                <a:latin typeface="Arial" charset="0"/>
                <a:ea typeface="ＭＳ Ｐゴシック" pitchFamily="-96" charset="-128"/>
                <a:cs typeface="+mn-cs"/>
              </a:defRPr>
            </a:lvl1pPr>
          </a:lstStyle>
          <a:p>
            <a:pPr>
              <a:defRPr/>
            </a:pPr>
            <a:fld id="{BDCDCA82-32D8-4C6E-A565-DC3A434618E0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867467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CDCA82-32D8-4C6E-A565-DC3A434618E0}" type="slidenum">
              <a:rPr lang="fr-FR" smtClean="0"/>
              <a:pPr>
                <a:defRPr/>
              </a:pPr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35955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CDCA82-32D8-4C6E-A565-DC3A434618E0}" type="slidenum">
              <a:rPr lang="fr-FR" smtClean="0"/>
              <a:pPr>
                <a:defRPr/>
              </a:pPr>
              <a:t>28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881359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CDCA82-32D8-4C6E-A565-DC3A434618E0}" type="slidenum">
              <a:rPr lang="fr-FR" smtClean="0"/>
              <a:pPr>
                <a:defRPr/>
              </a:pPr>
              <a:t>29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020127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CDCA82-32D8-4C6E-A565-DC3A434618E0}" type="slidenum">
              <a:rPr lang="fr-FR" smtClean="0"/>
              <a:pPr>
                <a:defRPr/>
              </a:pPr>
              <a:t>34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613964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CDCA82-32D8-4C6E-A565-DC3A434618E0}" type="slidenum">
              <a:rPr lang="fr-FR" smtClean="0"/>
              <a:pPr>
                <a:defRPr/>
              </a:pPr>
              <a:t>35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740045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CDCA82-32D8-4C6E-A565-DC3A434618E0}" type="slidenum">
              <a:rPr lang="fr-FR" smtClean="0"/>
              <a:pPr>
                <a:defRPr/>
              </a:pPr>
              <a:t>38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3196460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CDCA82-32D8-4C6E-A565-DC3A434618E0}" type="slidenum">
              <a:rPr lang="fr-FR" smtClean="0"/>
              <a:pPr>
                <a:defRPr/>
              </a:pPr>
              <a:t>40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8809049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CDCA82-32D8-4C6E-A565-DC3A434618E0}" type="slidenum">
              <a:rPr lang="fr-FR" smtClean="0"/>
              <a:pPr>
                <a:defRPr/>
              </a:pPr>
              <a:t>41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5413691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CDCA82-32D8-4C6E-A565-DC3A434618E0}" type="slidenum">
              <a:rPr lang="fr-FR" smtClean="0"/>
              <a:pPr>
                <a:defRPr/>
              </a:pPr>
              <a:t>42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9605504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CDCA82-32D8-4C6E-A565-DC3A434618E0}" type="slidenum">
              <a:rPr lang="fr-FR" smtClean="0"/>
              <a:pPr>
                <a:defRPr/>
              </a:pPr>
              <a:t>44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8013196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CDCA82-32D8-4C6E-A565-DC3A434618E0}" type="slidenum">
              <a:rPr lang="fr-FR" smtClean="0"/>
              <a:pPr>
                <a:defRPr/>
              </a:pPr>
              <a:t>47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833319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CDCA82-32D8-4C6E-A565-DC3A434618E0}" type="slidenum">
              <a:rPr lang="fr-FR" smtClean="0"/>
              <a:pPr>
                <a:defRPr/>
              </a:pPr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7489845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CDCA82-32D8-4C6E-A565-DC3A434618E0}" type="slidenum">
              <a:rPr lang="fr-FR" smtClean="0"/>
              <a:pPr>
                <a:defRPr/>
              </a:pPr>
              <a:t>48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3220942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CDCA82-32D8-4C6E-A565-DC3A434618E0}" type="slidenum">
              <a:rPr lang="fr-FR" smtClean="0"/>
              <a:pPr>
                <a:defRPr/>
              </a:pPr>
              <a:t>50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5415494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CDCA82-32D8-4C6E-A565-DC3A434618E0}" type="slidenum">
              <a:rPr lang="fr-FR" smtClean="0"/>
              <a:pPr>
                <a:defRPr/>
              </a:pPr>
              <a:t>51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5928113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CDCA82-32D8-4C6E-A565-DC3A434618E0}" type="slidenum">
              <a:rPr lang="fr-FR" smtClean="0"/>
              <a:pPr>
                <a:defRPr/>
              </a:pPr>
              <a:t>52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244968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CDCA82-32D8-4C6E-A565-DC3A434618E0}" type="slidenum">
              <a:rPr lang="fr-FR" smtClean="0"/>
              <a:pPr>
                <a:defRPr/>
              </a:pPr>
              <a:t>12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298718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CDCA82-32D8-4C6E-A565-DC3A434618E0}" type="slidenum">
              <a:rPr lang="fr-FR" smtClean="0"/>
              <a:pPr>
                <a:defRPr/>
              </a:pPr>
              <a:t>13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696077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CDCA82-32D8-4C6E-A565-DC3A434618E0}" type="slidenum">
              <a:rPr lang="fr-FR" smtClean="0"/>
              <a:pPr>
                <a:defRPr/>
              </a:pPr>
              <a:t>15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664948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CDCA82-32D8-4C6E-A565-DC3A434618E0}" type="slidenum">
              <a:rPr lang="fr-FR" smtClean="0"/>
              <a:pPr>
                <a:defRPr/>
              </a:pPr>
              <a:t>16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040954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CDCA82-32D8-4C6E-A565-DC3A434618E0}" type="slidenum">
              <a:rPr lang="fr-FR" smtClean="0"/>
              <a:pPr>
                <a:defRPr/>
              </a:pPr>
              <a:t>17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033896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CDCA82-32D8-4C6E-A565-DC3A434618E0}" type="slidenum">
              <a:rPr lang="fr-FR" smtClean="0"/>
              <a:pPr>
                <a:defRPr/>
              </a:pPr>
              <a:t>18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302182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CDCA82-32D8-4C6E-A565-DC3A434618E0}" type="slidenum">
              <a:rPr lang="fr-FR" smtClean="0"/>
              <a:pPr>
                <a:defRPr/>
              </a:pPr>
              <a:t>26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514811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3.png"/><Relationship Id="rId2" Type="http://schemas.openxmlformats.org/officeDocument/2006/relationships/tags" Target="../tags/tag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slide" Target="../slides/slide7.xml"/><Relationship Id="rId13" Type="http://schemas.openxmlformats.org/officeDocument/2006/relationships/image" Target="../media/image9.jpeg"/><Relationship Id="rId3" Type="http://schemas.openxmlformats.org/officeDocument/2006/relationships/tags" Target="../tags/tag20.xml"/><Relationship Id="rId7" Type="http://schemas.openxmlformats.org/officeDocument/2006/relationships/oleObject" Target="../embeddings/oleObject19.bin"/><Relationship Id="rId12" Type="http://schemas.openxmlformats.org/officeDocument/2006/relationships/image" Target="../media/image8.png"/><Relationship Id="rId2" Type="http://schemas.openxmlformats.org/officeDocument/2006/relationships/tags" Target="../tags/tag19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1.emf"/><Relationship Id="rId11" Type="http://schemas.openxmlformats.org/officeDocument/2006/relationships/image" Target="../media/image7.png"/><Relationship Id="rId5" Type="http://schemas.openxmlformats.org/officeDocument/2006/relationships/oleObject" Target="../embeddings/oleObject18.bin"/><Relationship Id="rId10" Type="http://schemas.openxmlformats.org/officeDocument/2006/relationships/image" Target="../media/image6.png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5.jpeg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7.xml"/><Relationship Id="rId13" Type="http://schemas.openxmlformats.org/officeDocument/2006/relationships/image" Target="../media/image9.jpeg"/><Relationship Id="rId3" Type="http://schemas.openxmlformats.org/officeDocument/2006/relationships/tags" Target="../tags/tag22.xml"/><Relationship Id="rId7" Type="http://schemas.openxmlformats.org/officeDocument/2006/relationships/oleObject" Target="../embeddings/oleObject21.bin"/><Relationship Id="rId12" Type="http://schemas.openxmlformats.org/officeDocument/2006/relationships/image" Target="../media/image7.png"/><Relationship Id="rId2" Type="http://schemas.openxmlformats.org/officeDocument/2006/relationships/tags" Target="../tags/tag21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1.emf"/><Relationship Id="rId11" Type="http://schemas.openxmlformats.org/officeDocument/2006/relationships/image" Target="../media/image6.png"/><Relationship Id="rId5" Type="http://schemas.openxmlformats.org/officeDocument/2006/relationships/oleObject" Target="../embeddings/oleObject20.bin"/><Relationship Id="rId10" Type="http://schemas.openxmlformats.org/officeDocument/2006/relationships/image" Target="../media/image5.jpeg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8.png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7.xml"/><Relationship Id="rId13" Type="http://schemas.openxmlformats.org/officeDocument/2006/relationships/image" Target="../media/image9.jpeg"/><Relationship Id="rId3" Type="http://schemas.openxmlformats.org/officeDocument/2006/relationships/tags" Target="../tags/tag24.xml"/><Relationship Id="rId7" Type="http://schemas.openxmlformats.org/officeDocument/2006/relationships/oleObject" Target="../embeddings/oleObject23.bin"/><Relationship Id="rId12" Type="http://schemas.openxmlformats.org/officeDocument/2006/relationships/image" Target="../media/image7.png"/><Relationship Id="rId2" Type="http://schemas.openxmlformats.org/officeDocument/2006/relationships/tags" Target="../tags/tag23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1.emf"/><Relationship Id="rId11" Type="http://schemas.openxmlformats.org/officeDocument/2006/relationships/image" Target="../media/image6.png"/><Relationship Id="rId5" Type="http://schemas.openxmlformats.org/officeDocument/2006/relationships/oleObject" Target="../embeddings/oleObject22.bin"/><Relationship Id="rId10" Type="http://schemas.openxmlformats.org/officeDocument/2006/relationships/image" Target="../media/image5.jpeg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8.png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slide" Target="../slides/slide7.xml"/><Relationship Id="rId13" Type="http://schemas.openxmlformats.org/officeDocument/2006/relationships/image" Target="../media/image9.jpeg"/><Relationship Id="rId3" Type="http://schemas.openxmlformats.org/officeDocument/2006/relationships/tags" Target="../tags/tag26.xml"/><Relationship Id="rId7" Type="http://schemas.openxmlformats.org/officeDocument/2006/relationships/oleObject" Target="../embeddings/oleObject25.bin"/><Relationship Id="rId12" Type="http://schemas.openxmlformats.org/officeDocument/2006/relationships/image" Target="../media/image7.png"/><Relationship Id="rId2" Type="http://schemas.openxmlformats.org/officeDocument/2006/relationships/tags" Target="../tags/tag25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1.emf"/><Relationship Id="rId11" Type="http://schemas.openxmlformats.org/officeDocument/2006/relationships/image" Target="../media/image6.png"/><Relationship Id="rId5" Type="http://schemas.openxmlformats.org/officeDocument/2006/relationships/oleObject" Target="../embeddings/oleObject24.bin"/><Relationship Id="rId10" Type="http://schemas.openxmlformats.org/officeDocument/2006/relationships/image" Target="../media/image5.jpeg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8.png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slide" Target="../slides/slide7.xml"/><Relationship Id="rId13" Type="http://schemas.openxmlformats.org/officeDocument/2006/relationships/image" Target="../media/image9.jpeg"/><Relationship Id="rId3" Type="http://schemas.openxmlformats.org/officeDocument/2006/relationships/tags" Target="../tags/tag28.xml"/><Relationship Id="rId7" Type="http://schemas.openxmlformats.org/officeDocument/2006/relationships/oleObject" Target="../embeddings/oleObject27.bin"/><Relationship Id="rId12" Type="http://schemas.openxmlformats.org/officeDocument/2006/relationships/image" Target="../media/image7.png"/><Relationship Id="rId2" Type="http://schemas.openxmlformats.org/officeDocument/2006/relationships/tags" Target="../tags/tag27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1.emf"/><Relationship Id="rId11" Type="http://schemas.openxmlformats.org/officeDocument/2006/relationships/image" Target="../media/image6.png"/><Relationship Id="rId5" Type="http://schemas.openxmlformats.org/officeDocument/2006/relationships/oleObject" Target="../embeddings/oleObject26.bin"/><Relationship Id="rId10" Type="http://schemas.openxmlformats.org/officeDocument/2006/relationships/image" Target="../media/image5.jpeg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8.png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slide" Target="../slides/slide7.xml"/><Relationship Id="rId13" Type="http://schemas.openxmlformats.org/officeDocument/2006/relationships/image" Target="../media/image9.jpeg"/><Relationship Id="rId3" Type="http://schemas.openxmlformats.org/officeDocument/2006/relationships/tags" Target="../tags/tag30.xml"/><Relationship Id="rId7" Type="http://schemas.openxmlformats.org/officeDocument/2006/relationships/oleObject" Target="../embeddings/oleObject29.bin"/><Relationship Id="rId12" Type="http://schemas.openxmlformats.org/officeDocument/2006/relationships/image" Target="../media/image7.png"/><Relationship Id="rId2" Type="http://schemas.openxmlformats.org/officeDocument/2006/relationships/tags" Target="../tags/tag29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1.emf"/><Relationship Id="rId11" Type="http://schemas.openxmlformats.org/officeDocument/2006/relationships/image" Target="../media/image6.png"/><Relationship Id="rId5" Type="http://schemas.openxmlformats.org/officeDocument/2006/relationships/oleObject" Target="../embeddings/oleObject28.bin"/><Relationship Id="rId10" Type="http://schemas.openxmlformats.org/officeDocument/2006/relationships/image" Target="../media/image5.jpeg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8.png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slide" Target="../slides/slide7.xml"/><Relationship Id="rId13" Type="http://schemas.openxmlformats.org/officeDocument/2006/relationships/image" Target="../media/image9.jpeg"/><Relationship Id="rId3" Type="http://schemas.openxmlformats.org/officeDocument/2006/relationships/tags" Target="../tags/tag32.xml"/><Relationship Id="rId7" Type="http://schemas.openxmlformats.org/officeDocument/2006/relationships/oleObject" Target="../embeddings/oleObject31.bin"/><Relationship Id="rId12" Type="http://schemas.openxmlformats.org/officeDocument/2006/relationships/image" Target="../media/image7.png"/><Relationship Id="rId2" Type="http://schemas.openxmlformats.org/officeDocument/2006/relationships/tags" Target="../tags/tag31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1.emf"/><Relationship Id="rId11" Type="http://schemas.openxmlformats.org/officeDocument/2006/relationships/image" Target="../media/image6.png"/><Relationship Id="rId5" Type="http://schemas.openxmlformats.org/officeDocument/2006/relationships/oleObject" Target="../embeddings/oleObject30.bin"/><Relationship Id="rId10" Type="http://schemas.openxmlformats.org/officeDocument/2006/relationships/image" Target="../media/image5.jpeg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8.png"/></Relationships>
</file>

<file path=ppt/slideLayouts/_rels/slideLayout17.xml.rels><?xml version="1.0" encoding="UTF-8" standalone="yes"?>
<Relationships xmlns="http://schemas.openxmlformats.org/package/2006/relationships"><Relationship Id="rId8" Type="http://schemas.openxmlformats.org/officeDocument/2006/relationships/slide" Target="../slides/slide7.xml"/><Relationship Id="rId13" Type="http://schemas.openxmlformats.org/officeDocument/2006/relationships/image" Target="../media/image9.jpeg"/><Relationship Id="rId3" Type="http://schemas.openxmlformats.org/officeDocument/2006/relationships/tags" Target="../tags/tag34.xml"/><Relationship Id="rId7" Type="http://schemas.openxmlformats.org/officeDocument/2006/relationships/oleObject" Target="../embeddings/oleObject33.bin"/><Relationship Id="rId12" Type="http://schemas.openxmlformats.org/officeDocument/2006/relationships/image" Target="../media/image7.png"/><Relationship Id="rId2" Type="http://schemas.openxmlformats.org/officeDocument/2006/relationships/tags" Target="../tags/tag33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1.emf"/><Relationship Id="rId11" Type="http://schemas.openxmlformats.org/officeDocument/2006/relationships/image" Target="../media/image6.png"/><Relationship Id="rId5" Type="http://schemas.openxmlformats.org/officeDocument/2006/relationships/oleObject" Target="../embeddings/oleObject32.bin"/><Relationship Id="rId10" Type="http://schemas.openxmlformats.org/officeDocument/2006/relationships/image" Target="../media/image5.jpeg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8.png"/><Relationship Id="rId14" Type="http://schemas.openxmlformats.org/officeDocument/2006/relationships/image" Target="../media/image10.png"/></Relationships>
</file>

<file path=ppt/slideLayouts/_rels/slideLayout18.xml.rels><?xml version="1.0" encoding="UTF-8" standalone="yes"?>
<Relationships xmlns="http://schemas.openxmlformats.org/package/2006/relationships"><Relationship Id="rId8" Type="http://schemas.openxmlformats.org/officeDocument/2006/relationships/slide" Target="../slides/slide7.xml"/><Relationship Id="rId13" Type="http://schemas.openxmlformats.org/officeDocument/2006/relationships/image" Target="../media/image11.jpeg"/><Relationship Id="rId3" Type="http://schemas.openxmlformats.org/officeDocument/2006/relationships/tags" Target="../tags/tag36.xml"/><Relationship Id="rId7" Type="http://schemas.openxmlformats.org/officeDocument/2006/relationships/oleObject" Target="../embeddings/oleObject35.bin"/><Relationship Id="rId12" Type="http://schemas.openxmlformats.org/officeDocument/2006/relationships/image" Target="../media/image7.png"/><Relationship Id="rId2" Type="http://schemas.openxmlformats.org/officeDocument/2006/relationships/tags" Target="../tags/tag35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1.emf"/><Relationship Id="rId11" Type="http://schemas.openxmlformats.org/officeDocument/2006/relationships/image" Target="../media/image6.png"/><Relationship Id="rId5" Type="http://schemas.openxmlformats.org/officeDocument/2006/relationships/oleObject" Target="../embeddings/oleObject34.bin"/><Relationship Id="rId10" Type="http://schemas.openxmlformats.org/officeDocument/2006/relationships/image" Target="../media/image5.jpeg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8.png"/><Relationship Id="rId14" Type="http://schemas.openxmlformats.org/officeDocument/2006/relationships/image" Target="../media/image10.png"/></Relationships>
</file>

<file path=ppt/slideLayouts/_rels/slideLayout19.xml.rels><?xml version="1.0" encoding="UTF-8" standalone="yes"?>
<Relationships xmlns="http://schemas.openxmlformats.org/package/2006/relationships"><Relationship Id="rId8" Type="http://schemas.openxmlformats.org/officeDocument/2006/relationships/slide" Target="../slides/slide7.xml"/><Relationship Id="rId13" Type="http://schemas.openxmlformats.org/officeDocument/2006/relationships/image" Target="../media/image9.jpeg"/><Relationship Id="rId3" Type="http://schemas.openxmlformats.org/officeDocument/2006/relationships/tags" Target="../tags/tag38.xml"/><Relationship Id="rId7" Type="http://schemas.openxmlformats.org/officeDocument/2006/relationships/oleObject" Target="../embeddings/oleObject37.bin"/><Relationship Id="rId12" Type="http://schemas.openxmlformats.org/officeDocument/2006/relationships/image" Target="../media/image7.png"/><Relationship Id="rId2" Type="http://schemas.openxmlformats.org/officeDocument/2006/relationships/tags" Target="../tags/tag37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1.emf"/><Relationship Id="rId11" Type="http://schemas.openxmlformats.org/officeDocument/2006/relationships/image" Target="../media/image6.png"/><Relationship Id="rId5" Type="http://schemas.openxmlformats.org/officeDocument/2006/relationships/oleObject" Target="../embeddings/oleObject36.bin"/><Relationship Id="rId10" Type="http://schemas.openxmlformats.org/officeDocument/2006/relationships/image" Target="../media/image5.jpeg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tags" Target="../tags/tag5.xml"/><Relationship Id="rId7" Type="http://schemas.openxmlformats.org/officeDocument/2006/relationships/image" Target="../media/image1.emf"/><Relationship Id="rId2" Type="http://schemas.openxmlformats.org/officeDocument/2006/relationships/tags" Target="../tags/tag4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3.png"/><Relationship Id="rId5" Type="http://schemas.openxmlformats.org/officeDocument/2006/relationships/slideMaster" Target="../slideMasters/slideMaster1.xml"/><Relationship Id="rId10" Type="http://schemas.openxmlformats.org/officeDocument/2006/relationships/image" Target="../media/image4.png"/><Relationship Id="rId4" Type="http://schemas.openxmlformats.org/officeDocument/2006/relationships/tags" Target="../tags/tag6.xml"/><Relationship Id="rId9" Type="http://schemas.openxmlformats.org/officeDocument/2006/relationships/oleObject" Target="../embeddings/oleObject5.bin"/></Relationships>
</file>

<file path=ppt/slideLayouts/_rels/slideLayout20.xml.rels><?xml version="1.0" encoding="UTF-8" standalone="yes"?>
<Relationships xmlns="http://schemas.openxmlformats.org/package/2006/relationships"><Relationship Id="rId8" Type="http://schemas.openxmlformats.org/officeDocument/2006/relationships/slide" Target="../slides/slide7.xml"/><Relationship Id="rId13" Type="http://schemas.openxmlformats.org/officeDocument/2006/relationships/image" Target="../media/image9.jpeg"/><Relationship Id="rId3" Type="http://schemas.openxmlformats.org/officeDocument/2006/relationships/tags" Target="../tags/tag40.xml"/><Relationship Id="rId7" Type="http://schemas.openxmlformats.org/officeDocument/2006/relationships/oleObject" Target="../embeddings/oleObject39.bin"/><Relationship Id="rId12" Type="http://schemas.openxmlformats.org/officeDocument/2006/relationships/image" Target="../media/image7.png"/><Relationship Id="rId2" Type="http://schemas.openxmlformats.org/officeDocument/2006/relationships/tags" Target="../tags/tag39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1.emf"/><Relationship Id="rId11" Type="http://schemas.openxmlformats.org/officeDocument/2006/relationships/image" Target="../media/image6.png"/><Relationship Id="rId5" Type="http://schemas.openxmlformats.org/officeDocument/2006/relationships/oleObject" Target="../embeddings/oleObject38.bin"/><Relationship Id="rId10" Type="http://schemas.openxmlformats.org/officeDocument/2006/relationships/image" Target="../media/image5.jpeg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8.png"/></Relationships>
</file>

<file path=ppt/slideLayouts/_rels/slideLayout2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7.xml"/><Relationship Id="rId13" Type="http://schemas.openxmlformats.org/officeDocument/2006/relationships/image" Target="../media/image9.jpeg"/><Relationship Id="rId3" Type="http://schemas.openxmlformats.org/officeDocument/2006/relationships/tags" Target="../tags/tag42.xml"/><Relationship Id="rId7" Type="http://schemas.openxmlformats.org/officeDocument/2006/relationships/oleObject" Target="../embeddings/oleObject41.bin"/><Relationship Id="rId12" Type="http://schemas.openxmlformats.org/officeDocument/2006/relationships/image" Target="../media/image7.png"/><Relationship Id="rId2" Type="http://schemas.openxmlformats.org/officeDocument/2006/relationships/tags" Target="../tags/tag41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1.emf"/><Relationship Id="rId11" Type="http://schemas.openxmlformats.org/officeDocument/2006/relationships/image" Target="../media/image6.png"/><Relationship Id="rId5" Type="http://schemas.openxmlformats.org/officeDocument/2006/relationships/oleObject" Target="../embeddings/oleObject40.bin"/><Relationship Id="rId10" Type="http://schemas.openxmlformats.org/officeDocument/2006/relationships/image" Target="../media/image5.jpeg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8.png"/></Relationships>
</file>

<file path=ppt/slideLayouts/_rels/slideLayout2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7.xml"/><Relationship Id="rId13" Type="http://schemas.openxmlformats.org/officeDocument/2006/relationships/image" Target="../media/image9.jpeg"/><Relationship Id="rId3" Type="http://schemas.openxmlformats.org/officeDocument/2006/relationships/tags" Target="../tags/tag44.xml"/><Relationship Id="rId7" Type="http://schemas.openxmlformats.org/officeDocument/2006/relationships/oleObject" Target="../embeddings/oleObject43.bin"/><Relationship Id="rId12" Type="http://schemas.openxmlformats.org/officeDocument/2006/relationships/image" Target="../media/image7.png"/><Relationship Id="rId2" Type="http://schemas.openxmlformats.org/officeDocument/2006/relationships/tags" Target="../tags/tag43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1.emf"/><Relationship Id="rId11" Type="http://schemas.openxmlformats.org/officeDocument/2006/relationships/image" Target="../media/image6.png"/><Relationship Id="rId5" Type="http://schemas.openxmlformats.org/officeDocument/2006/relationships/oleObject" Target="../embeddings/oleObject42.bin"/><Relationship Id="rId10" Type="http://schemas.openxmlformats.org/officeDocument/2006/relationships/image" Target="../media/image5.jpeg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8.png"/></Relationships>
</file>

<file path=ppt/slideLayouts/_rels/slideLayout23.xml.rels><?xml version="1.0" encoding="UTF-8" standalone="yes"?>
<Relationships xmlns="http://schemas.openxmlformats.org/package/2006/relationships"><Relationship Id="rId8" Type="http://schemas.openxmlformats.org/officeDocument/2006/relationships/slide" Target="../slides/slide7.xml"/><Relationship Id="rId13" Type="http://schemas.openxmlformats.org/officeDocument/2006/relationships/image" Target="../media/image9.jpeg"/><Relationship Id="rId3" Type="http://schemas.openxmlformats.org/officeDocument/2006/relationships/tags" Target="../tags/tag46.xml"/><Relationship Id="rId7" Type="http://schemas.openxmlformats.org/officeDocument/2006/relationships/oleObject" Target="../embeddings/oleObject45.bin"/><Relationship Id="rId12" Type="http://schemas.openxmlformats.org/officeDocument/2006/relationships/image" Target="../media/image7.png"/><Relationship Id="rId2" Type="http://schemas.openxmlformats.org/officeDocument/2006/relationships/tags" Target="../tags/tag45.xml"/><Relationship Id="rId16" Type="http://schemas.openxmlformats.org/officeDocument/2006/relationships/image" Target="../media/image13.png"/><Relationship Id="rId1" Type="http://schemas.openxmlformats.org/officeDocument/2006/relationships/vmlDrawing" Target="../drawings/vmlDrawing23.vml"/><Relationship Id="rId6" Type="http://schemas.openxmlformats.org/officeDocument/2006/relationships/image" Target="../media/image1.emf"/><Relationship Id="rId11" Type="http://schemas.openxmlformats.org/officeDocument/2006/relationships/image" Target="../media/image6.png"/><Relationship Id="rId5" Type="http://schemas.openxmlformats.org/officeDocument/2006/relationships/oleObject" Target="../embeddings/oleObject44.bin"/><Relationship Id="rId15" Type="http://schemas.openxmlformats.org/officeDocument/2006/relationships/image" Target="../media/image12.png"/><Relationship Id="rId10" Type="http://schemas.openxmlformats.org/officeDocument/2006/relationships/image" Target="../media/image5.jpeg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8.png"/><Relationship Id="rId14" Type="http://schemas.openxmlformats.org/officeDocument/2006/relationships/slide" Target="../slides/slide4.xml"/></Relationships>
</file>

<file path=ppt/slideLayouts/_rels/slideLayout24.xml.rels><?xml version="1.0" encoding="UTF-8" standalone="yes"?>
<Relationships xmlns="http://schemas.openxmlformats.org/package/2006/relationships"><Relationship Id="rId8" Type="http://schemas.openxmlformats.org/officeDocument/2006/relationships/slide" Target="../slides/slide7.xml"/><Relationship Id="rId13" Type="http://schemas.openxmlformats.org/officeDocument/2006/relationships/image" Target="../media/image9.jpeg"/><Relationship Id="rId3" Type="http://schemas.openxmlformats.org/officeDocument/2006/relationships/tags" Target="../tags/tag48.xml"/><Relationship Id="rId7" Type="http://schemas.openxmlformats.org/officeDocument/2006/relationships/oleObject" Target="../embeddings/oleObject47.bin"/><Relationship Id="rId12" Type="http://schemas.openxmlformats.org/officeDocument/2006/relationships/image" Target="../media/image7.png"/><Relationship Id="rId2" Type="http://schemas.openxmlformats.org/officeDocument/2006/relationships/tags" Target="../tags/tag47.xml"/><Relationship Id="rId1" Type="http://schemas.openxmlformats.org/officeDocument/2006/relationships/vmlDrawing" Target="../drawings/vmlDrawing24.vml"/><Relationship Id="rId6" Type="http://schemas.openxmlformats.org/officeDocument/2006/relationships/image" Target="../media/image1.emf"/><Relationship Id="rId11" Type="http://schemas.openxmlformats.org/officeDocument/2006/relationships/image" Target="../media/image6.png"/><Relationship Id="rId5" Type="http://schemas.openxmlformats.org/officeDocument/2006/relationships/oleObject" Target="../embeddings/oleObject46.bin"/><Relationship Id="rId15" Type="http://schemas.openxmlformats.org/officeDocument/2006/relationships/image" Target="../media/image14.png"/><Relationship Id="rId10" Type="http://schemas.openxmlformats.org/officeDocument/2006/relationships/image" Target="../media/image5.jpeg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8.png"/><Relationship Id="rId14" Type="http://schemas.openxmlformats.org/officeDocument/2006/relationships/image" Target="../media/image12.png"/></Relationships>
</file>

<file path=ppt/slideLayouts/_rels/slideLayout25.xml.rels><?xml version="1.0" encoding="UTF-8" standalone="yes"?>
<Relationships xmlns="http://schemas.openxmlformats.org/package/2006/relationships"><Relationship Id="rId8" Type="http://schemas.openxmlformats.org/officeDocument/2006/relationships/slide" Target="../slides/slide7.xml"/><Relationship Id="rId13" Type="http://schemas.openxmlformats.org/officeDocument/2006/relationships/image" Target="../media/image9.jpeg"/><Relationship Id="rId3" Type="http://schemas.openxmlformats.org/officeDocument/2006/relationships/tags" Target="../tags/tag50.xml"/><Relationship Id="rId7" Type="http://schemas.openxmlformats.org/officeDocument/2006/relationships/oleObject" Target="../embeddings/oleObject49.bin"/><Relationship Id="rId12" Type="http://schemas.openxmlformats.org/officeDocument/2006/relationships/image" Target="../media/image7.png"/><Relationship Id="rId2" Type="http://schemas.openxmlformats.org/officeDocument/2006/relationships/tags" Target="../tags/tag49.xml"/><Relationship Id="rId1" Type="http://schemas.openxmlformats.org/officeDocument/2006/relationships/vmlDrawing" Target="../drawings/vmlDrawing25.vml"/><Relationship Id="rId6" Type="http://schemas.openxmlformats.org/officeDocument/2006/relationships/image" Target="../media/image1.emf"/><Relationship Id="rId11" Type="http://schemas.openxmlformats.org/officeDocument/2006/relationships/image" Target="../media/image6.png"/><Relationship Id="rId5" Type="http://schemas.openxmlformats.org/officeDocument/2006/relationships/oleObject" Target="../embeddings/oleObject48.bin"/><Relationship Id="rId10" Type="http://schemas.openxmlformats.org/officeDocument/2006/relationships/image" Target="../media/image5.jpeg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8.png"/></Relationships>
</file>

<file path=ppt/slideLayouts/_rels/slideLayout26.xml.rels><?xml version="1.0" encoding="UTF-8" standalone="yes"?>
<Relationships xmlns="http://schemas.openxmlformats.org/package/2006/relationships"><Relationship Id="rId8" Type="http://schemas.openxmlformats.org/officeDocument/2006/relationships/slide" Target="../slides/slide7.xml"/><Relationship Id="rId13" Type="http://schemas.openxmlformats.org/officeDocument/2006/relationships/image" Target="../media/image9.jpeg"/><Relationship Id="rId3" Type="http://schemas.openxmlformats.org/officeDocument/2006/relationships/tags" Target="../tags/tag52.xml"/><Relationship Id="rId7" Type="http://schemas.openxmlformats.org/officeDocument/2006/relationships/oleObject" Target="../embeddings/oleObject51.bin"/><Relationship Id="rId12" Type="http://schemas.openxmlformats.org/officeDocument/2006/relationships/image" Target="../media/image7.png"/><Relationship Id="rId2" Type="http://schemas.openxmlformats.org/officeDocument/2006/relationships/tags" Target="../tags/tag51.xml"/><Relationship Id="rId1" Type="http://schemas.openxmlformats.org/officeDocument/2006/relationships/vmlDrawing" Target="../drawings/vmlDrawing26.vml"/><Relationship Id="rId6" Type="http://schemas.openxmlformats.org/officeDocument/2006/relationships/image" Target="../media/image1.emf"/><Relationship Id="rId11" Type="http://schemas.openxmlformats.org/officeDocument/2006/relationships/image" Target="../media/image6.png"/><Relationship Id="rId5" Type="http://schemas.openxmlformats.org/officeDocument/2006/relationships/oleObject" Target="../embeddings/oleObject50.bin"/><Relationship Id="rId15" Type="http://schemas.openxmlformats.org/officeDocument/2006/relationships/image" Target="../media/image14.png"/><Relationship Id="rId10" Type="http://schemas.openxmlformats.org/officeDocument/2006/relationships/image" Target="../media/image5.jpeg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8.png"/><Relationship Id="rId14" Type="http://schemas.openxmlformats.org/officeDocument/2006/relationships/image" Target="../media/image12.png"/></Relationships>
</file>

<file path=ppt/slideLayouts/_rels/slideLayout27.xml.rels><?xml version="1.0" encoding="UTF-8" standalone="yes"?>
<Relationships xmlns="http://schemas.openxmlformats.org/package/2006/relationships"><Relationship Id="rId8" Type="http://schemas.openxmlformats.org/officeDocument/2006/relationships/slide" Target="../slides/slide7.xml"/><Relationship Id="rId13" Type="http://schemas.openxmlformats.org/officeDocument/2006/relationships/image" Target="../media/image9.jpeg"/><Relationship Id="rId3" Type="http://schemas.openxmlformats.org/officeDocument/2006/relationships/tags" Target="../tags/tag54.xml"/><Relationship Id="rId7" Type="http://schemas.openxmlformats.org/officeDocument/2006/relationships/oleObject" Target="../embeddings/oleObject53.bin"/><Relationship Id="rId12" Type="http://schemas.openxmlformats.org/officeDocument/2006/relationships/image" Target="../media/image7.png"/><Relationship Id="rId2" Type="http://schemas.openxmlformats.org/officeDocument/2006/relationships/tags" Target="../tags/tag53.xml"/><Relationship Id="rId1" Type="http://schemas.openxmlformats.org/officeDocument/2006/relationships/vmlDrawing" Target="../drawings/vmlDrawing27.vml"/><Relationship Id="rId6" Type="http://schemas.openxmlformats.org/officeDocument/2006/relationships/image" Target="../media/image1.emf"/><Relationship Id="rId11" Type="http://schemas.openxmlformats.org/officeDocument/2006/relationships/image" Target="../media/image6.png"/><Relationship Id="rId5" Type="http://schemas.openxmlformats.org/officeDocument/2006/relationships/oleObject" Target="../embeddings/oleObject52.bin"/><Relationship Id="rId10" Type="http://schemas.openxmlformats.org/officeDocument/2006/relationships/image" Target="../media/image5.jpeg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8.png"/></Relationships>
</file>

<file path=ppt/slideLayouts/_rels/slideLayout28.xml.rels><?xml version="1.0" encoding="UTF-8" standalone="yes"?>
<Relationships xmlns="http://schemas.openxmlformats.org/package/2006/relationships"><Relationship Id="rId8" Type="http://schemas.openxmlformats.org/officeDocument/2006/relationships/slide" Target="../slides/slide7.xml"/><Relationship Id="rId13" Type="http://schemas.openxmlformats.org/officeDocument/2006/relationships/image" Target="../media/image9.jpeg"/><Relationship Id="rId3" Type="http://schemas.openxmlformats.org/officeDocument/2006/relationships/tags" Target="../tags/tag56.xml"/><Relationship Id="rId7" Type="http://schemas.openxmlformats.org/officeDocument/2006/relationships/oleObject" Target="../embeddings/oleObject55.bin"/><Relationship Id="rId12" Type="http://schemas.openxmlformats.org/officeDocument/2006/relationships/image" Target="../media/image7.png"/><Relationship Id="rId2" Type="http://schemas.openxmlformats.org/officeDocument/2006/relationships/tags" Target="../tags/tag55.xml"/><Relationship Id="rId1" Type="http://schemas.openxmlformats.org/officeDocument/2006/relationships/vmlDrawing" Target="../drawings/vmlDrawing28.vml"/><Relationship Id="rId6" Type="http://schemas.openxmlformats.org/officeDocument/2006/relationships/image" Target="../media/image1.emf"/><Relationship Id="rId11" Type="http://schemas.openxmlformats.org/officeDocument/2006/relationships/image" Target="../media/image6.png"/><Relationship Id="rId5" Type="http://schemas.openxmlformats.org/officeDocument/2006/relationships/oleObject" Target="../embeddings/oleObject54.bin"/><Relationship Id="rId10" Type="http://schemas.openxmlformats.org/officeDocument/2006/relationships/image" Target="../media/image5.jpeg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8.png"/></Relationships>
</file>

<file path=ppt/slideLayouts/_rels/slideLayout29.xml.rels><?xml version="1.0" encoding="UTF-8" standalone="yes"?>
<Relationships xmlns="http://schemas.openxmlformats.org/package/2006/relationships"><Relationship Id="rId8" Type="http://schemas.openxmlformats.org/officeDocument/2006/relationships/slide" Target="../slides/slide7.xml"/><Relationship Id="rId13" Type="http://schemas.openxmlformats.org/officeDocument/2006/relationships/image" Target="../media/image9.jpeg"/><Relationship Id="rId3" Type="http://schemas.openxmlformats.org/officeDocument/2006/relationships/tags" Target="../tags/tag58.xml"/><Relationship Id="rId7" Type="http://schemas.openxmlformats.org/officeDocument/2006/relationships/oleObject" Target="../embeddings/oleObject57.bin"/><Relationship Id="rId12" Type="http://schemas.openxmlformats.org/officeDocument/2006/relationships/image" Target="../media/image7.png"/><Relationship Id="rId2" Type="http://schemas.openxmlformats.org/officeDocument/2006/relationships/tags" Target="../tags/tag57.xml"/><Relationship Id="rId1" Type="http://schemas.openxmlformats.org/officeDocument/2006/relationships/vmlDrawing" Target="../drawings/vmlDrawing29.vml"/><Relationship Id="rId6" Type="http://schemas.openxmlformats.org/officeDocument/2006/relationships/image" Target="../media/image1.emf"/><Relationship Id="rId11" Type="http://schemas.openxmlformats.org/officeDocument/2006/relationships/image" Target="../media/image6.png"/><Relationship Id="rId5" Type="http://schemas.openxmlformats.org/officeDocument/2006/relationships/oleObject" Target="../embeddings/oleObject56.bin"/><Relationship Id="rId10" Type="http://schemas.openxmlformats.org/officeDocument/2006/relationships/image" Target="../media/image5.jpeg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8.png"/></Relationships>
</file>

<file path=ppt/slideLayouts/_rels/slideLayout3.xml.rels><?xml version="1.0" encoding="UTF-8" standalone="yes"?>
<Relationships xmlns="http://schemas.openxmlformats.org/package/2006/relationships"><Relationship Id="rId13" Type="http://schemas.openxmlformats.org/officeDocument/2006/relationships/slide" Target="../slides/slide53.xml"/><Relationship Id="rId18" Type="http://schemas.openxmlformats.org/officeDocument/2006/relationships/slide" Target="../slides/slide48.xml"/><Relationship Id="rId26" Type="http://schemas.openxmlformats.org/officeDocument/2006/relationships/slide" Target="../slides/slide31.xml"/><Relationship Id="rId3" Type="http://schemas.openxmlformats.org/officeDocument/2006/relationships/slide" Target="../slides/slide13.xml"/><Relationship Id="rId21" Type="http://schemas.openxmlformats.org/officeDocument/2006/relationships/slide" Target="../slides/slide34.xml"/><Relationship Id="rId34" Type="http://schemas.openxmlformats.org/officeDocument/2006/relationships/slide" Target="../slides/slide49.xml"/><Relationship Id="rId7" Type="http://schemas.openxmlformats.org/officeDocument/2006/relationships/slide" Target="../slides/slide56.xml"/><Relationship Id="rId12" Type="http://schemas.openxmlformats.org/officeDocument/2006/relationships/slide" Target="../slides/slide28.xml"/><Relationship Id="rId17" Type="http://schemas.openxmlformats.org/officeDocument/2006/relationships/slide" Target="../slides/slide17.xml"/><Relationship Id="rId25" Type="http://schemas.openxmlformats.org/officeDocument/2006/relationships/slide" Target="../slides/slide42.xml"/><Relationship Id="rId33" Type="http://schemas.openxmlformats.org/officeDocument/2006/relationships/slide" Target="../slides/slide8.xml"/><Relationship Id="rId2" Type="http://schemas.openxmlformats.org/officeDocument/2006/relationships/slide" Target="../slides/slide35.xml"/><Relationship Id="rId16" Type="http://schemas.openxmlformats.org/officeDocument/2006/relationships/slide" Target="../slides/slide18.xml"/><Relationship Id="rId20" Type="http://schemas.openxmlformats.org/officeDocument/2006/relationships/slide" Target="../slides/slide50.xml"/><Relationship Id="rId29" Type="http://schemas.openxmlformats.org/officeDocument/2006/relationships/slide" Target="../slides/slide25.xml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44.xml"/><Relationship Id="rId11" Type="http://schemas.openxmlformats.org/officeDocument/2006/relationships/slide" Target="../slides/slide38.xml"/><Relationship Id="rId24" Type="http://schemas.openxmlformats.org/officeDocument/2006/relationships/slide" Target="../slides/slide11.xml"/><Relationship Id="rId32" Type="http://schemas.openxmlformats.org/officeDocument/2006/relationships/slide" Target="../slides/slide10.xml"/><Relationship Id="rId5" Type="http://schemas.openxmlformats.org/officeDocument/2006/relationships/slide" Target="../slides/slide15.xml"/><Relationship Id="rId15" Type="http://schemas.openxmlformats.org/officeDocument/2006/relationships/slide" Target="../slides/slide12.xml"/><Relationship Id="rId23" Type="http://schemas.openxmlformats.org/officeDocument/2006/relationships/slide" Target="../slides/slide55.xml"/><Relationship Id="rId28" Type="http://schemas.openxmlformats.org/officeDocument/2006/relationships/slide" Target="../slides/slide40.xml"/><Relationship Id="rId10" Type="http://schemas.openxmlformats.org/officeDocument/2006/relationships/slide" Target="../slides/slide2.xml"/><Relationship Id="rId19" Type="http://schemas.openxmlformats.org/officeDocument/2006/relationships/slide" Target="../slides/slide47.xml"/><Relationship Id="rId31" Type="http://schemas.openxmlformats.org/officeDocument/2006/relationships/slide" Target="../slides/slide32.xml"/><Relationship Id="rId4" Type="http://schemas.openxmlformats.org/officeDocument/2006/relationships/slide" Target="../slides/slide26.xml"/><Relationship Id="rId9" Type="http://schemas.openxmlformats.org/officeDocument/2006/relationships/slide" Target="../slides/slide36.xml"/><Relationship Id="rId14" Type="http://schemas.openxmlformats.org/officeDocument/2006/relationships/slide" Target="../slides/slide54.xml"/><Relationship Id="rId22" Type="http://schemas.openxmlformats.org/officeDocument/2006/relationships/slide" Target="../slides/slide52.xml"/><Relationship Id="rId27" Type="http://schemas.openxmlformats.org/officeDocument/2006/relationships/slide" Target="../slides/slide30.xml"/><Relationship Id="rId30" Type="http://schemas.openxmlformats.org/officeDocument/2006/relationships/slide" Target="../slides/slide29.xml"/><Relationship Id="rId35" Type="http://schemas.openxmlformats.org/officeDocument/2006/relationships/slide" Target="../slides/slide43.xml"/><Relationship Id="rId8" Type="http://schemas.openxmlformats.org/officeDocument/2006/relationships/slide" Target="../slides/slide59.xml"/></Relationships>
</file>

<file path=ppt/slideLayouts/_rels/slideLayout30.xml.rels><?xml version="1.0" encoding="UTF-8" standalone="yes"?>
<Relationships xmlns="http://schemas.openxmlformats.org/package/2006/relationships"><Relationship Id="rId8" Type="http://schemas.openxmlformats.org/officeDocument/2006/relationships/slide" Target="../slides/slide7.xml"/><Relationship Id="rId13" Type="http://schemas.openxmlformats.org/officeDocument/2006/relationships/image" Target="../media/image9.jpeg"/><Relationship Id="rId3" Type="http://schemas.openxmlformats.org/officeDocument/2006/relationships/tags" Target="../tags/tag60.xml"/><Relationship Id="rId7" Type="http://schemas.openxmlformats.org/officeDocument/2006/relationships/oleObject" Target="../embeddings/oleObject59.bin"/><Relationship Id="rId12" Type="http://schemas.openxmlformats.org/officeDocument/2006/relationships/image" Target="../media/image7.png"/><Relationship Id="rId2" Type="http://schemas.openxmlformats.org/officeDocument/2006/relationships/tags" Target="../tags/tag59.xml"/><Relationship Id="rId1" Type="http://schemas.openxmlformats.org/officeDocument/2006/relationships/vmlDrawing" Target="../drawings/vmlDrawing30.vml"/><Relationship Id="rId6" Type="http://schemas.openxmlformats.org/officeDocument/2006/relationships/image" Target="../media/image1.emf"/><Relationship Id="rId11" Type="http://schemas.openxmlformats.org/officeDocument/2006/relationships/image" Target="../media/image6.png"/><Relationship Id="rId5" Type="http://schemas.openxmlformats.org/officeDocument/2006/relationships/oleObject" Target="../embeddings/oleObject58.bin"/><Relationship Id="rId10" Type="http://schemas.openxmlformats.org/officeDocument/2006/relationships/image" Target="../media/image5.jpeg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8.png"/></Relationships>
</file>

<file path=ppt/slideLayouts/_rels/slideLayout3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7.xml"/><Relationship Id="rId13" Type="http://schemas.openxmlformats.org/officeDocument/2006/relationships/image" Target="../media/image9.jpeg"/><Relationship Id="rId3" Type="http://schemas.openxmlformats.org/officeDocument/2006/relationships/tags" Target="../tags/tag62.xml"/><Relationship Id="rId7" Type="http://schemas.openxmlformats.org/officeDocument/2006/relationships/oleObject" Target="../embeddings/oleObject61.bin"/><Relationship Id="rId12" Type="http://schemas.openxmlformats.org/officeDocument/2006/relationships/image" Target="../media/image7.png"/><Relationship Id="rId2" Type="http://schemas.openxmlformats.org/officeDocument/2006/relationships/tags" Target="../tags/tag61.xml"/><Relationship Id="rId1" Type="http://schemas.openxmlformats.org/officeDocument/2006/relationships/vmlDrawing" Target="../drawings/vmlDrawing31.vml"/><Relationship Id="rId6" Type="http://schemas.openxmlformats.org/officeDocument/2006/relationships/image" Target="../media/image1.emf"/><Relationship Id="rId11" Type="http://schemas.openxmlformats.org/officeDocument/2006/relationships/image" Target="../media/image6.png"/><Relationship Id="rId5" Type="http://schemas.openxmlformats.org/officeDocument/2006/relationships/oleObject" Target="../embeddings/oleObject60.bin"/><Relationship Id="rId15" Type="http://schemas.openxmlformats.org/officeDocument/2006/relationships/image" Target="../media/image16.jpeg"/><Relationship Id="rId10" Type="http://schemas.openxmlformats.org/officeDocument/2006/relationships/image" Target="../media/image5.jpeg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8.png"/><Relationship Id="rId14" Type="http://schemas.openxmlformats.org/officeDocument/2006/relationships/image" Target="../media/image15.jpeg"/></Relationships>
</file>

<file path=ppt/slideLayouts/_rels/slideLayout3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7.xml"/><Relationship Id="rId13" Type="http://schemas.openxmlformats.org/officeDocument/2006/relationships/image" Target="../media/image9.jpeg"/><Relationship Id="rId3" Type="http://schemas.openxmlformats.org/officeDocument/2006/relationships/tags" Target="../tags/tag64.xml"/><Relationship Id="rId7" Type="http://schemas.openxmlformats.org/officeDocument/2006/relationships/oleObject" Target="../embeddings/oleObject63.bin"/><Relationship Id="rId12" Type="http://schemas.openxmlformats.org/officeDocument/2006/relationships/image" Target="../media/image7.png"/><Relationship Id="rId2" Type="http://schemas.openxmlformats.org/officeDocument/2006/relationships/tags" Target="../tags/tag63.xml"/><Relationship Id="rId1" Type="http://schemas.openxmlformats.org/officeDocument/2006/relationships/vmlDrawing" Target="../drawings/vmlDrawing32.vml"/><Relationship Id="rId6" Type="http://schemas.openxmlformats.org/officeDocument/2006/relationships/image" Target="../media/image1.emf"/><Relationship Id="rId11" Type="http://schemas.openxmlformats.org/officeDocument/2006/relationships/image" Target="../media/image6.png"/><Relationship Id="rId5" Type="http://schemas.openxmlformats.org/officeDocument/2006/relationships/oleObject" Target="../embeddings/oleObject62.bin"/><Relationship Id="rId10" Type="http://schemas.openxmlformats.org/officeDocument/2006/relationships/image" Target="../media/image5.jpeg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8.png"/></Relationships>
</file>

<file path=ppt/slideLayouts/_rels/slideLayout33.xml.rels><?xml version="1.0" encoding="UTF-8" standalone="yes"?>
<Relationships xmlns="http://schemas.openxmlformats.org/package/2006/relationships"><Relationship Id="rId8" Type="http://schemas.openxmlformats.org/officeDocument/2006/relationships/slide" Target="../slides/slide7.xml"/><Relationship Id="rId13" Type="http://schemas.openxmlformats.org/officeDocument/2006/relationships/image" Target="../media/image9.jpeg"/><Relationship Id="rId3" Type="http://schemas.openxmlformats.org/officeDocument/2006/relationships/tags" Target="../tags/tag66.xml"/><Relationship Id="rId7" Type="http://schemas.openxmlformats.org/officeDocument/2006/relationships/oleObject" Target="../embeddings/oleObject65.bin"/><Relationship Id="rId12" Type="http://schemas.openxmlformats.org/officeDocument/2006/relationships/image" Target="../media/image7.png"/><Relationship Id="rId2" Type="http://schemas.openxmlformats.org/officeDocument/2006/relationships/tags" Target="../tags/tag65.xml"/><Relationship Id="rId1" Type="http://schemas.openxmlformats.org/officeDocument/2006/relationships/vmlDrawing" Target="../drawings/vmlDrawing33.vml"/><Relationship Id="rId6" Type="http://schemas.openxmlformats.org/officeDocument/2006/relationships/image" Target="../media/image1.emf"/><Relationship Id="rId11" Type="http://schemas.openxmlformats.org/officeDocument/2006/relationships/image" Target="../media/image5.jpeg"/><Relationship Id="rId5" Type="http://schemas.openxmlformats.org/officeDocument/2006/relationships/oleObject" Target="../embeddings/oleObject64.bin"/><Relationship Id="rId10" Type="http://schemas.openxmlformats.org/officeDocument/2006/relationships/image" Target="../media/image6.png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8.png"/></Relationships>
</file>

<file path=ppt/slideLayouts/_rels/slideLayout34.xml.rels><?xml version="1.0" encoding="UTF-8" standalone="yes"?>
<Relationships xmlns="http://schemas.openxmlformats.org/package/2006/relationships"><Relationship Id="rId8" Type="http://schemas.openxmlformats.org/officeDocument/2006/relationships/slide" Target="../slides/slide7.xml"/><Relationship Id="rId13" Type="http://schemas.openxmlformats.org/officeDocument/2006/relationships/image" Target="../media/image9.jpeg"/><Relationship Id="rId3" Type="http://schemas.openxmlformats.org/officeDocument/2006/relationships/tags" Target="../tags/tag68.xml"/><Relationship Id="rId7" Type="http://schemas.openxmlformats.org/officeDocument/2006/relationships/oleObject" Target="../embeddings/oleObject67.bin"/><Relationship Id="rId12" Type="http://schemas.openxmlformats.org/officeDocument/2006/relationships/image" Target="../media/image7.png"/><Relationship Id="rId2" Type="http://schemas.openxmlformats.org/officeDocument/2006/relationships/tags" Target="../tags/tag67.xml"/><Relationship Id="rId1" Type="http://schemas.openxmlformats.org/officeDocument/2006/relationships/vmlDrawing" Target="../drawings/vmlDrawing34.vml"/><Relationship Id="rId6" Type="http://schemas.openxmlformats.org/officeDocument/2006/relationships/image" Target="../media/image1.emf"/><Relationship Id="rId11" Type="http://schemas.openxmlformats.org/officeDocument/2006/relationships/image" Target="../media/image6.png"/><Relationship Id="rId5" Type="http://schemas.openxmlformats.org/officeDocument/2006/relationships/oleObject" Target="../embeddings/oleObject66.bin"/><Relationship Id="rId10" Type="http://schemas.openxmlformats.org/officeDocument/2006/relationships/image" Target="../media/image5.jpeg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8.png"/></Relationships>
</file>

<file path=ppt/slideLayouts/_rels/slideLayout35.xml.rels><?xml version="1.0" encoding="UTF-8" standalone="yes"?>
<Relationships xmlns="http://schemas.openxmlformats.org/package/2006/relationships"><Relationship Id="rId8" Type="http://schemas.openxmlformats.org/officeDocument/2006/relationships/slide" Target="../slides/slide7.xml"/><Relationship Id="rId13" Type="http://schemas.openxmlformats.org/officeDocument/2006/relationships/image" Target="../media/image5.jpeg"/><Relationship Id="rId3" Type="http://schemas.openxmlformats.org/officeDocument/2006/relationships/tags" Target="../tags/tag70.xml"/><Relationship Id="rId7" Type="http://schemas.openxmlformats.org/officeDocument/2006/relationships/oleObject" Target="../embeddings/oleObject69.bin"/><Relationship Id="rId12" Type="http://schemas.openxmlformats.org/officeDocument/2006/relationships/image" Target="../media/image9.jpeg"/><Relationship Id="rId2" Type="http://schemas.openxmlformats.org/officeDocument/2006/relationships/tags" Target="../tags/tag69.xml"/><Relationship Id="rId1" Type="http://schemas.openxmlformats.org/officeDocument/2006/relationships/vmlDrawing" Target="../drawings/vmlDrawing35.vml"/><Relationship Id="rId6" Type="http://schemas.openxmlformats.org/officeDocument/2006/relationships/image" Target="../media/image1.emf"/><Relationship Id="rId11" Type="http://schemas.openxmlformats.org/officeDocument/2006/relationships/image" Target="../media/image7.png"/><Relationship Id="rId5" Type="http://schemas.openxmlformats.org/officeDocument/2006/relationships/oleObject" Target="../embeddings/oleObject68.bin"/><Relationship Id="rId10" Type="http://schemas.openxmlformats.org/officeDocument/2006/relationships/image" Target="../media/image6.png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8.png"/><Relationship Id="rId14" Type="http://schemas.openxmlformats.org/officeDocument/2006/relationships/image" Target="../media/image17.png"/></Relationships>
</file>

<file path=ppt/slideLayouts/_rels/slideLayout36.xml.rels><?xml version="1.0" encoding="UTF-8" standalone="yes"?>
<Relationships xmlns="http://schemas.openxmlformats.org/package/2006/relationships"><Relationship Id="rId8" Type="http://schemas.openxmlformats.org/officeDocument/2006/relationships/slide" Target="../slides/slide7.xml"/><Relationship Id="rId13" Type="http://schemas.openxmlformats.org/officeDocument/2006/relationships/image" Target="../media/image5.jpeg"/><Relationship Id="rId3" Type="http://schemas.openxmlformats.org/officeDocument/2006/relationships/tags" Target="../tags/tag72.xml"/><Relationship Id="rId7" Type="http://schemas.openxmlformats.org/officeDocument/2006/relationships/oleObject" Target="../embeddings/oleObject71.bin"/><Relationship Id="rId12" Type="http://schemas.openxmlformats.org/officeDocument/2006/relationships/image" Target="../media/image9.jpeg"/><Relationship Id="rId2" Type="http://schemas.openxmlformats.org/officeDocument/2006/relationships/tags" Target="../tags/tag71.xml"/><Relationship Id="rId1" Type="http://schemas.openxmlformats.org/officeDocument/2006/relationships/vmlDrawing" Target="../drawings/vmlDrawing36.vml"/><Relationship Id="rId6" Type="http://schemas.openxmlformats.org/officeDocument/2006/relationships/image" Target="../media/image1.emf"/><Relationship Id="rId11" Type="http://schemas.openxmlformats.org/officeDocument/2006/relationships/image" Target="../media/image7.png"/><Relationship Id="rId5" Type="http://schemas.openxmlformats.org/officeDocument/2006/relationships/oleObject" Target="../embeddings/oleObject70.bin"/><Relationship Id="rId10" Type="http://schemas.openxmlformats.org/officeDocument/2006/relationships/image" Target="../media/image6.png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8.png"/></Relationships>
</file>

<file path=ppt/slideLayouts/_rels/slideLayout37.xml.rels><?xml version="1.0" encoding="UTF-8" standalone="yes"?>
<Relationships xmlns="http://schemas.openxmlformats.org/package/2006/relationships"><Relationship Id="rId8" Type="http://schemas.openxmlformats.org/officeDocument/2006/relationships/slide" Target="../slides/slide7.xml"/><Relationship Id="rId13" Type="http://schemas.openxmlformats.org/officeDocument/2006/relationships/image" Target="../media/image5.jpeg"/><Relationship Id="rId3" Type="http://schemas.openxmlformats.org/officeDocument/2006/relationships/tags" Target="../tags/tag74.xml"/><Relationship Id="rId7" Type="http://schemas.openxmlformats.org/officeDocument/2006/relationships/oleObject" Target="../embeddings/oleObject73.bin"/><Relationship Id="rId12" Type="http://schemas.openxmlformats.org/officeDocument/2006/relationships/image" Target="../media/image9.jpeg"/><Relationship Id="rId2" Type="http://schemas.openxmlformats.org/officeDocument/2006/relationships/tags" Target="../tags/tag73.xml"/><Relationship Id="rId1" Type="http://schemas.openxmlformats.org/officeDocument/2006/relationships/vmlDrawing" Target="../drawings/vmlDrawing37.vml"/><Relationship Id="rId6" Type="http://schemas.openxmlformats.org/officeDocument/2006/relationships/image" Target="../media/image1.emf"/><Relationship Id="rId11" Type="http://schemas.openxmlformats.org/officeDocument/2006/relationships/image" Target="../media/image7.png"/><Relationship Id="rId5" Type="http://schemas.openxmlformats.org/officeDocument/2006/relationships/oleObject" Target="../embeddings/oleObject72.bin"/><Relationship Id="rId10" Type="http://schemas.openxmlformats.org/officeDocument/2006/relationships/image" Target="../media/image6.png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8.png"/></Relationships>
</file>

<file path=ppt/slideLayouts/_rels/slideLayout38.xml.rels><?xml version="1.0" encoding="UTF-8" standalone="yes"?>
<Relationships xmlns="http://schemas.openxmlformats.org/package/2006/relationships"><Relationship Id="rId8" Type="http://schemas.openxmlformats.org/officeDocument/2006/relationships/slide" Target="../slides/slide7.xml"/><Relationship Id="rId13" Type="http://schemas.openxmlformats.org/officeDocument/2006/relationships/image" Target="../media/image5.jpeg"/><Relationship Id="rId3" Type="http://schemas.openxmlformats.org/officeDocument/2006/relationships/tags" Target="../tags/tag76.xml"/><Relationship Id="rId7" Type="http://schemas.openxmlformats.org/officeDocument/2006/relationships/oleObject" Target="../embeddings/oleObject75.bin"/><Relationship Id="rId12" Type="http://schemas.openxmlformats.org/officeDocument/2006/relationships/image" Target="../media/image9.jpeg"/><Relationship Id="rId2" Type="http://schemas.openxmlformats.org/officeDocument/2006/relationships/tags" Target="../tags/tag75.xml"/><Relationship Id="rId1" Type="http://schemas.openxmlformats.org/officeDocument/2006/relationships/vmlDrawing" Target="../drawings/vmlDrawing38.vml"/><Relationship Id="rId6" Type="http://schemas.openxmlformats.org/officeDocument/2006/relationships/image" Target="../media/image1.emf"/><Relationship Id="rId11" Type="http://schemas.openxmlformats.org/officeDocument/2006/relationships/image" Target="../media/image7.png"/><Relationship Id="rId5" Type="http://schemas.openxmlformats.org/officeDocument/2006/relationships/oleObject" Target="../embeddings/oleObject74.bin"/><Relationship Id="rId10" Type="http://schemas.openxmlformats.org/officeDocument/2006/relationships/image" Target="../media/image6.png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8.png"/></Relationships>
</file>

<file path=ppt/slideLayouts/_rels/slideLayout39.xml.rels><?xml version="1.0" encoding="UTF-8" standalone="yes"?>
<Relationships xmlns="http://schemas.openxmlformats.org/package/2006/relationships"><Relationship Id="rId8" Type="http://schemas.openxmlformats.org/officeDocument/2006/relationships/slide" Target="../slides/slide7.xml"/><Relationship Id="rId13" Type="http://schemas.openxmlformats.org/officeDocument/2006/relationships/image" Target="../media/image5.jpeg"/><Relationship Id="rId3" Type="http://schemas.openxmlformats.org/officeDocument/2006/relationships/tags" Target="../tags/tag78.xml"/><Relationship Id="rId7" Type="http://schemas.openxmlformats.org/officeDocument/2006/relationships/oleObject" Target="../embeddings/oleObject77.bin"/><Relationship Id="rId12" Type="http://schemas.openxmlformats.org/officeDocument/2006/relationships/image" Target="../media/image9.jpeg"/><Relationship Id="rId2" Type="http://schemas.openxmlformats.org/officeDocument/2006/relationships/tags" Target="../tags/tag77.xml"/><Relationship Id="rId1" Type="http://schemas.openxmlformats.org/officeDocument/2006/relationships/vmlDrawing" Target="../drawings/vmlDrawing39.vml"/><Relationship Id="rId6" Type="http://schemas.openxmlformats.org/officeDocument/2006/relationships/image" Target="../media/image1.emf"/><Relationship Id="rId11" Type="http://schemas.openxmlformats.org/officeDocument/2006/relationships/image" Target="../media/image7.png"/><Relationship Id="rId5" Type="http://schemas.openxmlformats.org/officeDocument/2006/relationships/oleObject" Target="../embeddings/oleObject76.bin"/><Relationship Id="rId10" Type="http://schemas.openxmlformats.org/officeDocument/2006/relationships/image" Target="../media/image6.png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8.pn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slide" Target="../slides/slide7.xml"/><Relationship Id="rId13" Type="http://schemas.openxmlformats.org/officeDocument/2006/relationships/image" Target="../media/image9.jpeg"/><Relationship Id="rId3" Type="http://schemas.openxmlformats.org/officeDocument/2006/relationships/tags" Target="../tags/tag8.xml"/><Relationship Id="rId7" Type="http://schemas.openxmlformats.org/officeDocument/2006/relationships/oleObject" Target="../embeddings/oleObject7.bin"/><Relationship Id="rId12" Type="http://schemas.openxmlformats.org/officeDocument/2006/relationships/image" Target="../media/image8.png"/><Relationship Id="rId2" Type="http://schemas.openxmlformats.org/officeDocument/2006/relationships/tags" Target="../tags/tag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.emf"/><Relationship Id="rId11" Type="http://schemas.openxmlformats.org/officeDocument/2006/relationships/image" Target="../media/image7.png"/><Relationship Id="rId5" Type="http://schemas.openxmlformats.org/officeDocument/2006/relationships/oleObject" Target="../embeddings/oleObject6.bin"/><Relationship Id="rId10" Type="http://schemas.openxmlformats.org/officeDocument/2006/relationships/image" Target="../media/image6.png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5.jpeg"/></Relationships>
</file>

<file path=ppt/slideLayouts/_rels/slideLayout40.xml.rels><?xml version="1.0" encoding="UTF-8" standalone="yes"?>
<Relationships xmlns="http://schemas.openxmlformats.org/package/2006/relationships"><Relationship Id="rId8" Type="http://schemas.openxmlformats.org/officeDocument/2006/relationships/slide" Target="../slides/slide7.xml"/><Relationship Id="rId13" Type="http://schemas.openxmlformats.org/officeDocument/2006/relationships/image" Target="../media/image5.jpeg"/><Relationship Id="rId3" Type="http://schemas.openxmlformats.org/officeDocument/2006/relationships/tags" Target="../tags/tag80.xml"/><Relationship Id="rId7" Type="http://schemas.openxmlformats.org/officeDocument/2006/relationships/oleObject" Target="../embeddings/oleObject79.bin"/><Relationship Id="rId12" Type="http://schemas.openxmlformats.org/officeDocument/2006/relationships/image" Target="../media/image9.jpeg"/><Relationship Id="rId2" Type="http://schemas.openxmlformats.org/officeDocument/2006/relationships/tags" Target="../tags/tag79.xml"/><Relationship Id="rId1" Type="http://schemas.openxmlformats.org/officeDocument/2006/relationships/vmlDrawing" Target="../drawings/vmlDrawing40.vml"/><Relationship Id="rId6" Type="http://schemas.openxmlformats.org/officeDocument/2006/relationships/image" Target="../media/image1.emf"/><Relationship Id="rId11" Type="http://schemas.openxmlformats.org/officeDocument/2006/relationships/image" Target="../media/image7.png"/><Relationship Id="rId5" Type="http://schemas.openxmlformats.org/officeDocument/2006/relationships/oleObject" Target="../embeddings/oleObject78.bin"/><Relationship Id="rId10" Type="http://schemas.openxmlformats.org/officeDocument/2006/relationships/image" Target="../media/image6.png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8.png"/></Relationships>
</file>

<file path=ppt/slideLayouts/_rels/slideLayout4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7.xml"/><Relationship Id="rId13" Type="http://schemas.openxmlformats.org/officeDocument/2006/relationships/image" Target="../media/image5.jpeg"/><Relationship Id="rId3" Type="http://schemas.openxmlformats.org/officeDocument/2006/relationships/tags" Target="../tags/tag82.xml"/><Relationship Id="rId7" Type="http://schemas.openxmlformats.org/officeDocument/2006/relationships/oleObject" Target="../embeddings/oleObject81.bin"/><Relationship Id="rId12" Type="http://schemas.openxmlformats.org/officeDocument/2006/relationships/image" Target="../media/image9.jpeg"/><Relationship Id="rId2" Type="http://schemas.openxmlformats.org/officeDocument/2006/relationships/tags" Target="../tags/tag81.xml"/><Relationship Id="rId1" Type="http://schemas.openxmlformats.org/officeDocument/2006/relationships/vmlDrawing" Target="../drawings/vmlDrawing41.vml"/><Relationship Id="rId6" Type="http://schemas.openxmlformats.org/officeDocument/2006/relationships/image" Target="../media/image1.emf"/><Relationship Id="rId11" Type="http://schemas.openxmlformats.org/officeDocument/2006/relationships/image" Target="../media/image7.png"/><Relationship Id="rId5" Type="http://schemas.openxmlformats.org/officeDocument/2006/relationships/oleObject" Target="../embeddings/oleObject80.bin"/><Relationship Id="rId10" Type="http://schemas.openxmlformats.org/officeDocument/2006/relationships/image" Target="../media/image6.png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8.png"/></Relationships>
</file>

<file path=ppt/slideLayouts/_rels/slideLayout4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7.xml"/><Relationship Id="rId13" Type="http://schemas.openxmlformats.org/officeDocument/2006/relationships/image" Target="../media/image5.jpeg"/><Relationship Id="rId3" Type="http://schemas.openxmlformats.org/officeDocument/2006/relationships/tags" Target="../tags/tag84.xml"/><Relationship Id="rId7" Type="http://schemas.openxmlformats.org/officeDocument/2006/relationships/oleObject" Target="../embeddings/oleObject83.bin"/><Relationship Id="rId12" Type="http://schemas.openxmlformats.org/officeDocument/2006/relationships/image" Target="../media/image9.jpeg"/><Relationship Id="rId2" Type="http://schemas.openxmlformats.org/officeDocument/2006/relationships/tags" Target="../tags/tag83.xml"/><Relationship Id="rId1" Type="http://schemas.openxmlformats.org/officeDocument/2006/relationships/vmlDrawing" Target="../drawings/vmlDrawing42.vml"/><Relationship Id="rId6" Type="http://schemas.openxmlformats.org/officeDocument/2006/relationships/image" Target="../media/image1.emf"/><Relationship Id="rId11" Type="http://schemas.openxmlformats.org/officeDocument/2006/relationships/image" Target="../media/image7.png"/><Relationship Id="rId5" Type="http://schemas.openxmlformats.org/officeDocument/2006/relationships/oleObject" Target="../embeddings/oleObject82.bin"/><Relationship Id="rId10" Type="http://schemas.openxmlformats.org/officeDocument/2006/relationships/image" Target="../media/image6.png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8.png"/></Relationships>
</file>

<file path=ppt/slideLayouts/_rels/slideLayout43.xml.rels><?xml version="1.0" encoding="UTF-8" standalone="yes"?>
<Relationships xmlns="http://schemas.openxmlformats.org/package/2006/relationships"><Relationship Id="rId8" Type="http://schemas.openxmlformats.org/officeDocument/2006/relationships/slide" Target="../slides/slide7.xml"/><Relationship Id="rId13" Type="http://schemas.openxmlformats.org/officeDocument/2006/relationships/image" Target="../media/image5.jpeg"/><Relationship Id="rId3" Type="http://schemas.openxmlformats.org/officeDocument/2006/relationships/tags" Target="../tags/tag86.xml"/><Relationship Id="rId7" Type="http://schemas.openxmlformats.org/officeDocument/2006/relationships/oleObject" Target="../embeddings/oleObject85.bin"/><Relationship Id="rId12" Type="http://schemas.openxmlformats.org/officeDocument/2006/relationships/image" Target="../media/image9.jpeg"/><Relationship Id="rId2" Type="http://schemas.openxmlformats.org/officeDocument/2006/relationships/tags" Target="../tags/tag85.xml"/><Relationship Id="rId1" Type="http://schemas.openxmlformats.org/officeDocument/2006/relationships/vmlDrawing" Target="../drawings/vmlDrawing43.vml"/><Relationship Id="rId6" Type="http://schemas.openxmlformats.org/officeDocument/2006/relationships/image" Target="../media/image1.emf"/><Relationship Id="rId11" Type="http://schemas.openxmlformats.org/officeDocument/2006/relationships/image" Target="../media/image7.png"/><Relationship Id="rId5" Type="http://schemas.openxmlformats.org/officeDocument/2006/relationships/oleObject" Target="../embeddings/oleObject84.bin"/><Relationship Id="rId10" Type="http://schemas.openxmlformats.org/officeDocument/2006/relationships/image" Target="../media/image6.png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8.png"/></Relationships>
</file>

<file path=ppt/slideLayouts/_rels/slideLayout44.xml.rels><?xml version="1.0" encoding="UTF-8" standalone="yes"?>
<Relationships xmlns="http://schemas.openxmlformats.org/package/2006/relationships"><Relationship Id="rId8" Type="http://schemas.openxmlformats.org/officeDocument/2006/relationships/slide" Target="../slides/slide7.xml"/><Relationship Id="rId13" Type="http://schemas.openxmlformats.org/officeDocument/2006/relationships/image" Target="../media/image5.jpeg"/><Relationship Id="rId3" Type="http://schemas.openxmlformats.org/officeDocument/2006/relationships/tags" Target="../tags/tag88.xml"/><Relationship Id="rId7" Type="http://schemas.openxmlformats.org/officeDocument/2006/relationships/oleObject" Target="../embeddings/oleObject87.bin"/><Relationship Id="rId12" Type="http://schemas.openxmlformats.org/officeDocument/2006/relationships/image" Target="../media/image9.jpeg"/><Relationship Id="rId2" Type="http://schemas.openxmlformats.org/officeDocument/2006/relationships/tags" Target="../tags/tag87.xml"/><Relationship Id="rId1" Type="http://schemas.openxmlformats.org/officeDocument/2006/relationships/vmlDrawing" Target="../drawings/vmlDrawing44.vml"/><Relationship Id="rId6" Type="http://schemas.openxmlformats.org/officeDocument/2006/relationships/image" Target="../media/image1.emf"/><Relationship Id="rId11" Type="http://schemas.openxmlformats.org/officeDocument/2006/relationships/image" Target="../media/image7.png"/><Relationship Id="rId5" Type="http://schemas.openxmlformats.org/officeDocument/2006/relationships/oleObject" Target="../embeddings/oleObject86.bin"/><Relationship Id="rId10" Type="http://schemas.openxmlformats.org/officeDocument/2006/relationships/image" Target="../media/image6.png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8.png"/></Relationships>
</file>

<file path=ppt/slideLayouts/_rels/slideLayout45.xml.rels><?xml version="1.0" encoding="UTF-8" standalone="yes"?>
<Relationships xmlns="http://schemas.openxmlformats.org/package/2006/relationships"><Relationship Id="rId8" Type="http://schemas.openxmlformats.org/officeDocument/2006/relationships/slide" Target="../slides/slide7.xml"/><Relationship Id="rId13" Type="http://schemas.openxmlformats.org/officeDocument/2006/relationships/image" Target="../media/image5.jpeg"/><Relationship Id="rId3" Type="http://schemas.openxmlformats.org/officeDocument/2006/relationships/tags" Target="../tags/tag90.xml"/><Relationship Id="rId7" Type="http://schemas.openxmlformats.org/officeDocument/2006/relationships/oleObject" Target="../embeddings/oleObject89.bin"/><Relationship Id="rId12" Type="http://schemas.openxmlformats.org/officeDocument/2006/relationships/image" Target="../media/image9.jpeg"/><Relationship Id="rId2" Type="http://schemas.openxmlformats.org/officeDocument/2006/relationships/tags" Target="../tags/tag89.xml"/><Relationship Id="rId1" Type="http://schemas.openxmlformats.org/officeDocument/2006/relationships/vmlDrawing" Target="../drawings/vmlDrawing45.vml"/><Relationship Id="rId6" Type="http://schemas.openxmlformats.org/officeDocument/2006/relationships/image" Target="../media/image1.emf"/><Relationship Id="rId11" Type="http://schemas.openxmlformats.org/officeDocument/2006/relationships/image" Target="../media/image7.png"/><Relationship Id="rId5" Type="http://schemas.openxmlformats.org/officeDocument/2006/relationships/oleObject" Target="../embeddings/oleObject88.bin"/><Relationship Id="rId10" Type="http://schemas.openxmlformats.org/officeDocument/2006/relationships/image" Target="../media/image6.png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8.png"/></Relationships>
</file>

<file path=ppt/slideLayouts/_rels/slideLayout46.xml.rels><?xml version="1.0" encoding="UTF-8" standalone="yes"?>
<Relationships xmlns="http://schemas.openxmlformats.org/package/2006/relationships"><Relationship Id="rId8" Type="http://schemas.openxmlformats.org/officeDocument/2006/relationships/slide" Target="../slides/slide7.xml"/><Relationship Id="rId13" Type="http://schemas.openxmlformats.org/officeDocument/2006/relationships/image" Target="../media/image5.jpeg"/><Relationship Id="rId3" Type="http://schemas.openxmlformats.org/officeDocument/2006/relationships/tags" Target="../tags/tag92.xml"/><Relationship Id="rId7" Type="http://schemas.openxmlformats.org/officeDocument/2006/relationships/oleObject" Target="../embeddings/oleObject91.bin"/><Relationship Id="rId12" Type="http://schemas.openxmlformats.org/officeDocument/2006/relationships/image" Target="../media/image9.jpeg"/><Relationship Id="rId2" Type="http://schemas.openxmlformats.org/officeDocument/2006/relationships/tags" Target="../tags/tag91.xml"/><Relationship Id="rId1" Type="http://schemas.openxmlformats.org/officeDocument/2006/relationships/vmlDrawing" Target="../drawings/vmlDrawing46.vml"/><Relationship Id="rId6" Type="http://schemas.openxmlformats.org/officeDocument/2006/relationships/image" Target="../media/image1.emf"/><Relationship Id="rId11" Type="http://schemas.openxmlformats.org/officeDocument/2006/relationships/image" Target="../media/image7.png"/><Relationship Id="rId5" Type="http://schemas.openxmlformats.org/officeDocument/2006/relationships/oleObject" Target="../embeddings/oleObject90.bin"/><Relationship Id="rId10" Type="http://schemas.openxmlformats.org/officeDocument/2006/relationships/image" Target="../media/image6.png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8.png"/></Relationships>
</file>

<file path=ppt/slideLayouts/_rels/slideLayout47.xml.rels><?xml version="1.0" encoding="UTF-8" standalone="yes"?>
<Relationships xmlns="http://schemas.openxmlformats.org/package/2006/relationships"><Relationship Id="rId8" Type="http://schemas.openxmlformats.org/officeDocument/2006/relationships/slide" Target="../slides/slide7.xml"/><Relationship Id="rId13" Type="http://schemas.openxmlformats.org/officeDocument/2006/relationships/image" Target="../media/image5.jpeg"/><Relationship Id="rId3" Type="http://schemas.openxmlformats.org/officeDocument/2006/relationships/tags" Target="../tags/tag94.xml"/><Relationship Id="rId7" Type="http://schemas.openxmlformats.org/officeDocument/2006/relationships/oleObject" Target="../embeddings/oleObject93.bin"/><Relationship Id="rId12" Type="http://schemas.openxmlformats.org/officeDocument/2006/relationships/image" Target="../media/image9.jpeg"/><Relationship Id="rId2" Type="http://schemas.openxmlformats.org/officeDocument/2006/relationships/tags" Target="../tags/tag93.xml"/><Relationship Id="rId1" Type="http://schemas.openxmlformats.org/officeDocument/2006/relationships/vmlDrawing" Target="../drawings/vmlDrawing47.vml"/><Relationship Id="rId6" Type="http://schemas.openxmlformats.org/officeDocument/2006/relationships/image" Target="../media/image1.emf"/><Relationship Id="rId11" Type="http://schemas.openxmlformats.org/officeDocument/2006/relationships/image" Target="../media/image7.png"/><Relationship Id="rId5" Type="http://schemas.openxmlformats.org/officeDocument/2006/relationships/oleObject" Target="../embeddings/oleObject92.bin"/><Relationship Id="rId10" Type="http://schemas.openxmlformats.org/officeDocument/2006/relationships/image" Target="../media/image6.png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8.png"/></Relationships>
</file>

<file path=ppt/slideLayouts/_rels/slideLayout48.xml.rels><?xml version="1.0" encoding="UTF-8" standalone="yes"?>
<Relationships xmlns="http://schemas.openxmlformats.org/package/2006/relationships"><Relationship Id="rId8" Type="http://schemas.openxmlformats.org/officeDocument/2006/relationships/slide" Target="../slides/slide7.xml"/><Relationship Id="rId13" Type="http://schemas.openxmlformats.org/officeDocument/2006/relationships/image" Target="../media/image5.jpeg"/><Relationship Id="rId3" Type="http://schemas.openxmlformats.org/officeDocument/2006/relationships/tags" Target="../tags/tag96.xml"/><Relationship Id="rId7" Type="http://schemas.openxmlformats.org/officeDocument/2006/relationships/oleObject" Target="../embeddings/oleObject95.bin"/><Relationship Id="rId12" Type="http://schemas.openxmlformats.org/officeDocument/2006/relationships/image" Target="../media/image9.jpeg"/><Relationship Id="rId2" Type="http://schemas.openxmlformats.org/officeDocument/2006/relationships/tags" Target="../tags/tag95.xml"/><Relationship Id="rId1" Type="http://schemas.openxmlformats.org/officeDocument/2006/relationships/vmlDrawing" Target="../drawings/vmlDrawing48.vml"/><Relationship Id="rId6" Type="http://schemas.openxmlformats.org/officeDocument/2006/relationships/image" Target="../media/image1.emf"/><Relationship Id="rId11" Type="http://schemas.openxmlformats.org/officeDocument/2006/relationships/image" Target="../media/image7.png"/><Relationship Id="rId5" Type="http://schemas.openxmlformats.org/officeDocument/2006/relationships/oleObject" Target="../embeddings/oleObject94.bin"/><Relationship Id="rId10" Type="http://schemas.openxmlformats.org/officeDocument/2006/relationships/image" Target="../media/image6.png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8.png"/></Relationships>
</file>

<file path=ppt/slideLayouts/_rels/slideLayout49.xml.rels><?xml version="1.0" encoding="UTF-8" standalone="yes"?>
<Relationships xmlns="http://schemas.openxmlformats.org/package/2006/relationships"><Relationship Id="rId8" Type="http://schemas.openxmlformats.org/officeDocument/2006/relationships/slide" Target="../slides/slide7.xml"/><Relationship Id="rId13" Type="http://schemas.openxmlformats.org/officeDocument/2006/relationships/image" Target="../media/image5.jpeg"/><Relationship Id="rId3" Type="http://schemas.openxmlformats.org/officeDocument/2006/relationships/tags" Target="../tags/tag98.xml"/><Relationship Id="rId7" Type="http://schemas.openxmlformats.org/officeDocument/2006/relationships/oleObject" Target="../embeddings/oleObject97.bin"/><Relationship Id="rId12" Type="http://schemas.openxmlformats.org/officeDocument/2006/relationships/image" Target="../media/image9.jpeg"/><Relationship Id="rId2" Type="http://schemas.openxmlformats.org/officeDocument/2006/relationships/tags" Target="../tags/tag97.xml"/><Relationship Id="rId1" Type="http://schemas.openxmlformats.org/officeDocument/2006/relationships/vmlDrawing" Target="../drawings/vmlDrawing49.vml"/><Relationship Id="rId6" Type="http://schemas.openxmlformats.org/officeDocument/2006/relationships/image" Target="../media/image1.emf"/><Relationship Id="rId11" Type="http://schemas.openxmlformats.org/officeDocument/2006/relationships/image" Target="../media/image7.png"/><Relationship Id="rId5" Type="http://schemas.openxmlformats.org/officeDocument/2006/relationships/oleObject" Target="../embeddings/oleObject96.bin"/><Relationship Id="rId10" Type="http://schemas.openxmlformats.org/officeDocument/2006/relationships/image" Target="../media/image6.png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8.png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slide" Target="../slides/slide7.xml"/><Relationship Id="rId13" Type="http://schemas.openxmlformats.org/officeDocument/2006/relationships/image" Target="../media/image9.jpeg"/><Relationship Id="rId3" Type="http://schemas.openxmlformats.org/officeDocument/2006/relationships/tags" Target="../tags/tag10.xml"/><Relationship Id="rId7" Type="http://schemas.openxmlformats.org/officeDocument/2006/relationships/oleObject" Target="../embeddings/oleObject9.bin"/><Relationship Id="rId12" Type="http://schemas.openxmlformats.org/officeDocument/2006/relationships/image" Target="../media/image8.png"/><Relationship Id="rId2" Type="http://schemas.openxmlformats.org/officeDocument/2006/relationships/tags" Target="../tags/tag9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.emf"/><Relationship Id="rId11" Type="http://schemas.openxmlformats.org/officeDocument/2006/relationships/image" Target="../media/image7.png"/><Relationship Id="rId5" Type="http://schemas.openxmlformats.org/officeDocument/2006/relationships/oleObject" Target="../embeddings/oleObject8.bin"/><Relationship Id="rId10" Type="http://schemas.openxmlformats.org/officeDocument/2006/relationships/image" Target="../media/image6.png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5.jpeg"/></Relationships>
</file>

<file path=ppt/slideLayouts/_rels/slideLayout50.xml.rels><?xml version="1.0" encoding="UTF-8" standalone="yes"?>
<Relationships xmlns="http://schemas.openxmlformats.org/package/2006/relationships"><Relationship Id="rId8" Type="http://schemas.openxmlformats.org/officeDocument/2006/relationships/slide" Target="../slides/slide7.xml"/><Relationship Id="rId13" Type="http://schemas.openxmlformats.org/officeDocument/2006/relationships/image" Target="../media/image5.jpeg"/><Relationship Id="rId3" Type="http://schemas.openxmlformats.org/officeDocument/2006/relationships/tags" Target="../tags/tag100.xml"/><Relationship Id="rId7" Type="http://schemas.openxmlformats.org/officeDocument/2006/relationships/oleObject" Target="../embeddings/oleObject99.bin"/><Relationship Id="rId12" Type="http://schemas.openxmlformats.org/officeDocument/2006/relationships/image" Target="../media/image9.jpeg"/><Relationship Id="rId2" Type="http://schemas.openxmlformats.org/officeDocument/2006/relationships/tags" Target="../tags/tag99.xml"/><Relationship Id="rId1" Type="http://schemas.openxmlformats.org/officeDocument/2006/relationships/vmlDrawing" Target="../drawings/vmlDrawing50.vml"/><Relationship Id="rId6" Type="http://schemas.openxmlformats.org/officeDocument/2006/relationships/image" Target="../media/image1.emf"/><Relationship Id="rId11" Type="http://schemas.openxmlformats.org/officeDocument/2006/relationships/image" Target="../media/image7.png"/><Relationship Id="rId5" Type="http://schemas.openxmlformats.org/officeDocument/2006/relationships/oleObject" Target="../embeddings/oleObject98.bin"/><Relationship Id="rId10" Type="http://schemas.openxmlformats.org/officeDocument/2006/relationships/image" Target="../media/image6.png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8.png"/></Relationships>
</file>

<file path=ppt/slideLayouts/_rels/slideLayout5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7.xml"/><Relationship Id="rId13" Type="http://schemas.openxmlformats.org/officeDocument/2006/relationships/image" Target="../media/image9.jpeg"/><Relationship Id="rId3" Type="http://schemas.openxmlformats.org/officeDocument/2006/relationships/tags" Target="../tags/tag102.xml"/><Relationship Id="rId7" Type="http://schemas.openxmlformats.org/officeDocument/2006/relationships/oleObject" Target="../embeddings/oleObject101.bin"/><Relationship Id="rId12" Type="http://schemas.openxmlformats.org/officeDocument/2006/relationships/image" Target="../media/image7.png"/><Relationship Id="rId2" Type="http://schemas.openxmlformats.org/officeDocument/2006/relationships/tags" Target="../tags/tag101.xml"/><Relationship Id="rId1" Type="http://schemas.openxmlformats.org/officeDocument/2006/relationships/vmlDrawing" Target="../drawings/vmlDrawing51.vml"/><Relationship Id="rId6" Type="http://schemas.openxmlformats.org/officeDocument/2006/relationships/image" Target="../media/image1.emf"/><Relationship Id="rId11" Type="http://schemas.openxmlformats.org/officeDocument/2006/relationships/image" Target="../media/image6.png"/><Relationship Id="rId5" Type="http://schemas.openxmlformats.org/officeDocument/2006/relationships/oleObject" Target="../embeddings/oleObject100.bin"/><Relationship Id="rId10" Type="http://schemas.openxmlformats.org/officeDocument/2006/relationships/image" Target="../media/image8.png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5.jpeg"/></Relationships>
</file>

<file path=ppt/slideLayouts/_rels/slideLayout5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7.xml"/><Relationship Id="rId13" Type="http://schemas.openxmlformats.org/officeDocument/2006/relationships/image" Target="../media/image9.jpeg"/><Relationship Id="rId3" Type="http://schemas.openxmlformats.org/officeDocument/2006/relationships/tags" Target="../tags/tag104.xml"/><Relationship Id="rId7" Type="http://schemas.openxmlformats.org/officeDocument/2006/relationships/oleObject" Target="../embeddings/oleObject103.bin"/><Relationship Id="rId12" Type="http://schemas.openxmlformats.org/officeDocument/2006/relationships/image" Target="../media/image7.png"/><Relationship Id="rId2" Type="http://schemas.openxmlformats.org/officeDocument/2006/relationships/tags" Target="../tags/tag103.xml"/><Relationship Id="rId1" Type="http://schemas.openxmlformats.org/officeDocument/2006/relationships/vmlDrawing" Target="../drawings/vmlDrawing52.vml"/><Relationship Id="rId6" Type="http://schemas.openxmlformats.org/officeDocument/2006/relationships/image" Target="../media/image1.emf"/><Relationship Id="rId11" Type="http://schemas.openxmlformats.org/officeDocument/2006/relationships/image" Target="../media/image8.png"/><Relationship Id="rId5" Type="http://schemas.openxmlformats.org/officeDocument/2006/relationships/oleObject" Target="../embeddings/oleObject102.bin"/><Relationship Id="rId10" Type="http://schemas.openxmlformats.org/officeDocument/2006/relationships/image" Target="../media/image6.png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5.jpeg"/></Relationships>
</file>

<file path=ppt/slideLayouts/_rels/slideLayout53.xml.rels><?xml version="1.0" encoding="UTF-8" standalone="yes"?>
<Relationships xmlns="http://schemas.openxmlformats.org/package/2006/relationships"><Relationship Id="rId8" Type="http://schemas.openxmlformats.org/officeDocument/2006/relationships/slide" Target="../slides/slide7.xml"/><Relationship Id="rId13" Type="http://schemas.openxmlformats.org/officeDocument/2006/relationships/image" Target="../media/image5.jpeg"/><Relationship Id="rId3" Type="http://schemas.openxmlformats.org/officeDocument/2006/relationships/tags" Target="../tags/tag106.xml"/><Relationship Id="rId7" Type="http://schemas.openxmlformats.org/officeDocument/2006/relationships/oleObject" Target="../embeddings/oleObject105.bin"/><Relationship Id="rId12" Type="http://schemas.openxmlformats.org/officeDocument/2006/relationships/image" Target="../media/image9.jpeg"/><Relationship Id="rId2" Type="http://schemas.openxmlformats.org/officeDocument/2006/relationships/tags" Target="../tags/tag105.xml"/><Relationship Id="rId1" Type="http://schemas.openxmlformats.org/officeDocument/2006/relationships/vmlDrawing" Target="../drawings/vmlDrawing53.vml"/><Relationship Id="rId6" Type="http://schemas.openxmlformats.org/officeDocument/2006/relationships/image" Target="../media/image1.emf"/><Relationship Id="rId11" Type="http://schemas.openxmlformats.org/officeDocument/2006/relationships/image" Target="../media/image7.png"/><Relationship Id="rId5" Type="http://schemas.openxmlformats.org/officeDocument/2006/relationships/oleObject" Target="../embeddings/oleObject104.bin"/><Relationship Id="rId10" Type="http://schemas.openxmlformats.org/officeDocument/2006/relationships/image" Target="../media/image6.png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8.png"/></Relationships>
</file>

<file path=ppt/slideLayouts/_rels/slideLayout54.xml.rels><?xml version="1.0" encoding="UTF-8" standalone="yes"?>
<Relationships xmlns="http://schemas.openxmlformats.org/package/2006/relationships"><Relationship Id="rId8" Type="http://schemas.openxmlformats.org/officeDocument/2006/relationships/slide" Target="../slides/slide7.xml"/><Relationship Id="rId13" Type="http://schemas.openxmlformats.org/officeDocument/2006/relationships/image" Target="../media/image5.jpeg"/><Relationship Id="rId3" Type="http://schemas.openxmlformats.org/officeDocument/2006/relationships/tags" Target="../tags/tag108.xml"/><Relationship Id="rId7" Type="http://schemas.openxmlformats.org/officeDocument/2006/relationships/oleObject" Target="../embeddings/oleObject107.bin"/><Relationship Id="rId12" Type="http://schemas.openxmlformats.org/officeDocument/2006/relationships/image" Target="../media/image9.jpeg"/><Relationship Id="rId2" Type="http://schemas.openxmlformats.org/officeDocument/2006/relationships/tags" Target="../tags/tag107.xml"/><Relationship Id="rId1" Type="http://schemas.openxmlformats.org/officeDocument/2006/relationships/vmlDrawing" Target="../drawings/vmlDrawing54.vml"/><Relationship Id="rId6" Type="http://schemas.openxmlformats.org/officeDocument/2006/relationships/image" Target="../media/image1.emf"/><Relationship Id="rId11" Type="http://schemas.openxmlformats.org/officeDocument/2006/relationships/image" Target="../media/image7.png"/><Relationship Id="rId5" Type="http://schemas.openxmlformats.org/officeDocument/2006/relationships/oleObject" Target="../embeddings/oleObject106.bin"/><Relationship Id="rId10" Type="http://schemas.openxmlformats.org/officeDocument/2006/relationships/image" Target="../media/image6.png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8.png"/></Relationships>
</file>

<file path=ppt/slideLayouts/_rels/slideLayout55.xml.rels><?xml version="1.0" encoding="UTF-8" standalone="yes"?>
<Relationships xmlns="http://schemas.openxmlformats.org/package/2006/relationships"><Relationship Id="rId8" Type="http://schemas.openxmlformats.org/officeDocument/2006/relationships/slide" Target="../slides/slide7.xml"/><Relationship Id="rId13" Type="http://schemas.openxmlformats.org/officeDocument/2006/relationships/image" Target="../media/image5.jpeg"/><Relationship Id="rId3" Type="http://schemas.openxmlformats.org/officeDocument/2006/relationships/tags" Target="../tags/tag110.xml"/><Relationship Id="rId7" Type="http://schemas.openxmlformats.org/officeDocument/2006/relationships/oleObject" Target="../embeddings/oleObject109.bin"/><Relationship Id="rId12" Type="http://schemas.openxmlformats.org/officeDocument/2006/relationships/image" Target="../media/image9.jpeg"/><Relationship Id="rId2" Type="http://schemas.openxmlformats.org/officeDocument/2006/relationships/tags" Target="../tags/tag109.xml"/><Relationship Id="rId1" Type="http://schemas.openxmlformats.org/officeDocument/2006/relationships/vmlDrawing" Target="../drawings/vmlDrawing55.vml"/><Relationship Id="rId6" Type="http://schemas.openxmlformats.org/officeDocument/2006/relationships/image" Target="../media/image1.emf"/><Relationship Id="rId11" Type="http://schemas.openxmlformats.org/officeDocument/2006/relationships/image" Target="../media/image7.png"/><Relationship Id="rId5" Type="http://schemas.openxmlformats.org/officeDocument/2006/relationships/oleObject" Target="../embeddings/oleObject108.bin"/><Relationship Id="rId10" Type="http://schemas.openxmlformats.org/officeDocument/2006/relationships/image" Target="../media/image6.png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8.png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slide" Target="../slides/slide7.xml"/><Relationship Id="rId13" Type="http://schemas.openxmlformats.org/officeDocument/2006/relationships/image" Target="../media/image9.jpeg"/><Relationship Id="rId3" Type="http://schemas.openxmlformats.org/officeDocument/2006/relationships/tags" Target="../tags/tag12.xml"/><Relationship Id="rId7" Type="http://schemas.openxmlformats.org/officeDocument/2006/relationships/oleObject" Target="../embeddings/oleObject11.bin"/><Relationship Id="rId12" Type="http://schemas.openxmlformats.org/officeDocument/2006/relationships/image" Target="../media/image8.png"/><Relationship Id="rId2" Type="http://schemas.openxmlformats.org/officeDocument/2006/relationships/tags" Target="../tags/tag11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.emf"/><Relationship Id="rId11" Type="http://schemas.openxmlformats.org/officeDocument/2006/relationships/image" Target="../media/image7.png"/><Relationship Id="rId5" Type="http://schemas.openxmlformats.org/officeDocument/2006/relationships/oleObject" Target="../embeddings/oleObject10.bin"/><Relationship Id="rId10" Type="http://schemas.openxmlformats.org/officeDocument/2006/relationships/image" Target="../media/image6.png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5.jpeg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slide" Target="../slides/slide7.xml"/><Relationship Id="rId13" Type="http://schemas.openxmlformats.org/officeDocument/2006/relationships/image" Target="../media/image9.jpeg"/><Relationship Id="rId3" Type="http://schemas.openxmlformats.org/officeDocument/2006/relationships/tags" Target="../tags/tag14.xml"/><Relationship Id="rId7" Type="http://schemas.openxmlformats.org/officeDocument/2006/relationships/oleObject" Target="../embeddings/oleObject13.bin"/><Relationship Id="rId12" Type="http://schemas.openxmlformats.org/officeDocument/2006/relationships/image" Target="../media/image8.png"/><Relationship Id="rId2" Type="http://schemas.openxmlformats.org/officeDocument/2006/relationships/tags" Target="../tags/tag13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.emf"/><Relationship Id="rId11" Type="http://schemas.openxmlformats.org/officeDocument/2006/relationships/image" Target="../media/image7.png"/><Relationship Id="rId5" Type="http://schemas.openxmlformats.org/officeDocument/2006/relationships/oleObject" Target="../embeddings/oleObject12.bin"/><Relationship Id="rId10" Type="http://schemas.openxmlformats.org/officeDocument/2006/relationships/image" Target="../media/image6.png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5.jpeg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slide" Target="../slides/slide7.xml"/><Relationship Id="rId13" Type="http://schemas.openxmlformats.org/officeDocument/2006/relationships/image" Target="../media/image6.png"/><Relationship Id="rId3" Type="http://schemas.openxmlformats.org/officeDocument/2006/relationships/tags" Target="../tags/tag16.xml"/><Relationship Id="rId7" Type="http://schemas.openxmlformats.org/officeDocument/2006/relationships/oleObject" Target="../embeddings/oleObject15.bin"/><Relationship Id="rId12" Type="http://schemas.openxmlformats.org/officeDocument/2006/relationships/image" Target="../media/image9.jpeg"/><Relationship Id="rId2" Type="http://schemas.openxmlformats.org/officeDocument/2006/relationships/tags" Target="../tags/tag15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1.emf"/><Relationship Id="rId11" Type="http://schemas.openxmlformats.org/officeDocument/2006/relationships/image" Target="../media/image8.png"/><Relationship Id="rId5" Type="http://schemas.openxmlformats.org/officeDocument/2006/relationships/oleObject" Target="../embeddings/oleObject14.bin"/><Relationship Id="rId10" Type="http://schemas.openxmlformats.org/officeDocument/2006/relationships/image" Target="../media/image5.jpeg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7.png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slide" Target="../slides/slide7.xml"/><Relationship Id="rId13" Type="http://schemas.openxmlformats.org/officeDocument/2006/relationships/image" Target="../media/image9.jpeg"/><Relationship Id="rId3" Type="http://schemas.openxmlformats.org/officeDocument/2006/relationships/tags" Target="../tags/tag18.xml"/><Relationship Id="rId7" Type="http://schemas.openxmlformats.org/officeDocument/2006/relationships/oleObject" Target="../embeddings/oleObject17.bin"/><Relationship Id="rId12" Type="http://schemas.openxmlformats.org/officeDocument/2006/relationships/image" Target="../media/image8.png"/><Relationship Id="rId2" Type="http://schemas.openxmlformats.org/officeDocument/2006/relationships/tags" Target="../tags/tag17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1.emf"/><Relationship Id="rId11" Type="http://schemas.openxmlformats.org/officeDocument/2006/relationships/image" Target="../media/image7.png"/><Relationship Id="rId5" Type="http://schemas.openxmlformats.org/officeDocument/2006/relationships/oleObject" Target="../embeddings/oleObject16.bin"/><Relationship Id="rId10" Type="http://schemas.openxmlformats.org/officeDocument/2006/relationships/image" Target="../media/image6.png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5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20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241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2" name="Rectangle 2"/>
          <p:cNvSpPr>
            <a:spLocks noGrp="1" noChangeArrowheads="1"/>
          </p:cNvSpPr>
          <p:nvPr userDrawn="1">
            <p:ph type="ctrTitle" hasCustomPrompt="1"/>
          </p:nvPr>
        </p:nvSpPr>
        <p:spPr>
          <a:xfrm>
            <a:off x="3520752" y="1125538"/>
            <a:ext cx="5032649" cy="1295400"/>
          </a:xfrm>
          <a:ln/>
        </p:spPr>
        <p:txBody>
          <a:bodyPr/>
          <a:lstStyle>
            <a:lvl1pPr algn="r">
              <a:defRPr sz="2400">
                <a:solidFill>
                  <a:srgbClr val="004272"/>
                </a:solidFill>
                <a:latin typeface="+mn-lt"/>
              </a:defRPr>
            </a:lvl1pPr>
          </a:lstStyle>
          <a:p>
            <a:r>
              <a:rPr lang="fr-FR" altLang="fr-FR" dirty="0"/>
              <a:t>CISIRH</a:t>
            </a:r>
            <a:br>
              <a:rPr lang="fr-FR" altLang="fr-FR" dirty="0"/>
            </a:br>
            <a:r>
              <a:rPr lang="fr-FR" altLang="fr-FR" dirty="0"/>
              <a:t>Bibliothèque des actes</a:t>
            </a:r>
            <a:endParaRPr lang="fr-FR" dirty="0"/>
          </a:p>
        </p:txBody>
      </p:sp>
      <p:sp>
        <p:nvSpPr>
          <p:cNvPr id="5123" name="Rectangle 3"/>
          <p:cNvSpPr>
            <a:spLocks noGrp="1" noChangeArrowheads="1"/>
          </p:cNvSpPr>
          <p:nvPr userDrawn="1">
            <p:ph type="subTitle" idx="1" hasCustomPrompt="1"/>
          </p:nvPr>
        </p:nvSpPr>
        <p:spPr>
          <a:xfrm>
            <a:off x="4580467" y="2852738"/>
            <a:ext cx="3972933" cy="1656382"/>
          </a:xfrm>
        </p:spPr>
        <p:txBody>
          <a:bodyPr anchor="ctr"/>
          <a:lstStyle>
            <a:lvl1pPr marL="0" indent="0" algn="r" fontAlgn="auto">
              <a:spcBef>
                <a:spcPts val="0"/>
              </a:spcBef>
              <a:spcAft>
                <a:spcPts val="0"/>
              </a:spcAft>
              <a:buFont typeface="Wingdings 2" pitchFamily="18" charset="2"/>
              <a:buNone/>
              <a:defRPr lang="fr-FR" altLang="fr-FR" sz="1800" b="0" i="1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Calibri" pitchFamily="34" charset="0"/>
              </a:defRPr>
            </a:lvl1pPr>
          </a:lstStyle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fr-FR" sz="1800" i="1" dirty="0">
                <a:solidFill>
                  <a:srgbClr val="004272"/>
                </a:solidFill>
                <a:latin typeface="+mn-lt"/>
                <a:ea typeface="ＭＳ Ｐゴシック"/>
              </a:rPr>
              <a:t>Parcours de l’agent fonctionnaire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endParaRPr lang="fr-FR" sz="1800" i="1" dirty="0">
              <a:solidFill>
                <a:srgbClr val="004272"/>
              </a:solidFill>
              <a:latin typeface="+mn-lt"/>
              <a:ea typeface="ＭＳ Ｐゴシック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fr-FR" sz="1800" i="1" dirty="0">
                <a:solidFill>
                  <a:srgbClr val="004272"/>
                </a:solidFill>
                <a:latin typeface="+mn-lt"/>
                <a:ea typeface="ＭＳ Ｐゴシック"/>
              </a:rPr>
              <a:t>Version 21.10.00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endParaRPr lang="fr-FR" sz="1800" i="1" dirty="0">
              <a:solidFill>
                <a:srgbClr val="004272"/>
              </a:solidFill>
              <a:latin typeface="+mn-lt"/>
              <a:ea typeface="ＭＳ Ｐゴシック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fr-FR" sz="1800" i="1" dirty="0">
                <a:solidFill>
                  <a:srgbClr val="004272"/>
                </a:solidFill>
                <a:latin typeface="+mn-lt"/>
                <a:ea typeface="ＭＳ Ｐゴシック"/>
              </a:rPr>
              <a:t>01/03/2022</a:t>
            </a:r>
          </a:p>
        </p:txBody>
      </p:sp>
      <p:sp>
        <p:nvSpPr>
          <p:cNvPr id="9" name="Rectangle 8"/>
          <p:cNvSpPr/>
          <p:nvPr userDrawn="1"/>
        </p:nvSpPr>
        <p:spPr bwMode="auto">
          <a:xfrm>
            <a:off x="8646000" y="0"/>
            <a:ext cx="1260000" cy="6858000"/>
          </a:xfrm>
          <a:prstGeom prst="rect">
            <a:avLst/>
          </a:prstGeom>
          <a:solidFill>
            <a:srgbClr val="00345C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1200" kern="0" dirty="0">
              <a:solidFill>
                <a:srgbClr val="004272"/>
              </a:solidFill>
              <a:latin typeface="Verdana"/>
              <a:cs typeface="ＭＳ Ｐゴシック"/>
            </a:endParaRPr>
          </a:p>
        </p:txBody>
      </p:sp>
      <p:pic>
        <p:nvPicPr>
          <p:cNvPr id="60419" name="Picture 3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6303" y="5085364"/>
            <a:ext cx="2430000" cy="16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5" name="Rectangle 3"/>
          <p:cNvSpPr txBox="1">
            <a:spLocks noChangeArrowheads="1"/>
          </p:cNvSpPr>
          <p:nvPr userDrawn="1"/>
        </p:nvSpPr>
        <p:spPr bwMode="gray">
          <a:xfrm>
            <a:off x="2898966" y="5895364"/>
            <a:ext cx="5117367" cy="629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r" rtl="0" eaLnBrk="0" fontAlgn="base" hangingPunct="0">
              <a:spcBef>
                <a:spcPts val="600"/>
              </a:spcBef>
              <a:spcAft>
                <a:spcPts val="600"/>
              </a:spcAft>
              <a:buClr>
                <a:srgbClr val="004272"/>
              </a:buClr>
              <a:buSzPct val="120000"/>
              <a:buFont typeface="Wingdings 2" pitchFamily="18" charset="2"/>
              <a:buNone/>
              <a:defRPr lang="fr-FR" altLang="fr-FR" sz="1800" b="0" i="1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Calibri" pitchFamily="34" charset="0"/>
              </a:defRPr>
            </a:lvl1pPr>
            <a:lvl2pPr marL="533400" indent="-265113" algn="l" rtl="0" eaLnBrk="0" fontAlgn="base" hangingPunct="0">
              <a:spcBef>
                <a:spcPts val="600"/>
              </a:spcBef>
              <a:spcAft>
                <a:spcPts val="600"/>
              </a:spcAft>
              <a:buClr>
                <a:srgbClr val="004272"/>
              </a:buClr>
              <a:buFont typeface="Calibri" pitchFamily="34" charset="0"/>
              <a:buChar char="–"/>
              <a:defRPr sz="1600" b="0">
                <a:solidFill>
                  <a:srgbClr val="00355C"/>
                </a:solidFill>
                <a:latin typeface="+mn-lt"/>
                <a:ea typeface="ＭＳ Ｐゴシック" pitchFamily="34" charset="-128"/>
                <a:cs typeface="Calibri" pitchFamily="34" charset="0"/>
              </a:defRPr>
            </a:lvl2pPr>
            <a:lvl3pPr marL="1085850" indent="-361950" algn="l" rtl="0" eaLnBrk="0" fontAlgn="base" hangingPunct="0">
              <a:spcBef>
                <a:spcPts val="600"/>
              </a:spcBef>
              <a:spcAft>
                <a:spcPts val="600"/>
              </a:spcAft>
              <a:buClr>
                <a:srgbClr val="004272"/>
              </a:buClr>
              <a:buFont typeface="Courier New" pitchFamily="49" charset="0"/>
              <a:buChar char="o"/>
              <a:defRPr sz="1400" b="0">
                <a:solidFill>
                  <a:srgbClr val="00355C"/>
                </a:solidFill>
                <a:latin typeface="+mn-lt"/>
                <a:ea typeface="ＭＳ Ｐゴシック" pitchFamily="34" charset="-128"/>
                <a:cs typeface="Calibri" pitchFamily="34" charset="0"/>
              </a:defRPr>
            </a:lvl3pPr>
            <a:lvl4pPr marL="1600200" indent="-228600" algn="l" rtl="0" eaLnBrk="0" fontAlgn="base" hangingPunct="0">
              <a:spcBef>
                <a:spcPts val="600"/>
              </a:spcBef>
              <a:spcAft>
                <a:spcPts val="600"/>
              </a:spcAft>
              <a:buChar char="–"/>
              <a:defRPr sz="1200">
                <a:solidFill>
                  <a:srgbClr val="4D4D4D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4pPr>
            <a:lvl5pPr marL="2057400" indent="-228600" algn="l" rtl="0" eaLnBrk="0" fontAlgn="base" hangingPunct="0">
              <a:spcBef>
                <a:spcPts val="600"/>
              </a:spcBef>
              <a:spcAft>
                <a:spcPts val="600"/>
              </a:spcAft>
              <a:buChar char="»"/>
              <a:defRPr sz="1200">
                <a:solidFill>
                  <a:schemeClr val="tx1"/>
                </a:solidFill>
                <a:latin typeface="+mn-lt"/>
                <a:ea typeface="ＭＳ Ｐゴシック" pitchFamily="34" charset="-128"/>
                <a:cs typeface="Calibri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fr-FR" sz="1600" b="1" i="0" dirty="0"/>
              <a:t>C</a:t>
            </a:r>
            <a:r>
              <a:rPr lang="fr-FR" sz="1600" b="0" i="0" dirty="0"/>
              <a:t>entre</a:t>
            </a:r>
            <a:r>
              <a:rPr lang="fr-FR" sz="1600" b="1" i="0" dirty="0"/>
              <a:t> I</a:t>
            </a:r>
            <a:r>
              <a:rPr lang="fr-FR" sz="1600" b="0" i="0" dirty="0"/>
              <a:t>nterministériel de </a:t>
            </a:r>
            <a:r>
              <a:rPr lang="fr-FR" sz="1600" b="1" i="0" dirty="0"/>
              <a:t>S</a:t>
            </a:r>
            <a:r>
              <a:rPr lang="fr-FR" sz="1600" b="0" i="0" dirty="0"/>
              <a:t>ervices </a:t>
            </a:r>
            <a:r>
              <a:rPr lang="fr-FR" sz="1600" b="1" i="0" dirty="0"/>
              <a:t>I</a:t>
            </a:r>
            <a:r>
              <a:rPr lang="fr-FR" sz="1600" b="0" i="0" dirty="0"/>
              <a:t>nformatiques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fr-FR" sz="1600" b="1" i="0" baseline="0" dirty="0"/>
              <a:t>r</a:t>
            </a:r>
            <a:r>
              <a:rPr lang="fr-FR" sz="1600" b="0" i="0" baseline="0" dirty="0"/>
              <a:t>elatifs aux </a:t>
            </a:r>
            <a:r>
              <a:rPr lang="fr-FR" sz="1600" b="1" i="0" baseline="0" dirty="0"/>
              <a:t>R</a:t>
            </a:r>
            <a:r>
              <a:rPr lang="fr-FR" sz="1600" b="0" i="0" baseline="0" dirty="0"/>
              <a:t>essources </a:t>
            </a:r>
            <a:r>
              <a:rPr lang="fr-FR" sz="1600" b="1" i="0" baseline="0" dirty="0"/>
              <a:t>H</a:t>
            </a:r>
            <a:r>
              <a:rPr lang="fr-FR" sz="1600" b="0" i="0" baseline="0" dirty="0"/>
              <a:t>umaines</a:t>
            </a:r>
            <a:endParaRPr lang="fr-FR" sz="1600" b="0" i="0" dirty="0"/>
          </a:p>
        </p:txBody>
      </p:sp>
      <p:grpSp>
        <p:nvGrpSpPr>
          <p:cNvPr id="36" name="Groupe 35"/>
          <p:cNvGrpSpPr/>
          <p:nvPr userDrawn="1"/>
        </p:nvGrpSpPr>
        <p:grpSpPr>
          <a:xfrm>
            <a:off x="221718" y="294141"/>
            <a:ext cx="3032787" cy="2924149"/>
            <a:chOff x="5259053" y="2639558"/>
            <a:chExt cx="1709797" cy="1648549"/>
          </a:xfrm>
        </p:grpSpPr>
        <p:sp>
          <p:nvSpPr>
            <p:cNvPr id="37" name="Hexagone 36"/>
            <p:cNvSpPr>
              <a:spLocks noChangeAspect="1"/>
            </p:cNvSpPr>
            <p:nvPr userDrawn="1"/>
          </p:nvSpPr>
          <p:spPr>
            <a:xfrm rot="5400000" flipV="1">
              <a:off x="6094614" y="3713439"/>
              <a:ext cx="611178" cy="538157"/>
            </a:xfrm>
            <a:prstGeom prst="hexagon">
              <a:avLst/>
            </a:prstGeom>
            <a:solidFill>
              <a:srgbClr val="8966FF"/>
            </a:solidFill>
            <a:ln w="25400" cap="flat" cmpd="sng" algn="ctr">
              <a:noFill/>
              <a:prstDash val="solid"/>
            </a:ln>
            <a:effectLst/>
          </p:spPr>
          <p:txBody>
            <a:bodyPr lIns="323934" tIns="161967" rIns="323934" bIns="161967" rtlCol="0" anchor="ctr"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9pPr>
            </a:lstStyle>
            <a:p>
              <a:pPr marL="0" marR="0" lvl="0" indent="0" algn="ctr" defTabSz="3986881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6338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38" name="Hexagone 37"/>
            <p:cNvSpPr>
              <a:spLocks noChangeAspect="1"/>
            </p:cNvSpPr>
            <p:nvPr userDrawn="1"/>
          </p:nvSpPr>
          <p:spPr>
            <a:xfrm rot="5400000" flipV="1">
              <a:off x="5222543" y="3177663"/>
              <a:ext cx="611179" cy="538159"/>
            </a:xfrm>
            <a:prstGeom prst="hexagon">
              <a:avLst/>
            </a:prstGeom>
            <a:solidFill>
              <a:srgbClr val="04BAC8"/>
            </a:solidFill>
            <a:ln w="25400" cap="flat" cmpd="sng" algn="ctr">
              <a:noFill/>
              <a:prstDash val="solid"/>
            </a:ln>
            <a:effectLst/>
          </p:spPr>
          <p:txBody>
            <a:bodyPr lIns="323934" tIns="161967" rIns="323934" bIns="161967" rtlCol="0" anchor="ctr"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9pPr>
            </a:lstStyle>
            <a:p>
              <a:pPr marL="0" marR="0" lvl="0" indent="0" algn="ctr" defTabSz="3986881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6338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39" name="Hexagone 38"/>
            <p:cNvSpPr>
              <a:spLocks noChangeAspect="1"/>
            </p:cNvSpPr>
            <p:nvPr userDrawn="1"/>
          </p:nvSpPr>
          <p:spPr>
            <a:xfrm rot="5400000" flipV="1">
              <a:off x="6107054" y="2690258"/>
              <a:ext cx="611179" cy="538159"/>
            </a:xfrm>
            <a:prstGeom prst="hexagon">
              <a:avLst/>
            </a:prstGeom>
            <a:solidFill>
              <a:srgbClr val="F14E50"/>
            </a:solidFill>
            <a:ln w="25400" cap="flat" cmpd="sng" algn="ctr">
              <a:noFill/>
              <a:prstDash val="solid"/>
            </a:ln>
            <a:effectLst/>
          </p:spPr>
          <p:txBody>
            <a:bodyPr lIns="323934" tIns="161967" rIns="323934" bIns="161967" rtlCol="0" anchor="ctr"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9pPr>
            </a:lstStyle>
            <a:p>
              <a:pPr marL="0" marR="0" lvl="0" indent="0" algn="ctr" defTabSz="3986881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6338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40" name="Hexagone 39"/>
            <p:cNvSpPr>
              <a:spLocks noChangeAspect="1"/>
            </p:cNvSpPr>
            <p:nvPr userDrawn="1"/>
          </p:nvSpPr>
          <p:spPr>
            <a:xfrm rot="5400000" flipV="1">
              <a:off x="5521331" y="2676068"/>
              <a:ext cx="611180" cy="538159"/>
            </a:xfrm>
            <a:prstGeom prst="hexagon">
              <a:avLst/>
            </a:prstGeom>
            <a:solidFill>
              <a:srgbClr val="A3B2D9"/>
            </a:solidFill>
            <a:ln w="25400" cap="flat" cmpd="sng" algn="ctr">
              <a:noFill/>
              <a:prstDash val="solid"/>
            </a:ln>
            <a:effectLst/>
          </p:spPr>
          <p:txBody>
            <a:bodyPr lIns="323934" tIns="161967" rIns="323934" bIns="161967" rtlCol="0" anchor="ctr"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9pPr>
            </a:lstStyle>
            <a:p>
              <a:pPr marL="0" marR="0" lvl="0" indent="0" algn="ctr" defTabSz="3986881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6338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41" name="Hexagone 40"/>
            <p:cNvSpPr>
              <a:spLocks noChangeAspect="1"/>
            </p:cNvSpPr>
            <p:nvPr userDrawn="1"/>
          </p:nvSpPr>
          <p:spPr>
            <a:xfrm rot="5400000" flipV="1">
              <a:off x="5515405" y="3698235"/>
              <a:ext cx="611178" cy="538157"/>
            </a:xfrm>
            <a:prstGeom prst="hexagon">
              <a:avLst/>
            </a:prstGeom>
            <a:solidFill>
              <a:srgbClr val="91CF4D"/>
            </a:solidFill>
            <a:ln w="25400" cap="flat" cmpd="sng" algn="ctr">
              <a:noFill/>
              <a:prstDash val="solid"/>
            </a:ln>
            <a:effectLst/>
          </p:spPr>
          <p:txBody>
            <a:bodyPr lIns="323934" tIns="161967" rIns="323934" bIns="161967" rtlCol="0" anchor="ctr"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9pPr>
            </a:lstStyle>
            <a:p>
              <a:pPr marL="0" marR="0" lvl="0" indent="0" algn="ctr" defTabSz="3986881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6338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42" name="Hexagone 41"/>
            <p:cNvSpPr>
              <a:spLocks noChangeAspect="1"/>
            </p:cNvSpPr>
            <p:nvPr userDrawn="1"/>
          </p:nvSpPr>
          <p:spPr>
            <a:xfrm rot="5400000" flipV="1">
              <a:off x="5810059" y="3196638"/>
              <a:ext cx="611178" cy="538157"/>
            </a:xfrm>
            <a:prstGeom prst="hexagon">
              <a:avLst/>
            </a:prstGeom>
            <a:solidFill>
              <a:srgbClr val="004272"/>
            </a:solidFill>
            <a:ln w="41275" cap="flat" cmpd="sng" algn="ctr">
              <a:noFill/>
              <a:prstDash val="solid"/>
            </a:ln>
            <a:effectLst/>
          </p:spPr>
          <p:txBody>
            <a:bodyPr lIns="323934" tIns="161967" rIns="323934" bIns="161967" rtlCol="0" anchor="ctr"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9pPr>
            </a:lstStyle>
            <a:p>
              <a:pPr marL="0" marR="0" lvl="0" indent="0" algn="ctr" defTabSz="3986881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6338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43" name="Hexagone 42"/>
            <p:cNvSpPr>
              <a:spLocks noChangeAspect="1"/>
            </p:cNvSpPr>
            <p:nvPr userDrawn="1"/>
          </p:nvSpPr>
          <p:spPr>
            <a:xfrm rot="5400000" flipV="1">
              <a:off x="5808265" y="3199088"/>
              <a:ext cx="611178" cy="538157"/>
            </a:xfrm>
            <a:prstGeom prst="hexagon">
              <a:avLst/>
            </a:prstGeom>
            <a:noFill/>
            <a:ln w="22225" cap="flat" cmpd="sng" algn="ctr">
              <a:solidFill>
                <a:srgbClr val="FFFFFF">
                  <a:lumMod val="85000"/>
                </a:srgbClr>
              </a:solidFill>
              <a:prstDash val="solid"/>
            </a:ln>
            <a:effectLst/>
          </p:spPr>
          <p:txBody>
            <a:bodyPr lIns="323934" tIns="161967" rIns="323934" bIns="161967" rtlCol="0" anchor="ctr"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9pPr>
            </a:lstStyle>
            <a:p>
              <a:pPr marL="0" marR="0" lvl="0" indent="0" algn="ctr" defTabSz="3986881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6338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pic>
          <p:nvPicPr>
            <p:cNvPr id="72" name="Picture 4"/>
            <p:cNvPicPr>
              <a:picLocks noChangeAspect="1" noChangeArrowheads="1"/>
            </p:cNvPicPr>
            <p:nvPr userDrawn="1"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24785" y="3323338"/>
              <a:ext cx="378137" cy="2468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3" name="Hexagone 72"/>
            <p:cNvSpPr>
              <a:spLocks noChangeAspect="1"/>
            </p:cNvSpPr>
            <p:nvPr userDrawn="1"/>
          </p:nvSpPr>
          <p:spPr>
            <a:xfrm rot="5400000" flipV="1">
              <a:off x="6394183" y="3197039"/>
              <a:ext cx="611178" cy="538157"/>
            </a:xfrm>
            <a:prstGeom prst="hexagon">
              <a:avLst/>
            </a:prstGeom>
            <a:solidFill>
              <a:srgbClr val="F39200"/>
            </a:solidFill>
            <a:ln w="44450" cap="flat" cmpd="sng" algn="ctr">
              <a:noFill/>
              <a:prstDash val="solid"/>
            </a:ln>
            <a:effectLst/>
          </p:spPr>
          <p:txBody>
            <a:bodyPr lIns="323934" tIns="161967" rIns="323934" bIns="161967" rtlCol="0" anchor="ctr"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9pPr>
            </a:lstStyle>
            <a:p>
              <a:pPr marL="0" marR="0" lvl="0" indent="0" algn="ctr" defTabSz="3986881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6338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asque avct échelon chevr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20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7912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20"/>
          <p:cNvGraphicFramePr>
            <a:graphicFrameLocks noChangeAspect="1"/>
          </p:cNvGraphicFramePr>
          <p:nvPr userDrawn="1">
            <p:custDataLst>
              <p:tags r:id="rId3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7913" name="think-cell Slide" r:id="rId7" imgW="360" imgH="360" progId="">
                  <p:embed/>
                </p:oleObj>
              </mc:Choice>
              <mc:Fallback>
                <p:oleObj name="think-cell Slide" r:id="rId7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6" name="Straight Connector 7"/>
          <p:cNvCxnSpPr>
            <a:cxnSpLocks noChangeShapeType="1"/>
          </p:cNvCxnSpPr>
          <p:nvPr userDrawn="1"/>
        </p:nvCxnSpPr>
        <p:spPr bwMode="auto">
          <a:xfrm>
            <a:off x="449263" y="1052513"/>
            <a:ext cx="3384550" cy="0"/>
          </a:xfrm>
          <a:prstGeom prst="line">
            <a:avLst/>
          </a:prstGeom>
          <a:noFill/>
          <a:ln w="285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cxnSp>
        <p:nvCxnSpPr>
          <p:cNvPr id="117" name="Straight Connector 8"/>
          <p:cNvCxnSpPr>
            <a:cxnSpLocks noChangeShapeType="1"/>
          </p:cNvCxnSpPr>
          <p:nvPr userDrawn="1"/>
        </p:nvCxnSpPr>
        <p:spPr bwMode="auto">
          <a:xfrm>
            <a:off x="3873500" y="1052513"/>
            <a:ext cx="5614988" cy="0"/>
          </a:xfrm>
          <a:prstGeom prst="line">
            <a:avLst/>
          </a:prstGeom>
          <a:noFill/>
          <a:ln w="31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sp>
        <p:nvSpPr>
          <p:cNvPr id="146" name="Slide Number Placeholder 3"/>
          <p:cNvSpPr txBox="1">
            <a:spLocks/>
          </p:cNvSpPr>
          <p:nvPr userDrawn="1"/>
        </p:nvSpPr>
        <p:spPr bwMode="gray">
          <a:xfrm>
            <a:off x="9247188" y="6369050"/>
            <a:ext cx="658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0" i="0" u="none" kern="1200">
                <a:solidFill>
                  <a:srgbClr val="004272"/>
                </a:solidFill>
                <a:latin typeface="+mn-lt"/>
                <a:ea typeface="ＭＳ Ｐゴシック" pitchFamily="-96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49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9247188" y="6369050"/>
            <a:ext cx="658812" cy="457200"/>
          </a:xfrm>
        </p:spPr>
        <p:txBody>
          <a:bodyPr/>
          <a:lstStyle/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50" name="TextBox 9"/>
          <p:cNvSpPr txBox="1"/>
          <p:nvPr userDrawn="1"/>
        </p:nvSpPr>
        <p:spPr>
          <a:xfrm>
            <a:off x="8185038" y="60593"/>
            <a:ext cx="1298479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b="1" i="1" dirty="0">
                <a:solidFill>
                  <a:srgbClr val="004272"/>
                </a:solidFill>
                <a:latin typeface="+mn-lt"/>
                <a:hlinkClick r:id="rId8" action="ppaction://hlinksldjump"/>
              </a:rPr>
              <a:t>RETOUR AU SOMMAIRE </a:t>
            </a:r>
            <a:r>
              <a:rPr lang="fr-FR" sz="700" b="1" i="1" dirty="0">
                <a:solidFill>
                  <a:srgbClr val="004272"/>
                </a:solidFill>
                <a:latin typeface="+mn-lt"/>
              </a:rPr>
              <a:t>:</a:t>
            </a:r>
            <a:endParaRPr lang="fr-FR" sz="700" b="1" i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183" name="Title 2"/>
          <p:cNvSpPr txBox="1">
            <a:spLocks/>
          </p:cNvSpPr>
          <p:nvPr userDrawn="1"/>
        </p:nvSpPr>
        <p:spPr bwMode="gray">
          <a:xfrm>
            <a:off x="425480" y="260648"/>
            <a:ext cx="9061450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+mn-lt"/>
                <a:ea typeface="ＭＳ Ｐゴシック" pitchFamily="34" charset="-128"/>
                <a:cs typeface="Calibri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9pPr>
          </a:lstStyle>
          <a:p>
            <a:pPr eaLnBrk="1" hangingPunct="1"/>
            <a:r>
              <a:rPr lang="fr-FR" sz="1800" b="0" kern="0" dirty="0"/>
              <a:t>Détail des événements </a:t>
            </a:r>
            <a:br>
              <a:rPr lang="fr-FR" sz="1800" b="0" kern="0" dirty="0"/>
            </a:br>
            <a:r>
              <a:rPr lang="fr-FR" sz="1800" kern="0" dirty="0"/>
              <a:t>Processus - Gestion de l’avancement de chevron et de la bonification</a:t>
            </a:r>
          </a:p>
        </p:txBody>
      </p:sp>
      <p:sp>
        <p:nvSpPr>
          <p:cNvPr id="66" name="TextBox 29"/>
          <p:cNvSpPr txBox="1"/>
          <p:nvPr userDrawn="1"/>
        </p:nvSpPr>
        <p:spPr>
          <a:xfrm>
            <a:off x="5970347" y="1215201"/>
            <a:ext cx="1188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Début d’événement</a:t>
            </a:r>
          </a:p>
        </p:txBody>
      </p:sp>
      <p:sp>
        <p:nvSpPr>
          <p:cNvPr id="67" name="TextBox 65"/>
          <p:cNvSpPr txBox="1"/>
          <p:nvPr userDrawn="1"/>
        </p:nvSpPr>
        <p:spPr>
          <a:xfrm>
            <a:off x="8544723" y="1215201"/>
            <a:ext cx="10757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Fin d’événement</a:t>
            </a:r>
          </a:p>
        </p:txBody>
      </p:sp>
      <p:sp>
        <p:nvSpPr>
          <p:cNvPr id="79" name="TextBox 69"/>
          <p:cNvSpPr txBox="1"/>
          <p:nvPr userDrawn="1"/>
        </p:nvSpPr>
        <p:spPr>
          <a:xfrm>
            <a:off x="7226341" y="1292146"/>
            <a:ext cx="11881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Renouvellement</a:t>
            </a:r>
          </a:p>
        </p:txBody>
      </p:sp>
      <p:sp>
        <p:nvSpPr>
          <p:cNvPr id="88" name="Rectangle 87"/>
          <p:cNvSpPr/>
          <p:nvPr userDrawn="1"/>
        </p:nvSpPr>
        <p:spPr bwMode="auto">
          <a:xfrm>
            <a:off x="8722874" y="1628848"/>
            <a:ext cx="793957" cy="1980172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sp>
        <p:nvSpPr>
          <p:cNvPr id="89" name="Rectangle 88"/>
          <p:cNvSpPr/>
          <p:nvPr userDrawn="1"/>
        </p:nvSpPr>
        <p:spPr bwMode="auto">
          <a:xfrm>
            <a:off x="7419074" y="1628801"/>
            <a:ext cx="793957" cy="3467582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cxnSp>
        <p:nvCxnSpPr>
          <p:cNvPr id="92" name="Straight Connector 66"/>
          <p:cNvCxnSpPr/>
          <p:nvPr userDrawn="1"/>
        </p:nvCxnSpPr>
        <p:spPr bwMode="auto">
          <a:xfrm>
            <a:off x="7192410" y="1629204"/>
            <a:ext cx="0" cy="3888028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3" name="Straight Connector 68"/>
          <p:cNvCxnSpPr/>
          <p:nvPr userDrawn="1"/>
        </p:nvCxnSpPr>
        <p:spPr bwMode="auto">
          <a:xfrm>
            <a:off x="8448404" y="1623397"/>
            <a:ext cx="0" cy="3893835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63" name="Rectangle 62"/>
          <p:cNvSpPr/>
          <p:nvPr userDrawn="1"/>
        </p:nvSpPr>
        <p:spPr bwMode="auto">
          <a:xfrm>
            <a:off x="992560" y="2276936"/>
            <a:ext cx="1800200" cy="576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100" b="1" kern="0" dirty="0">
                <a:solidFill>
                  <a:srgbClr val="004272"/>
                </a:solidFill>
                <a:latin typeface="+mn-lt"/>
                <a:cs typeface="Arial" panose="020B0604020202020204" pitchFamily="34" charset="0"/>
              </a:rPr>
              <a:t>Avancement de chevron</a:t>
            </a:r>
          </a:p>
        </p:txBody>
      </p:sp>
      <p:sp>
        <p:nvSpPr>
          <p:cNvPr id="64" name="Rectangle 63"/>
          <p:cNvSpPr/>
          <p:nvPr userDrawn="1"/>
        </p:nvSpPr>
        <p:spPr bwMode="auto">
          <a:xfrm>
            <a:off x="3471226" y="2852936"/>
            <a:ext cx="2399265" cy="576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Avancement de chevron dans un emploi fonctionnel</a:t>
            </a: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INTCAR0027</a:t>
            </a:r>
          </a:p>
        </p:txBody>
      </p:sp>
      <p:sp>
        <p:nvSpPr>
          <p:cNvPr id="69" name="Rectangle 68"/>
          <p:cNvSpPr/>
          <p:nvPr userDrawn="1"/>
        </p:nvSpPr>
        <p:spPr bwMode="auto">
          <a:xfrm>
            <a:off x="3471226" y="1772880"/>
            <a:ext cx="2399265" cy="576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Avancement de chevron dans un corps</a:t>
            </a: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INTCAR0026</a:t>
            </a:r>
          </a:p>
        </p:txBody>
      </p:sp>
      <p:cxnSp>
        <p:nvCxnSpPr>
          <p:cNvPr id="8" name="Connecteur droit 7"/>
          <p:cNvCxnSpPr>
            <a:stCxn id="63" idx="3"/>
            <a:endCxn id="69" idx="1"/>
          </p:cNvCxnSpPr>
          <p:nvPr userDrawn="1"/>
        </p:nvCxnSpPr>
        <p:spPr bwMode="auto">
          <a:xfrm flipV="1">
            <a:off x="2792760" y="2060880"/>
            <a:ext cx="678466" cy="504056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Connecteur droit 11"/>
          <p:cNvCxnSpPr>
            <a:stCxn id="63" idx="3"/>
            <a:endCxn id="64" idx="1"/>
          </p:cNvCxnSpPr>
          <p:nvPr userDrawn="1"/>
        </p:nvCxnSpPr>
        <p:spPr bwMode="auto">
          <a:xfrm>
            <a:off x="2792760" y="2564936"/>
            <a:ext cx="678466" cy="576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44" name="Image 43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2922" y="6090923"/>
            <a:ext cx="362413" cy="362413"/>
          </a:xfrm>
          <a:prstGeom prst="rect">
            <a:avLst/>
          </a:prstGeom>
        </p:spPr>
      </p:pic>
      <p:sp>
        <p:nvSpPr>
          <p:cNvPr id="45" name="TextBox 58"/>
          <p:cNvSpPr txBox="1"/>
          <p:nvPr userDrawn="1"/>
        </p:nvSpPr>
        <p:spPr>
          <a:xfrm>
            <a:off x="6825208" y="6099103"/>
            <a:ext cx="23444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dirty="0">
                <a:solidFill>
                  <a:srgbClr val="004272"/>
                </a:solidFill>
                <a:latin typeface="+mn-lt"/>
              </a:rPr>
              <a:t>A</a:t>
            </a:r>
            <a:r>
              <a:rPr lang="fr-FR" sz="1000" b="1" i="1" baseline="0" dirty="0">
                <a:solidFill>
                  <a:srgbClr val="004272"/>
                </a:solidFill>
                <a:latin typeface="+mn-lt"/>
              </a:rPr>
              <a:t>cte</a:t>
            </a:r>
            <a:r>
              <a:rPr lang="fr-FR" sz="1000" b="1" i="1" dirty="0">
                <a:solidFill>
                  <a:srgbClr val="004272"/>
                </a:solidFill>
                <a:latin typeface="+mn-lt"/>
              </a:rPr>
              <a:t> documentaire validé</a:t>
            </a:r>
          </a:p>
        </p:txBody>
      </p:sp>
      <p:grpSp>
        <p:nvGrpSpPr>
          <p:cNvPr id="46" name="Groupe 45"/>
          <p:cNvGrpSpPr/>
          <p:nvPr userDrawn="1"/>
        </p:nvGrpSpPr>
        <p:grpSpPr>
          <a:xfrm>
            <a:off x="6368169" y="6315126"/>
            <a:ext cx="2596066" cy="246222"/>
            <a:chOff x="5727309" y="6347218"/>
            <a:chExt cx="2596066" cy="309782"/>
          </a:xfrm>
        </p:grpSpPr>
        <p:sp>
          <p:nvSpPr>
            <p:cNvPr id="47" name="TextBox 54"/>
            <p:cNvSpPr txBox="1"/>
            <p:nvPr/>
          </p:nvSpPr>
          <p:spPr>
            <a:xfrm>
              <a:off x="5727309" y="6374210"/>
              <a:ext cx="396044" cy="282789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r>
                <a:rPr lang="fr-FR" sz="3200" b="1" dirty="0">
                  <a:solidFill>
                    <a:srgbClr val="FFC000"/>
                  </a:solidFill>
                  <a:latin typeface="+mn-lt"/>
                </a:rPr>
                <a:t>~</a:t>
              </a:r>
            </a:p>
          </p:txBody>
        </p:sp>
        <p:sp>
          <p:nvSpPr>
            <p:cNvPr id="48" name="TextBox 59"/>
            <p:cNvSpPr txBox="1"/>
            <p:nvPr/>
          </p:nvSpPr>
          <p:spPr>
            <a:xfrm>
              <a:off x="6184348" y="6347218"/>
              <a:ext cx="2139027" cy="3097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en cours de validation</a:t>
              </a:r>
            </a:p>
          </p:txBody>
        </p:sp>
      </p:grpSp>
      <p:grpSp>
        <p:nvGrpSpPr>
          <p:cNvPr id="49" name="Groupe 48"/>
          <p:cNvGrpSpPr/>
          <p:nvPr userDrawn="1"/>
        </p:nvGrpSpPr>
        <p:grpSpPr>
          <a:xfrm>
            <a:off x="6482648" y="6532801"/>
            <a:ext cx="2385107" cy="205373"/>
            <a:chOff x="6108241" y="6482036"/>
            <a:chExt cx="2481586" cy="316030"/>
          </a:xfrm>
        </p:grpSpPr>
        <p:pic>
          <p:nvPicPr>
            <p:cNvPr id="50" name="Picture 3" descr="D:\SkyDrive\Pro\Divers\Couteau suisse\PNG\Flèches &amp; signes\button_cancel.png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6108241" y="6548414"/>
              <a:ext cx="201612" cy="201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1" name="TextBox 60"/>
            <p:cNvSpPr txBox="1"/>
            <p:nvPr/>
          </p:nvSpPr>
          <p:spPr>
            <a:xfrm>
              <a:off x="6450800" y="6482036"/>
              <a:ext cx="2139027" cy="316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à produire</a:t>
              </a:r>
            </a:p>
          </p:txBody>
        </p:sp>
      </p:grpSp>
      <p:sp>
        <p:nvSpPr>
          <p:cNvPr id="52" name="Rectangle 51"/>
          <p:cNvSpPr/>
          <p:nvPr userDrawn="1"/>
        </p:nvSpPr>
        <p:spPr bwMode="auto">
          <a:xfrm>
            <a:off x="6274206" y="5582236"/>
            <a:ext cx="2854029" cy="1220189"/>
          </a:xfrm>
          <a:prstGeom prst="rect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1200" kern="0" dirty="0" err="1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pic>
        <p:nvPicPr>
          <p:cNvPr id="54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448414" y="5909717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" name="Rectangle 59"/>
          <p:cNvSpPr/>
          <p:nvPr userDrawn="1"/>
        </p:nvSpPr>
        <p:spPr bwMode="auto">
          <a:xfrm rot="16200000">
            <a:off x="-1423923" y="3187121"/>
            <a:ext cx="3940224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4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Carrière</a:t>
            </a:r>
          </a:p>
        </p:txBody>
      </p:sp>
      <p:sp>
        <p:nvSpPr>
          <p:cNvPr id="58" name="Rectangle 57"/>
          <p:cNvSpPr/>
          <p:nvPr userDrawn="1"/>
        </p:nvSpPr>
        <p:spPr bwMode="auto">
          <a:xfrm>
            <a:off x="985389" y="4185084"/>
            <a:ext cx="1800200" cy="636862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100" b="1" kern="0" dirty="0">
                <a:solidFill>
                  <a:srgbClr val="004272"/>
                </a:solidFill>
                <a:latin typeface="+mn-lt"/>
                <a:cs typeface="Arial" panose="020B0604020202020204" pitchFamily="34" charset="0"/>
              </a:rPr>
              <a:t>Attribution</a:t>
            </a:r>
            <a:r>
              <a:rPr lang="fr-FR" sz="1100" b="1" kern="0" baseline="0" dirty="0">
                <a:solidFill>
                  <a:srgbClr val="004272"/>
                </a:solidFill>
                <a:latin typeface="+mn-lt"/>
                <a:cs typeface="Arial" panose="020B0604020202020204" pitchFamily="34" charset="0"/>
              </a:rPr>
              <a:t> bonification avantage spécifique d’ancienneté</a:t>
            </a:r>
            <a:endParaRPr lang="fr-FR" sz="1100" b="1" kern="0" dirty="0">
              <a:solidFill>
                <a:srgbClr val="004272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59" name="Rectangle 58"/>
          <p:cNvSpPr/>
          <p:nvPr userDrawn="1"/>
        </p:nvSpPr>
        <p:spPr bwMode="auto">
          <a:xfrm>
            <a:off x="3442368" y="4185084"/>
            <a:ext cx="2399265" cy="636862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Attribution bonification avantage spécifique d’ancienneté</a:t>
            </a: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INTIND0004</a:t>
            </a: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INTIND0005</a:t>
            </a:r>
          </a:p>
        </p:txBody>
      </p:sp>
      <p:cxnSp>
        <p:nvCxnSpPr>
          <p:cNvPr id="71" name="Connecteur droit 70"/>
          <p:cNvCxnSpPr>
            <a:stCxn id="58" idx="3"/>
            <a:endCxn id="59" idx="1"/>
          </p:cNvCxnSpPr>
          <p:nvPr userDrawn="1"/>
        </p:nvCxnSpPr>
        <p:spPr bwMode="auto">
          <a:xfrm>
            <a:off x="2785589" y="4503515"/>
            <a:ext cx="656779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73" name="Image 72" descr="Capture d’écran">
            <a:hlinkClick r:id="rId8" action="ppaction://hlinksldjump"/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8524" y="250341"/>
            <a:ext cx="1173921" cy="769672"/>
          </a:xfrm>
          <a:prstGeom prst="rect">
            <a:avLst/>
          </a:prstGeom>
        </p:spPr>
      </p:pic>
      <p:sp>
        <p:nvSpPr>
          <p:cNvPr id="56" name="TextBox 58"/>
          <p:cNvSpPr txBox="1"/>
          <p:nvPr userDrawn="1"/>
        </p:nvSpPr>
        <p:spPr>
          <a:xfrm>
            <a:off x="6809952" y="5878312"/>
            <a:ext cx="2126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Acte modélisé dans INGRES</a:t>
            </a:r>
            <a:endParaRPr lang="fr-FR" sz="1000" b="1" i="1" dirty="0">
              <a:solidFill>
                <a:srgbClr val="004272"/>
              </a:solidFill>
              <a:latin typeface="+mn-lt"/>
            </a:endParaRPr>
          </a:p>
        </p:txBody>
      </p:sp>
      <p:sp>
        <p:nvSpPr>
          <p:cNvPr id="62" name="ZoneTexte 61"/>
          <p:cNvSpPr txBox="1"/>
          <p:nvPr userDrawn="1"/>
        </p:nvSpPr>
        <p:spPr>
          <a:xfrm>
            <a:off x="6818548" y="5627549"/>
            <a:ext cx="204254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Acte paramétré dans la Suite 9</a:t>
            </a:r>
            <a:endParaRPr lang="fr-FR" sz="1000" i="1" kern="1200" dirty="0">
              <a:solidFill>
                <a:srgbClr val="004272"/>
              </a:solidFill>
              <a:effectLst/>
              <a:latin typeface="+mn-lt"/>
              <a:ea typeface="ＭＳ Ｐゴシック" pitchFamily="34" charset="-128"/>
              <a:cs typeface="+mn-cs"/>
            </a:endParaRPr>
          </a:p>
        </p:txBody>
      </p:sp>
      <p:sp>
        <p:nvSpPr>
          <p:cNvPr id="53" name="TextBox 64"/>
          <p:cNvSpPr txBox="1"/>
          <p:nvPr userDrawn="1"/>
        </p:nvSpPr>
        <p:spPr>
          <a:xfrm>
            <a:off x="6141132" y="5373216"/>
            <a:ext cx="710343" cy="2462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>
                <a:solidFill>
                  <a:srgbClr val="004272"/>
                </a:solidFill>
                <a:latin typeface="+mn-lt"/>
              </a:rPr>
              <a:t>Légende</a:t>
            </a:r>
          </a:p>
        </p:txBody>
      </p:sp>
      <p:pic>
        <p:nvPicPr>
          <p:cNvPr id="72" name="Image 71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9157" y="5589240"/>
            <a:ext cx="318039" cy="336260"/>
          </a:xfrm>
          <a:prstGeom prst="rect">
            <a:avLst/>
          </a:prstGeom>
        </p:spPr>
      </p:pic>
      <p:pic>
        <p:nvPicPr>
          <p:cNvPr id="75" name="Image 74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9215" y="4329100"/>
            <a:ext cx="318039" cy="336260"/>
          </a:xfrm>
          <a:prstGeom prst="rect">
            <a:avLst/>
          </a:prstGeom>
        </p:spPr>
      </p:pic>
      <p:pic>
        <p:nvPicPr>
          <p:cNvPr id="78" name="Image 7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2922" y="4310528"/>
            <a:ext cx="318039" cy="336260"/>
          </a:xfrm>
          <a:prstGeom prst="rect">
            <a:avLst/>
          </a:prstGeom>
        </p:spPr>
      </p:pic>
      <p:pic>
        <p:nvPicPr>
          <p:cNvPr id="55" name="Image 54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9156" y="1868898"/>
            <a:ext cx="318039" cy="336260"/>
          </a:xfrm>
          <a:prstGeom prst="rect">
            <a:avLst/>
          </a:prstGeom>
        </p:spPr>
      </p:pic>
      <p:pic>
        <p:nvPicPr>
          <p:cNvPr id="57" name="Image 5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6502" y="3003979"/>
            <a:ext cx="318039" cy="336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7929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sque avct gra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itle 2"/>
          <p:cNvSpPr txBox="1">
            <a:spLocks/>
          </p:cNvSpPr>
          <p:nvPr userDrawn="1"/>
        </p:nvSpPr>
        <p:spPr bwMode="gray">
          <a:xfrm>
            <a:off x="428625" y="260350"/>
            <a:ext cx="9061450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+mn-lt"/>
                <a:ea typeface="ＭＳ Ｐゴシック" pitchFamily="34" charset="-128"/>
                <a:cs typeface="Calibri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9pPr>
          </a:lstStyle>
          <a:p>
            <a:pPr eaLnBrk="1" hangingPunct="1"/>
            <a:r>
              <a:rPr lang="fr-FR" sz="1800" b="0" kern="0" dirty="0"/>
              <a:t>Détail des événements </a:t>
            </a:r>
            <a:br>
              <a:rPr lang="fr-FR" sz="1800" b="0" kern="0" dirty="0"/>
            </a:br>
            <a:r>
              <a:rPr lang="fr-FR" sz="1800" kern="0" dirty="0"/>
              <a:t>Processus - Gestion de l’avancement de grade</a:t>
            </a:r>
          </a:p>
        </p:txBody>
      </p:sp>
      <p:graphicFrame>
        <p:nvGraphicFramePr>
          <p:cNvPr id="5" name="Object 20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298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20"/>
          <p:cNvGraphicFramePr>
            <a:graphicFrameLocks noChangeAspect="1"/>
          </p:cNvGraphicFramePr>
          <p:nvPr userDrawn="1">
            <p:custDataLst>
              <p:tags r:id="rId3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299" name="think-cell Slide" r:id="rId7" imgW="360" imgH="360" progId="">
                  <p:embed/>
                </p:oleObj>
              </mc:Choice>
              <mc:Fallback>
                <p:oleObj name="think-cell Slide" r:id="rId7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6" name="Straight Connector 7"/>
          <p:cNvCxnSpPr>
            <a:cxnSpLocks noChangeShapeType="1"/>
          </p:cNvCxnSpPr>
          <p:nvPr userDrawn="1"/>
        </p:nvCxnSpPr>
        <p:spPr bwMode="auto">
          <a:xfrm>
            <a:off x="449263" y="1052513"/>
            <a:ext cx="3384550" cy="0"/>
          </a:xfrm>
          <a:prstGeom prst="line">
            <a:avLst/>
          </a:prstGeom>
          <a:noFill/>
          <a:ln w="285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cxnSp>
        <p:nvCxnSpPr>
          <p:cNvPr id="117" name="Straight Connector 8"/>
          <p:cNvCxnSpPr>
            <a:cxnSpLocks noChangeShapeType="1"/>
          </p:cNvCxnSpPr>
          <p:nvPr userDrawn="1"/>
        </p:nvCxnSpPr>
        <p:spPr bwMode="auto">
          <a:xfrm>
            <a:off x="3873500" y="1052513"/>
            <a:ext cx="5614988" cy="0"/>
          </a:xfrm>
          <a:prstGeom prst="line">
            <a:avLst/>
          </a:prstGeom>
          <a:noFill/>
          <a:ln w="31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sp>
        <p:nvSpPr>
          <p:cNvPr id="146" name="Slide Number Placeholder 3"/>
          <p:cNvSpPr txBox="1">
            <a:spLocks/>
          </p:cNvSpPr>
          <p:nvPr userDrawn="1"/>
        </p:nvSpPr>
        <p:spPr bwMode="gray">
          <a:xfrm>
            <a:off x="9247188" y="6369050"/>
            <a:ext cx="658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0" i="0" u="none" kern="1200">
                <a:solidFill>
                  <a:srgbClr val="004272"/>
                </a:solidFill>
                <a:latin typeface="+mn-lt"/>
                <a:ea typeface="ＭＳ Ｐゴシック" pitchFamily="-96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38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9247188" y="6369050"/>
            <a:ext cx="658812" cy="457200"/>
          </a:xfrm>
        </p:spPr>
        <p:txBody>
          <a:bodyPr/>
          <a:lstStyle/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39" name="TextBox 9"/>
          <p:cNvSpPr txBox="1"/>
          <p:nvPr userDrawn="1"/>
        </p:nvSpPr>
        <p:spPr>
          <a:xfrm>
            <a:off x="8185038" y="60593"/>
            <a:ext cx="1298479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b="1" i="1" dirty="0">
                <a:solidFill>
                  <a:srgbClr val="004272"/>
                </a:solidFill>
                <a:latin typeface="+mn-lt"/>
                <a:hlinkClick r:id="rId8" action="ppaction://hlinksldjump"/>
              </a:rPr>
              <a:t>RETOUR AU SOMMAIRE </a:t>
            </a:r>
            <a:r>
              <a:rPr lang="fr-FR" sz="700" b="1" i="1" dirty="0">
                <a:solidFill>
                  <a:srgbClr val="004272"/>
                </a:solidFill>
                <a:latin typeface="+mn-lt"/>
              </a:rPr>
              <a:t>:</a:t>
            </a:r>
            <a:endParaRPr lang="fr-FR" sz="700" b="1" i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40" name="Rectangle 39"/>
          <p:cNvSpPr/>
          <p:nvPr userDrawn="1"/>
        </p:nvSpPr>
        <p:spPr bwMode="auto">
          <a:xfrm>
            <a:off x="992560" y="3116085"/>
            <a:ext cx="144000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100" b="1" kern="0" dirty="0">
                <a:solidFill>
                  <a:srgbClr val="004272"/>
                </a:solidFill>
                <a:latin typeface="+mn-lt"/>
                <a:cs typeface="Arial" panose="020B0604020202020204" pitchFamily="34" charset="0"/>
              </a:rPr>
              <a:t>Avancement de grade</a:t>
            </a:r>
          </a:p>
        </p:txBody>
      </p:sp>
      <p:sp>
        <p:nvSpPr>
          <p:cNvPr id="65" name="Rectangle 64"/>
          <p:cNvSpPr/>
          <p:nvPr userDrawn="1"/>
        </p:nvSpPr>
        <p:spPr bwMode="auto">
          <a:xfrm>
            <a:off x="2811495" y="2093653"/>
            <a:ext cx="144000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Avancement de grade </a:t>
            </a:r>
            <a:r>
              <a:rPr lang="fr-FR" sz="1050" i="1" kern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par examen professionnel</a:t>
            </a:r>
          </a:p>
        </p:txBody>
      </p:sp>
      <p:sp>
        <p:nvSpPr>
          <p:cNvPr id="66" name="Rectangle 65"/>
          <p:cNvSpPr/>
          <p:nvPr userDrawn="1"/>
        </p:nvSpPr>
        <p:spPr bwMode="auto">
          <a:xfrm>
            <a:off x="2734565" y="4166186"/>
            <a:ext cx="144000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Avancement de grade par concours professionnel</a:t>
            </a:r>
          </a:p>
        </p:txBody>
      </p:sp>
      <p:sp>
        <p:nvSpPr>
          <p:cNvPr id="68" name="Rectangle 67"/>
          <p:cNvSpPr/>
          <p:nvPr userDrawn="1"/>
        </p:nvSpPr>
        <p:spPr bwMode="auto">
          <a:xfrm>
            <a:off x="4772980" y="2093653"/>
            <a:ext cx="144000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Avancement</a:t>
            </a:r>
            <a:r>
              <a:rPr lang="fr-FR" sz="1050" i="1" kern="0" baseline="0" dirty="0">
                <a:solidFill>
                  <a:srgbClr val="004272"/>
                </a:solidFill>
                <a:latin typeface="+mn-lt"/>
                <a:cs typeface="ＭＳ Ｐゴシック"/>
              </a:rPr>
              <a:t> </a:t>
            </a:r>
            <a:r>
              <a:rPr lang="fr-FR" sz="1050" i="1" kern="0" baseline="0" dirty="0" err="1">
                <a:solidFill>
                  <a:srgbClr val="004272"/>
                </a:solidFill>
                <a:latin typeface="+mn-lt"/>
                <a:cs typeface="ＭＳ Ｐゴシック"/>
              </a:rPr>
              <a:t>échelon_échelon</a:t>
            </a:r>
            <a:endParaRPr lang="fr-FR" sz="1050" i="1" kern="0" baseline="0" dirty="0">
              <a:solidFill>
                <a:srgbClr val="004272"/>
              </a:solidFill>
              <a:latin typeface="+mn-lt"/>
              <a:cs typeface="ＭＳ Ｐゴシック"/>
            </a:endParaRPr>
          </a:p>
          <a:p>
            <a:pPr algn="ctr"/>
            <a:r>
              <a:rPr lang="fr-FR" sz="1050" i="1" kern="0" baseline="0" dirty="0">
                <a:solidFill>
                  <a:srgbClr val="004272"/>
                </a:solidFill>
                <a:latin typeface="+mn-lt"/>
                <a:cs typeface="ＭＳ Ｐゴシック"/>
              </a:rPr>
              <a:t>INTCAR0005</a:t>
            </a:r>
            <a:endParaRPr lang="fr-FR" sz="1050" i="1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cxnSp>
        <p:nvCxnSpPr>
          <p:cNvPr id="69" name="Straight Connector 34"/>
          <p:cNvCxnSpPr>
            <a:stCxn id="40" idx="3"/>
            <a:endCxn id="65" idx="1"/>
          </p:cNvCxnSpPr>
          <p:nvPr userDrawn="1"/>
        </p:nvCxnSpPr>
        <p:spPr bwMode="auto">
          <a:xfrm flipV="1">
            <a:off x="2432560" y="2453653"/>
            <a:ext cx="378935" cy="1022432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0" name="Straight Connector 34"/>
          <p:cNvCxnSpPr>
            <a:stCxn id="40" idx="3"/>
            <a:endCxn id="66" idx="1"/>
          </p:cNvCxnSpPr>
          <p:nvPr userDrawn="1"/>
        </p:nvCxnSpPr>
        <p:spPr bwMode="auto">
          <a:xfrm>
            <a:off x="2432560" y="3476085"/>
            <a:ext cx="302005" cy="1050101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2" name="Straight Connector 34"/>
          <p:cNvCxnSpPr>
            <a:stCxn id="65" idx="3"/>
          </p:cNvCxnSpPr>
          <p:nvPr userDrawn="1"/>
        </p:nvCxnSpPr>
        <p:spPr bwMode="auto">
          <a:xfrm>
            <a:off x="4251495" y="2453653"/>
            <a:ext cx="479034" cy="0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4" name="Rectangle 73"/>
          <p:cNvSpPr/>
          <p:nvPr userDrawn="1"/>
        </p:nvSpPr>
        <p:spPr bwMode="auto">
          <a:xfrm>
            <a:off x="4817086" y="4166186"/>
            <a:ext cx="144000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Avancement</a:t>
            </a:r>
            <a:r>
              <a:rPr lang="fr-FR" sz="1050" i="1" kern="0" baseline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 </a:t>
            </a:r>
            <a:r>
              <a:rPr lang="fr-FR" sz="1050" i="1" kern="0" baseline="0" dirty="0" err="1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échelon_échelon</a:t>
            </a:r>
            <a:endParaRPr lang="fr-FR" sz="1050" i="1" kern="0" baseline="0" dirty="0">
              <a:solidFill>
                <a:srgbClr val="004272"/>
              </a:solidFill>
              <a:latin typeface="+mn-lt"/>
              <a:ea typeface="ＭＳ Ｐゴシック" pitchFamily="34" charset="-128"/>
              <a:cs typeface="ＭＳ Ｐゴシック"/>
            </a:endParaRPr>
          </a:p>
          <a:p>
            <a:pPr algn="ctr"/>
            <a:r>
              <a:rPr lang="fr-FR" sz="1050" i="1" kern="0" baseline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INTCAR0016</a:t>
            </a:r>
            <a:endParaRPr lang="fr-FR" sz="1050" i="1" kern="0" dirty="0">
              <a:solidFill>
                <a:srgbClr val="004272"/>
              </a:solidFill>
              <a:latin typeface="+mn-lt"/>
              <a:ea typeface="ＭＳ Ｐゴシック" pitchFamily="34" charset="-128"/>
              <a:cs typeface="ＭＳ Ｐゴシック"/>
            </a:endParaRPr>
          </a:p>
        </p:txBody>
      </p:sp>
      <p:cxnSp>
        <p:nvCxnSpPr>
          <p:cNvPr id="75" name="Straight Connector 34"/>
          <p:cNvCxnSpPr>
            <a:stCxn id="66" idx="3"/>
            <a:endCxn id="74" idx="1"/>
          </p:cNvCxnSpPr>
          <p:nvPr userDrawn="1"/>
        </p:nvCxnSpPr>
        <p:spPr bwMode="auto">
          <a:xfrm>
            <a:off x="4174565" y="4526186"/>
            <a:ext cx="642521" cy="0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9" name="TextBox 29"/>
          <p:cNvSpPr txBox="1"/>
          <p:nvPr userDrawn="1"/>
        </p:nvSpPr>
        <p:spPr>
          <a:xfrm>
            <a:off x="6033120" y="1052736"/>
            <a:ext cx="1188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Début d’événement</a:t>
            </a:r>
          </a:p>
        </p:txBody>
      </p:sp>
      <p:sp>
        <p:nvSpPr>
          <p:cNvPr id="80" name="TextBox 65"/>
          <p:cNvSpPr txBox="1"/>
          <p:nvPr userDrawn="1"/>
        </p:nvSpPr>
        <p:spPr>
          <a:xfrm>
            <a:off x="8521794" y="1052736"/>
            <a:ext cx="10757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Fin d’événement</a:t>
            </a:r>
          </a:p>
        </p:txBody>
      </p:sp>
      <p:sp>
        <p:nvSpPr>
          <p:cNvPr id="81" name="TextBox 69"/>
          <p:cNvSpPr txBox="1"/>
          <p:nvPr userDrawn="1"/>
        </p:nvSpPr>
        <p:spPr>
          <a:xfrm>
            <a:off x="7203412" y="1129681"/>
            <a:ext cx="11881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Renouvellement</a:t>
            </a:r>
          </a:p>
        </p:txBody>
      </p:sp>
      <p:sp>
        <p:nvSpPr>
          <p:cNvPr id="113" name="Rectangle 112"/>
          <p:cNvSpPr/>
          <p:nvPr userDrawn="1"/>
        </p:nvSpPr>
        <p:spPr bwMode="auto">
          <a:xfrm>
            <a:off x="8699945" y="1466383"/>
            <a:ext cx="793957" cy="3888384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sp>
        <p:nvSpPr>
          <p:cNvPr id="114" name="Rectangle 113"/>
          <p:cNvSpPr/>
          <p:nvPr userDrawn="1"/>
        </p:nvSpPr>
        <p:spPr bwMode="auto">
          <a:xfrm>
            <a:off x="7396145" y="1466336"/>
            <a:ext cx="793957" cy="3892768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cxnSp>
        <p:nvCxnSpPr>
          <p:cNvPr id="148" name="Straight Connector 66"/>
          <p:cNvCxnSpPr/>
          <p:nvPr userDrawn="1"/>
        </p:nvCxnSpPr>
        <p:spPr bwMode="auto">
          <a:xfrm>
            <a:off x="7169481" y="1466739"/>
            <a:ext cx="0" cy="3888028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49" name="Straight Connector 68"/>
          <p:cNvCxnSpPr/>
          <p:nvPr userDrawn="1"/>
        </p:nvCxnSpPr>
        <p:spPr bwMode="auto">
          <a:xfrm>
            <a:off x="8425475" y="1460932"/>
            <a:ext cx="60391" cy="396675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pSp>
        <p:nvGrpSpPr>
          <p:cNvPr id="58" name="Groupe 57"/>
          <p:cNvGrpSpPr/>
          <p:nvPr userDrawn="1"/>
        </p:nvGrpSpPr>
        <p:grpSpPr>
          <a:xfrm>
            <a:off x="6544445" y="6293167"/>
            <a:ext cx="2649387" cy="272288"/>
            <a:chOff x="5719035" y="6231640"/>
            <a:chExt cx="2649387" cy="342577"/>
          </a:xfrm>
        </p:grpSpPr>
        <p:sp>
          <p:nvSpPr>
            <p:cNvPr id="59" name="TextBox 54"/>
            <p:cNvSpPr txBox="1"/>
            <p:nvPr/>
          </p:nvSpPr>
          <p:spPr>
            <a:xfrm>
              <a:off x="5719035" y="6291428"/>
              <a:ext cx="396044" cy="282789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r>
                <a:rPr lang="fr-FR" sz="3200" b="1" dirty="0">
                  <a:solidFill>
                    <a:srgbClr val="FFC000"/>
                  </a:solidFill>
                  <a:latin typeface="+mn-lt"/>
                </a:rPr>
                <a:t>~</a:t>
              </a: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6229395" y="6231640"/>
              <a:ext cx="2139027" cy="3097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en cours de validation</a:t>
              </a:r>
            </a:p>
          </p:txBody>
        </p:sp>
      </p:grpSp>
      <p:sp>
        <p:nvSpPr>
          <p:cNvPr id="53" name="Rectangle 52"/>
          <p:cNvSpPr/>
          <p:nvPr userDrawn="1"/>
        </p:nvSpPr>
        <p:spPr bwMode="auto">
          <a:xfrm rot="16200000">
            <a:off x="-1409734" y="3035134"/>
            <a:ext cx="3868405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4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Carrière</a:t>
            </a:r>
          </a:p>
        </p:txBody>
      </p:sp>
      <p:pic>
        <p:nvPicPr>
          <p:cNvPr id="90" name="Image 89" descr="Capture d’écran">
            <a:hlinkClick r:id="rId8" action="ppaction://hlinksldjump"/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8524" y="250341"/>
            <a:ext cx="1173921" cy="769672"/>
          </a:xfrm>
          <a:prstGeom prst="rect">
            <a:avLst/>
          </a:prstGeom>
        </p:spPr>
      </p:pic>
      <p:sp>
        <p:nvSpPr>
          <p:cNvPr id="54" name="TextBox 58"/>
          <p:cNvSpPr txBox="1"/>
          <p:nvPr userDrawn="1"/>
        </p:nvSpPr>
        <p:spPr>
          <a:xfrm>
            <a:off x="7080713" y="5841268"/>
            <a:ext cx="2126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Acte modélisé dans INGRES</a:t>
            </a:r>
            <a:endParaRPr lang="fr-FR" sz="1000" b="1" i="1" dirty="0">
              <a:solidFill>
                <a:srgbClr val="004272"/>
              </a:solidFill>
              <a:latin typeface="+mn-lt"/>
            </a:endParaRPr>
          </a:p>
        </p:txBody>
      </p:sp>
      <p:pic>
        <p:nvPicPr>
          <p:cNvPr id="85" name="Image 84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1510" y="6065484"/>
            <a:ext cx="362413" cy="362413"/>
          </a:xfrm>
          <a:prstGeom prst="rect">
            <a:avLst/>
          </a:prstGeom>
        </p:spPr>
      </p:pic>
      <p:sp>
        <p:nvSpPr>
          <p:cNvPr id="86" name="TextBox 58"/>
          <p:cNvSpPr txBox="1"/>
          <p:nvPr userDrawn="1"/>
        </p:nvSpPr>
        <p:spPr>
          <a:xfrm>
            <a:off x="7080713" y="6091992"/>
            <a:ext cx="23444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dirty="0">
                <a:solidFill>
                  <a:srgbClr val="004272"/>
                </a:solidFill>
                <a:latin typeface="+mn-lt"/>
              </a:rPr>
              <a:t>A</a:t>
            </a:r>
            <a:r>
              <a:rPr lang="fr-FR" sz="1000" b="1" i="1" baseline="0" dirty="0">
                <a:solidFill>
                  <a:srgbClr val="004272"/>
                </a:solidFill>
                <a:latin typeface="+mn-lt"/>
              </a:rPr>
              <a:t>cte</a:t>
            </a:r>
            <a:r>
              <a:rPr lang="fr-FR" sz="1000" b="1" i="1" dirty="0">
                <a:solidFill>
                  <a:srgbClr val="004272"/>
                </a:solidFill>
                <a:latin typeface="+mn-lt"/>
              </a:rPr>
              <a:t> documentaire validé</a:t>
            </a:r>
          </a:p>
        </p:txBody>
      </p:sp>
      <p:grpSp>
        <p:nvGrpSpPr>
          <p:cNvPr id="87" name="Groupe 86"/>
          <p:cNvGrpSpPr/>
          <p:nvPr userDrawn="1"/>
        </p:nvGrpSpPr>
        <p:grpSpPr>
          <a:xfrm>
            <a:off x="6671236" y="6531151"/>
            <a:ext cx="2538714" cy="246221"/>
            <a:chOff x="6108241" y="6486136"/>
            <a:chExt cx="2538714" cy="316030"/>
          </a:xfrm>
        </p:grpSpPr>
        <p:pic>
          <p:nvPicPr>
            <p:cNvPr id="94" name="Picture 3" descr="D:\SkyDrive\Pro\Divers\Couteau suisse\PNG\Flèches &amp; signes\button_cancel.png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6108241" y="6548414"/>
              <a:ext cx="201612" cy="201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5" name="TextBox 60"/>
            <p:cNvSpPr txBox="1"/>
            <p:nvPr/>
          </p:nvSpPr>
          <p:spPr>
            <a:xfrm>
              <a:off x="6507928" y="6486136"/>
              <a:ext cx="2139027" cy="316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à produire</a:t>
              </a:r>
            </a:p>
          </p:txBody>
        </p:sp>
      </p:grpSp>
      <p:sp>
        <p:nvSpPr>
          <p:cNvPr id="96" name="Rectangle 95"/>
          <p:cNvSpPr/>
          <p:nvPr userDrawn="1"/>
        </p:nvSpPr>
        <p:spPr bwMode="auto">
          <a:xfrm>
            <a:off x="6393160" y="5421840"/>
            <a:ext cx="2854029" cy="1343158"/>
          </a:xfrm>
          <a:prstGeom prst="rect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1200" kern="0" dirty="0" err="1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97" name="TextBox 64"/>
          <p:cNvSpPr txBox="1"/>
          <p:nvPr userDrawn="1"/>
        </p:nvSpPr>
        <p:spPr>
          <a:xfrm>
            <a:off x="6321152" y="5265204"/>
            <a:ext cx="710343" cy="2462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>
                <a:solidFill>
                  <a:srgbClr val="004272"/>
                </a:solidFill>
                <a:latin typeface="+mn-lt"/>
              </a:rPr>
              <a:t>Légende</a:t>
            </a:r>
          </a:p>
        </p:txBody>
      </p:sp>
      <p:pic>
        <p:nvPicPr>
          <p:cNvPr id="98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637002" y="5862491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9" name="ZoneTexte 98"/>
          <p:cNvSpPr txBox="1"/>
          <p:nvPr userDrawn="1"/>
        </p:nvSpPr>
        <p:spPr>
          <a:xfrm>
            <a:off x="7052998" y="5600563"/>
            <a:ext cx="20778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 Acte paramétré dans la Suite 9</a:t>
            </a:r>
            <a:endParaRPr lang="fr-FR" sz="1000" i="1" kern="1200" dirty="0">
              <a:solidFill>
                <a:srgbClr val="004272"/>
              </a:solidFill>
              <a:effectLst/>
              <a:latin typeface="+mn-lt"/>
              <a:ea typeface="ＭＳ Ｐゴシック" pitchFamily="34" charset="-128"/>
              <a:cs typeface="+mn-cs"/>
            </a:endParaRPr>
          </a:p>
        </p:txBody>
      </p:sp>
      <p:pic>
        <p:nvPicPr>
          <p:cNvPr id="100" name="Image 99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3022" y="5526231"/>
            <a:ext cx="318039" cy="336260"/>
          </a:xfrm>
          <a:prstGeom prst="rect">
            <a:avLst/>
          </a:prstGeom>
        </p:spPr>
      </p:pic>
      <p:pic>
        <p:nvPicPr>
          <p:cNvPr id="102" name="Image 101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4809" y="2276229"/>
            <a:ext cx="318039" cy="336260"/>
          </a:xfrm>
          <a:prstGeom prst="rect">
            <a:avLst/>
          </a:prstGeom>
        </p:spPr>
      </p:pic>
      <p:pic>
        <p:nvPicPr>
          <p:cNvPr id="56" name="Image 55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3070" y="4345335"/>
            <a:ext cx="318039" cy="336260"/>
          </a:xfrm>
          <a:prstGeom prst="rect">
            <a:avLst/>
          </a:prstGeom>
        </p:spPr>
      </p:pic>
      <p:sp>
        <p:nvSpPr>
          <p:cNvPr id="44" name="Rectangle 43"/>
          <p:cNvSpPr/>
          <p:nvPr userDrawn="1"/>
        </p:nvSpPr>
        <p:spPr bwMode="auto">
          <a:xfrm>
            <a:off x="4502138" y="3101136"/>
            <a:ext cx="1746846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Avancement de grade </a:t>
            </a:r>
            <a:r>
              <a:rPr lang="fr-FR" sz="1050" i="1" kern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et classement</a:t>
            </a: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INTCAR0014 (individuel)</a:t>
            </a: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INTCAR0032 (collectif)</a:t>
            </a:r>
          </a:p>
        </p:txBody>
      </p:sp>
      <p:cxnSp>
        <p:nvCxnSpPr>
          <p:cNvPr id="45" name="Straight Connector 34"/>
          <p:cNvCxnSpPr>
            <a:endCxn id="44" idx="1"/>
          </p:cNvCxnSpPr>
          <p:nvPr userDrawn="1"/>
        </p:nvCxnSpPr>
        <p:spPr bwMode="auto">
          <a:xfrm flipV="1">
            <a:off x="2448708" y="3461136"/>
            <a:ext cx="2053430" cy="14950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48" name="Image 4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3070" y="3333711"/>
            <a:ext cx="318039" cy="336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0806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Masque promo corp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itle 2"/>
          <p:cNvSpPr txBox="1">
            <a:spLocks/>
          </p:cNvSpPr>
          <p:nvPr userDrawn="1"/>
        </p:nvSpPr>
        <p:spPr bwMode="gray">
          <a:xfrm>
            <a:off x="428625" y="260350"/>
            <a:ext cx="9061450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+mn-lt"/>
                <a:ea typeface="ＭＳ Ｐゴシック" pitchFamily="34" charset="-128"/>
                <a:cs typeface="Calibri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9pPr>
          </a:lstStyle>
          <a:p>
            <a:pPr eaLnBrk="1" hangingPunct="1"/>
            <a:r>
              <a:rPr lang="fr-FR" sz="1800" b="0" kern="0" dirty="0"/>
              <a:t>Détail des événements </a:t>
            </a:r>
            <a:br>
              <a:rPr lang="fr-FR" sz="1800" b="0" kern="0" dirty="0"/>
            </a:br>
            <a:r>
              <a:rPr lang="fr-FR" sz="1800" kern="0" dirty="0"/>
              <a:t>Processus - Gestion de la promotion de corps</a:t>
            </a:r>
          </a:p>
        </p:txBody>
      </p:sp>
      <p:graphicFrame>
        <p:nvGraphicFramePr>
          <p:cNvPr id="5" name="Object 20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316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20"/>
          <p:cNvGraphicFramePr>
            <a:graphicFrameLocks noChangeAspect="1"/>
          </p:cNvGraphicFramePr>
          <p:nvPr userDrawn="1">
            <p:custDataLst>
              <p:tags r:id="rId3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317" name="think-cell Slide" r:id="rId7" imgW="360" imgH="360" progId="">
                  <p:embed/>
                </p:oleObj>
              </mc:Choice>
              <mc:Fallback>
                <p:oleObj name="think-cell Slide" r:id="rId7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6" name="Straight Connector 7"/>
          <p:cNvCxnSpPr>
            <a:cxnSpLocks noChangeShapeType="1"/>
          </p:cNvCxnSpPr>
          <p:nvPr userDrawn="1"/>
        </p:nvCxnSpPr>
        <p:spPr bwMode="auto">
          <a:xfrm>
            <a:off x="449263" y="1052513"/>
            <a:ext cx="3384550" cy="0"/>
          </a:xfrm>
          <a:prstGeom prst="line">
            <a:avLst/>
          </a:prstGeom>
          <a:noFill/>
          <a:ln w="285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cxnSp>
        <p:nvCxnSpPr>
          <p:cNvPr id="117" name="Straight Connector 8"/>
          <p:cNvCxnSpPr>
            <a:cxnSpLocks noChangeShapeType="1"/>
          </p:cNvCxnSpPr>
          <p:nvPr userDrawn="1"/>
        </p:nvCxnSpPr>
        <p:spPr bwMode="auto">
          <a:xfrm>
            <a:off x="3873500" y="1052513"/>
            <a:ext cx="5614988" cy="0"/>
          </a:xfrm>
          <a:prstGeom prst="line">
            <a:avLst/>
          </a:prstGeom>
          <a:noFill/>
          <a:ln w="31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sp>
        <p:nvSpPr>
          <p:cNvPr id="146" name="Slide Number Placeholder 3"/>
          <p:cNvSpPr txBox="1">
            <a:spLocks/>
          </p:cNvSpPr>
          <p:nvPr userDrawn="1"/>
        </p:nvSpPr>
        <p:spPr bwMode="gray">
          <a:xfrm>
            <a:off x="9247188" y="6369050"/>
            <a:ext cx="658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0" i="0" u="none" kern="1200">
                <a:solidFill>
                  <a:srgbClr val="004272"/>
                </a:solidFill>
                <a:latin typeface="+mn-lt"/>
                <a:ea typeface="ＭＳ Ｐゴシック" pitchFamily="-96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38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9247188" y="6369050"/>
            <a:ext cx="658812" cy="457200"/>
          </a:xfrm>
        </p:spPr>
        <p:txBody>
          <a:bodyPr/>
          <a:lstStyle/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39" name="TextBox 9"/>
          <p:cNvSpPr txBox="1"/>
          <p:nvPr userDrawn="1"/>
        </p:nvSpPr>
        <p:spPr>
          <a:xfrm>
            <a:off x="8185038" y="60593"/>
            <a:ext cx="1298479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b="1" i="1" dirty="0">
                <a:solidFill>
                  <a:srgbClr val="004272"/>
                </a:solidFill>
                <a:latin typeface="+mn-lt"/>
                <a:hlinkClick r:id="rId8" action="ppaction://hlinksldjump"/>
              </a:rPr>
              <a:t>RETOUR AU SOMMAIRE </a:t>
            </a:r>
            <a:r>
              <a:rPr lang="fr-FR" sz="700" b="1" i="1" dirty="0">
                <a:solidFill>
                  <a:srgbClr val="004272"/>
                </a:solidFill>
                <a:latin typeface="+mn-lt"/>
              </a:rPr>
              <a:t>:</a:t>
            </a:r>
            <a:endParaRPr lang="fr-FR" sz="700" b="1" i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40" name="Rectangle 39"/>
          <p:cNvSpPr/>
          <p:nvPr userDrawn="1"/>
        </p:nvSpPr>
        <p:spPr bwMode="auto">
          <a:xfrm>
            <a:off x="1238978" y="3501088"/>
            <a:ext cx="144000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100" b="1" kern="0" dirty="0">
                <a:solidFill>
                  <a:srgbClr val="004272"/>
                </a:solidFill>
                <a:latin typeface="+mn-lt"/>
                <a:cs typeface="Arial" panose="020B0604020202020204" pitchFamily="34" charset="0"/>
              </a:rPr>
              <a:t>Avancement de corps</a:t>
            </a:r>
          </a:p>
        </p:txBody>
      </p:sp>
      <p:sp>
        <p:nvSpPr>
          <p:cNvPr id="65" name="Rectangle 64"/>
          <p:cNvSpPr/>
          <p:nvPr userDrawn="1"/>
        </p:nvSpPr>
        <p:spPr bwMode="auto">
          <a:xfrm>
            <a:off x="3480439" y="4077152"/>
            <a:ext cx="2465541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Avancement de corps par LA (liste d’aptitude) stagiaire</a:t>
            </a: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INTCAR0001</a:t>
            </a:r>
          </a:p>
        </p:txBody>
      </p:sp>
      <p:cxnSp>
        <p:nvCxnSpPr>
          <p:cNvPr id="69" name="Straight Connector 34"/>
          <p:cNvCxnSpPr>
            <a:stCxn id="40" idx="3"/>
            <a:endCxn id="65" idx="1"/>
          </p:cNvCxnSpPr>
          <p:nvPr userDrawn="1"/>
        </p:nvCxnSpPr>
        <p:spPr bwMode="auto">
          <a:xfrm>
            <a:off x="2678978" y="3861088"/>
            <a:ext cx="801461" cy="576064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9" name="TextBox 29"/>
          <p:cNvSpPr txBox="1"/>
          <p:nvPr userDrawn="1"/>
        </p:nvSpPr>
        <p:spPr>
          <a:xfrm>
            <a:off x="5947418" y="1052736"/>
            <a:ext cx="1188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Début d’événement</a:t>
            </a:r>
          </a:p>
        </p:txBody>
      </p:sp>
      <p:sp>
        <p:nvSpPr>
          <p:cNvPr id="80" name="TextBox 65"/>
          <p:cNvSpPr txBox="1"/>
          <p:nvPr userDrawn="1"/>
        </p:nvSpPr>
        <p:spPr>
          <a:xfrm>
            <a:off x="8521794" y="1052736"/>
            <a:ext cx="10757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Fin d’événement</a:t>
            </a:r>
          </a:p>
        </p:txBody>
      </p:sp>
      <p:sp>
        <p:nvSpPr>
          <p:cNvPr id="81" name="TextBox 69"/>
          <p:cNvSpPr txBox="1"/>
          <p:nvPr userDrawn="1"/>
        </p:nvSpPr>
        <p:spPr>
          <a:xfrm>
            <a:off x="7203412" y="1129681"/>
            <a:ext cx="11881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Renouvellement</a:t>
            </a:r>
          </a:p>
        </p:txBody>
      </p:sp>
      <p:sp>
        <p:nvSpPr>
          <p:cNvPr id="113" name="Rectangle 112"/>
          <p:cNvSpPr/>
          <p:nvPr userDrawn="1"/>
        </p:nvSpPr>
        <p:spPr bwMode="auto">
          <a:xfrm>
            <a:off x="8699945" y="1466383"/>
            <a:ext cx="793957" cy="3888384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sp>
        <p:nvSpPr>
          <p:cNvPr id="114" name="Rectangle 113"/>
          <p:cNvSpPr/>
          <p:nvPr userDrawn="1"/>
        </p:nvSpPr>
        <p:spPr bwMode="auto">
          <a:xfrm>
            <a:off x="7396145" y="1466336"/>
            <a:ext cx="793957" cy="3888431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cxnSp>
        <p:nvCxnSpPr>
          <p:cNvPr id="148" name="Straight Connector 66"/>
          <p:cNvCxnSpPr/>
          <p:nvPr userDrawn="1"/>
        </p:nvCxnSpPr>
        <p:spPr bwMode="auto">
          <a:xfrm>
            <a:off x="7169481" y="1466739"/>
            <a:ext cx="0" cy="3888028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49" name="Straight Connector 68"/>
          <p:cNvCxnSpPr/>
          <p:nvPr userDrawn="1"/>
        </p:nvCxnSpPr>
        <p:spPr bwMode="auto">
          <a:xfrm>
            <a:off x="8461403" y="1460932"/>
            <a:ext cx="0" cy="3893835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6" name="Rectangle 35"/>
          <p:cNvSpPr/>
          <p:nvPr userDrawn="1"/>
        </p:nvSpPr>
        <p:spPr bwMode="auto">
          <a:xfrm rot="16200000">
            <a:off x="-1409734" y="3197599"/>
            <a:ext cx="3868405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4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Carrière</a:t>
            </a:r>
          </a:p>
        </p:txBody>
      </p:sp>
      <p:pic>
        <p:nvPicPr>
          <p:cNvPr id="35" name="Image 34" descr="Capture d’écran">
            <a:hlinkClick r:id="rId8" action="ppaction://hlinksldjump"/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8524" y="250341"/>
            <a:ext cx="1173921" cy="769672"/>
          </a:xfrm>
          <a:prstGeom prst="rect">
            <a:avLst/>
          </a:prstGeom>
        </p:spPr>
      </p:pic>
      <p:grpSp>
        <p:nvGrpSpPr>
          <p:cNvPr id="42" name="Groupe 41"/>
          <p:cNvGrpSpPr/>
          <p:nvPr userDrawn="1"/>
        </p:nvGrpSpPr>
        <p:grpSpPr>
          <a:xfrm>
            <a:off x="6472437" y="6293167"/>
            <a:ext cx="2649387" cy="272288"/>
            <a:chOff x="5719035" y="6231640"/>
            <a:chExt cx="2649387" cy="342577"/>
          </a:xfrm>
        </p:grpSpPr>
        <p:sp>
          <p:nvSpPr>
            <p:cNvPr id="43" name="TextBox 54"/>
            <p:cNvSpPr txBox="1"/>
            <p:nvPr/>
          </p:nvSpPr>
          <p:spPr>
            <a:xfrm>
              <a:off x="5719035" y="6291428"/>
              <a:ext cx="396044" cy="282789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r>
                <a:rPr lang="fr-FR" sz="3200" b="1" dirty="0">
                  <a:solidFill>
                    <a:srgbClr val="FFC000"/>
                  </a:solidFill>
                  <a:latin typeface="+mn-lt"/>
                </a:rPr>
                <a:t>~</a:t>
              </a:r>
            </a:p>
          </p:txBody>
        </p:sp>
        <p:sp>
          <p:nvSpPr>
            <p:cNvPr id="44" name="TextBox 59"/>
            <p:cNvSpPr txBox="1"/>
            <p:nvPr/>
          </p:nvSpPr>
          <p:spPr>
            <a:xfrm>
              <a:off x="6229395" y="6231640"/>
              <a:ext cx="2139027" cy="3097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en cours de validation</a:t>
              </a:r>
            </a:p>
          </p:txBody>
        </p:sp>
      </p:grpSp>
      <p:sp>
        <p:nvSpPr>
          <p:cNvPr id="45" name="TextBox 58"/>
          <p:cNvSpPr txBox="1"/>
          <p:nvPr userDrawn="1"/>
        </p:nvSpPr>
        <p:spPr>
          <a:xfrm>
            <a:off x="7008705" y="5841268"/>
            <a:ext cx="2126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Acte modélisé dans INGRES</a:t>
            </a:r>
            <a:endParaRPr lang="fr-FR" sz="1000" b="1" i="1" dirty="0">
              <a:solidFill>
                <a:srgbClr val="004272"/>
              </a:solidFill>
              <a:latin typeface="+mn-lt"/>
            </a:endParaRPr>
          </a:p>
        </p:txBody>
      </p:sp>
      <p:pic>
        <p:nvPicPr>
          <p:cNvPr id="46" name="Image 45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502" y="6065484"/>
            <a:ext cx="362413" cy="362413"/>
          </a:xfrm>
          <a:prstGeom prst="rect">
            <a:avLst/>
          </a:prstGeom>
        </p:spPr>
      </p:pic>
      <p:sp>
        <p:nvSpPr>
          <p:cNvPr id="47" name="TextBox 58"/>
          <p:cNvSpPr txBox="1"/>
          <p:nvPr userDrawn="1"/>
        </p:nvSpPr>
        <p:spPr>
          <a:xfrm>
            <a:off x="7008705" y="6091992"/>
            <a:ext cx="23444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dirty="0">
                <a:solidFill>
                  <a:srgbClr val="004272"/>
                </a:solidFill>
                <a:latin typeface="+mn-lt"/>
              </a:rPr>
              <a:t>A</a:t>
            </a:r>
            <a:r>
              <a:rPr lang="fr-FR" sz="1000" b="1" i="1" baseline="0" dirty="0">
                <a:solidFill>
                  <a:srgbClr val="004272"/>
                </a:solidFill>
                <a:latin typeface="+mn-lt"/>
              </a:rPr>
              <a:t>cte</a:t>
            </a:r>
            <a:r>
              <a:rPr lang="fr-FR" sz="1000" b="1" i="1" dirty="0">
                <a:solidFill>
                  <a:srgbClr val="004272"/>
                </a:solidFill>
                <a:latin typeface="+mn-lt"/>
              </a:rPr>
              <a:t> documentaire validé</a:t>
            </a:r>
          </a:p>
        </p:txBody>
      </p:sp>
      <p:grpSp>
        <p:nvGrpSpPr>
          <p:cNvPr id="48" name="Groupe 47"/>
          <p:cNvGrpSpPr/>
          <p:nvPr userDrawn="1"/>
        </p:nvGrpSpPr>
        <p:grpSpPr>
          <a:xfrm>
            <a:off x="6599228" y="6531151"/>
            <a:ext cx="2538714" cy="246221"/>
            <a:chOff x="6108241" y="6486136"/>
            <a:chExt cx="2538714" cy="316030"/>
          </a:xfrm>
        </p:grpSpPr>
        <p:pic>
          <p:nvPicPr>
            <p:cNvPr id="49" name="Picture 3" descr="D:\SkyDrive\Pro\Divers\Couteau suisse\PNG\Flèches &amp; signes\button_cancel.png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6108241" y="6548414"/>
              <a:ext cx="201612" cy="201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0" name="TextBox 60"/>
            <p:cNvSpPr txBox="1"/>
            <p:nvPr/>
          </p:nvSpPr>
          <p:spPr>
            <a:xfrm>
              <a:off x="6507928" y="6486136"/>
              <a:ext cx="2139027" cy="316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à produire</a:t>
              </a:r>
            </a:p>
          </p:txBody>
        </p:sp>
      </p:grpSp>
      <p:sp>
        <p:nvSpPr>
          <p:cNvPr id="51" name="Rectangle 50"/>
          <p:cNvSpPr/>
          <p:nvPr userDrawn="1"/>
        </p:nvSpPr>
        <p:spPr bwMode="auto">
          <a:xfrm>
            <a:off x="6321152" y="5421840"/>
            <a:ext cx="2854029" cy="1343158"/>
          </a:xfrm>
          <a:prstGeom prst="rect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1200" kern="0" dirty="0" err="1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52" name="TextBox 64"/>
          <p:cNvSpPr txBox="1"/>
          <p:nvPr userDrawn="1"/>
        </p:nvSpPr>
        <p:spPr>
          <a:xfrm>
            <a:off x="6249144" y="5265204"/>
            <a:ext cx="710343" cy="2462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>
                <a:solidFill>
                  <a:srgbClr val="004272"/>
                </a:solidFill>
                <a:latin typeface="+mn-lt"/>
              </a:rPr>
              <a:t>Légende</a:t>
            </a:r>
          </a:p>
        </p:txBody>
      </p:sp>
      <p:pic>
        <p:nvPicPr>
          <p:cNvPr id="53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564994" y="5862491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" name="ZoneTexte 53"/>
          <p:cNvSpPr txBox="1"/>
          <p:nvPr userDrawn="1"/>
        </p:nvSpPr>
        <p:spPr>
          <a:xfrm>
            <a:off x="6980990" y="5600563"/>
            <a:ext cx="20778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 Acte paramétré dans la Suite 9</a:t>
            </a:r>
            <a:endParaRPr lang="fr-FR" sz="1000" i="1" kern="1200" dirty="0">
              <a:solidFill>
                <a:srgbClr val="004272"/>
              </a:solidFill>
              <a:effectLst/>
              <a:latin typeface="+mn-lt"/>
              <a:ea typeface="ＭＳ Ｐゴシック" pitchFamily="34" charset="-128"/>
              <a:cs typeface="+mn-cs"/>
            </a:endParaRPr>
          </a:p>
        </p:txBody>
      </p:sp>
      <p:pic>
        <p:nvPicPr>
          <p:cNvPr id="66" name="Image 65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1014" y="5526231"/>
            <a:ext cx="318039" cy="336260"/>
          </a:xfrm>
          <a:prstGeom prst="rect">
            <a:avLst/>
          </a:prstGeom>
        </p:spPr>
      </p:pic>
      <p:pic>
        <p:nvPicPr>
          <p:cNvPr id="67" name="Image 6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4656" y="4257092"/>
            <a:ext cx="318039" cy="336260"/>
          </a:xfrm>
          <a:prstGeom prst="rect">
            <a:avLst/>
          </a:prstGeom>
        </p:spPr>
      </p:pic>
      <p:sp>
        <p:nvSpPr>
          <p:cNvPr id="41" name="Rectangle 40"/>
          <p:cNvSpPr/>
          <p:nvPr userDrawn="1"/>
        </p:nvSpPr>
        <p:spPr bwMode="auto">
          <a:xfrm>
            <a:off x="3476836" y="2961028"/>
            <a:ext cx="2465541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Avancement de corps par LA (liste d’aptitude) titulaire</a:t>
            </a: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INTCAR0025</a:t>
            </a:r>
          </a:p>
        </p:txBody>
      </p:sp>
      <p:cxnSp>
        <p:nvCxnSpPr>
          <p:cNvPr id="55" name="Straight Connector 34"/>
          <p:cNvCxnSpPr>
            <a:stCxn id="40" idx="3"/>
            <a:endCxn id="41" idx="1"/>
          </p:cNvCxnSpPr>
          <p:nvPr userDrawn="1"/>
        </p:nvCxnSpPr>
        <p:spPr bwMode="auto">
          <a:xfrm flipV="1">
            <a:off x="2678978" y="3321028"/>
            <a:ext cx="797858" cy="540060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57" name="Image 5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995" y="3092740"/>
            <a:ext cx="318039" cy="336260"/>
          </a:xfrm>
          <a:prstGeom prst="rect">
            <a:avLst/>
          </a:prstGeom>
        </p:spPr>
      </p:pic>
      <p:sp>
        <p:nvSpPr>
          <p:cNvPr id="58" name="Rectangle 57"/>
          <p:cNvSpPr/>
          <p:nvPr userDrawn="1"/>
        </p:nvSpPr>
        <p:spPr bwMode="auto">
          <a:xfrm>
            <a:off x="1238978" y="1800070"/>
            <a:ext cx="144000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100" b="1" kern="0" dirty="0">
                <a:solidFill>
                  <a:srgbClr val="004272"/>
                </a:solidFill>
                <a:latin typeface="+mn-lt"/>
                <a:cs typeface="Arial" panose="020B0604020202020204" pitchFamily="34" charset="0"/>
              </a:rPr>
              <a:t>Nomination</a:t>
            </a:r>
            <a:r>
              <a:rPr lang="fr-FR" sz="1100" b="1" kern="0" baseline="0" dirty="0">
                <a:solidFill>
                  <a:srgbClr val="004272"/>
                </a:solidFill>
                <a:latin typeface="+mn-lt"/>
                <a:cs typeface="Arial" panose="020B0604020202020204" pitchFamily="34" charset="0"/>
              </a:rPr>
              <a:t> dans un c</a:t>
            </a:r>
            <a:r>
              <a:rPr lang="fr-FR" sz="1100" b="1" kern="0" dirty="0">
                <a:solidFill>
                  <a:srgbClr val="004272"/>
                </a:solidFill>
                <a:latin typeface="+mn-lt"/>
                <a:cs typeface="Arial" panose="020B0604020202020204" pitchFamily="34" charset="0"/>
              </a:rPr>
              <a:t>orps</a:t>
            </a:r>
          </a:p>
        </p:txBody>
      </p:sp>
      <p:sp>
        <p:nvSpPr>
          <p:cNvPr id="59" name="Rectangle 58"/>
          <p:cNvSpPr/>
          <p:nvPr userDrawn="1"/>
        </p:nvSpPr>
        <p:spPr bwMode="auto">
          <a:xfrm>
            <a:off x="3476836" y="1808900"/>
            <a:ext cx="2465541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Nomination et classement titulaire</a:t>
            </a: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INTCAR0004 (individuel)</a:t>
            </a: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INTCAR0034</a:t>
            </a:r>
            <a:r>
              <a:rPr lang="fr-FR" sz="1050" i="1" kern="0" baseline="0" dirty="0">
                <a:solidFill>
                  <a:srgbClr val="004272"/>
                </a:solidFill>
                <a:latin typeface="+mn-lt"/>
                <a:cs typeface="ＭＳ Ｐゴシック"/>
              </a:rPr>
              <a:t> (collectif)</a:t>
            </a:r>
            <a:endParaRPr lang="fr-FR" sz="1050" i="1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cxnSp>
        <p:nvCxnSpPr>
          <p:cNvPr id="61" name="Straight Connector 34"/>
          <p:cNvCxnSpPr>
            <a:endCxn id="59" idx="1"/>
          </p:cNvCxnSpPr>
          <p:nvPr userDrawn="1"/>
        </p:nvCxnSpPr>
        <p:spPr bwMode="auto">
          <a:xfrm>
            <a:off x="2682581" y="2168900"/>
            <a:ext cx="794255" cy="0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56" name="Image 55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8326" y="2014383"/>
            <a:ext cx="318039" cy="336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23475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sque chgt affec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20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338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20"/>
          <p:cNvGraphicFramePr>
            <a:graphicFrameLocks noChangeAspect="1"/>
          </p:cNvGraphicFramePr>
          <p:nvPr userDrawn="1">
            <p:custDataLst>
              <p:tags r:id="rId3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339" name="think-cell Slide" r:id="rId7" imgW="360" imgH="360" progId="">
                  <p:embed/>
                </p:oleObj>
              </mc:Choice>
              <mc:Fallback>
                <p:oleObj name="think-cell Slide" r:id="rId7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Straight Connector 7"/>
          <p:cNvCxnSpPr>
            <a:cxnSpLocks noChangeShapeType="1"/>
          </p:cNvCxnSpPr>
          <p:nvPr userDrawn="1"/>
        </p:nvCxnSpPr>
        <p:spPr bwMode="auto">
          <a:xfrm>
            <a:off x="449263" y="1052513"/>
            <a:ext cx="3384550" cy="0"/>
          </a:xfrm>
          <a:prstGeom prst="line">
            <a:avLst/>
          </a:prstGeom>
          <a:noFill/>
          <a:ln w="285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cxnSp>
        <p:nvCxnSpPr>
          <p:cNvPr id="12" name="Straight Connector 8"/>
          <p:cNvCxnSpPr>
            <a:cxnSpLocks noChangeShapeType="1"/>
          </p:cNvCxnSpPr>
          <p:nvPr userDrawn="1"/>
        </p:nvCxnSpPr>
        <p:spPr bwMode="auto">
          <a:xfrm>
            <a:off x="3873500" y="1052513"/>
            <a:ext cx="5614988" cy="0"/>
          </a:xfrm>
          <a:prstGeom prst="line">
            <a:avLst/>
          </a:prstGeom>
          <a:noFill/>
          <a:ln w="31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sp>
        <p:nvSpPr>
          <p:cNvPr id="17" name="Slide Number Placeholder 1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8" name="Parallelogram 6"/>
          <p:cNvSpPr>
            <a:spLocks noChangeArrowheads="1"/>
          </p:cNvSpPr>
          <p:nvPr userDrawn="1"/>
        </p:nvSpPr>
        <p:spPr bwMode="auto">
          <a:xfrm>
            <a:off x="9418638" y="6273800"/>
            <a:ext cx="107950" cy="539750"/>
          </a:xfrm>
          <a:prstGeom prst="parallelogram">
            <a:avLst>
              <a:gd name="adj" fmla="val 82329"/>
            </a:avLst>
          </a:prstGeom>
          <a:solidFill>
            <a:srgbClr val="00355C">
              <a:alpha val="39999"/>
            </a:srgbClr>
          </a:solidFill>
          <a:ln>
            <a:noFill/>
          </a:ln>
        </p:spPr>
        <p:txBody>
          <a:bodyPr anchor="ctr"/>
          <a:lstStyle>
            <a:lvl1pPr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fr-FR" sz="1200">
              <a:solidFill>
                <a:srgbClr val="004272"/>
              </a:solidFill>
            </a:endParaRPr>
          </a:p>
        </p:txBody>
      </p:sp>
      <p:sp>
        <p:nvSpPr>
          <p:cNvPr id="112" name="Slide Number Placeholder 3"/>
          <p:cNvSpPr txBox="1">
            <a:spLocks/>
          </p:cNvSpPr>
          <p:nvPr userDrawn="1"/>
        </p:nvSpPr>
        <p:spPr bwMode="gray">
          <a:xfrm>
            <a:off x="9247188" y="6369050"/>
            <a:ext cx="658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0" i="0" u="none" kern="1200">
                <a:solidFill>
                  <a:srgbClr val="004272"/>
                </a:solidFill>
                <a:latin typeface="+mn-lt"/>
                <a:ea typeface="ＭＳ Ｐゴシック" pitchFamily="-96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14" name="TextBox 9"/>
          <p:cNvSpPr txBox="1"/>
          <p:nvPr userDrawn="1"/>
        </p:nvSpPr>
        <p:spPr>
          <a:xfrm>
            <a:off x="8185038" y="60593"/>
            <a:ext cx="1298479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b="1" i="1" dirty="0">
                <a:solidFill>
                  <a:srgbClr val="004272"/>
                </a:solidFill>
                <a:latin typeface="+mn-lt"/>
                <a:hlinkClick r:id="rId8" action="ppaction://hlinksldjump"/>
              </a:rPr>
              <a:t>RETOUR AU SOMMAIRE </a:t>
            </a:r>
            <a:r>
              <a:rPr lang="fr-FR" sz="700" b="1" i="1" dirty="0">
                <a:solidFill>
                  <a:srgbClr val="004272"/>
                </a:solidFill>
                <a:latin typeface="+mn-lt"/>
              </a:rPr>
              <a:t>:</a:t>
            </a:r>
            <a:endParaRPr lang="fr-FR" sz="700" b="1" i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115" name="Rectangle 114"/>
          <p:cNvSpPr/>
          <p:nvPr userDrawn="1"/>
        </p:nvSpPr>
        <p:spPr bwMode="auto">
          <a:xfrm>
            <a:off x="1176978" y="3523853"/>
            <a:ext cx="144000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1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Changement d’affectation</a:t>
            </a:r>
          </a:p>
          <a:p>
            <a:pPr algn="ctr"/>
            <a:r>
              <a:rPr lang="fr-FR" sz="800" b="0" i="1" kern="0" dirty="0">
                <a:solidFill>
                  <a:srgbClr val="004272"/>
                </a:solidFill>
                <a:latin typeface="+mn-lt"/>
                <a:cs typeface="ＭＳ Ｐゴシック"/>
              </a:rPr>
              <a:t>(sans</a:t>
            </a:r>
            <a:r>
              <a:rPr lang="fr-FR" sz="800" b="0" i="1" kern="0" baseline="0" dirty="0">
                <a:solidFill>
                  <a:srgbClr val="004272"/>
                </a:solidFill>
                <a:latin typeface="+mn-lt"/>
                <a:cs typeface="ＭＳ Ｐゴシック"/>
              </a:rPr>
              <a:t> changement de prise en charge financière)</a:t>
            </a:r>
            <a:endParaRPr lang="fr-FR" sz="800" b="0" i="1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116" name="Rectangle 115"/>
          <p:cNvSpPr/>
          <p:nvPr userDrawn="1"/>
        </p:nvSpPr>
        <p:spPr bwMode="auto">
          <a:xfrm>
            <a:off x="4632524" y="1629319"/>
            <a:ext cx="144000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Avec changement de résidence (métropole)</a:t>
            </a: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INTORG0003</a:t>
            </a:r>
          </a:p>
        </p:txBody>
      </p:sp>
      <p:cxnSp>
        <p:nvCxnSpPr>
          <p:cNvPr id="117" name="Straight Connector 18"/>
          <p:cNvCxnSpPr>
            <a:stCxn id="125" idx="3"/>
            <a:endCxn id="116" idx="1"/>
          </p:cNvCxnSpPr>
          <p:nvPr userDrawn="1"/>
        </p:nvCxnSpPr>
        <p:spPr bwMode="auto">
          <a:xfrm flipV="1">
            <a:off x="4272524" y="1989319"/>
            <a:ext cx="360000" cy="863657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8" name="Straight Connector 23"/>
          <p:cNvCxnSpPr>
            <a:stCxn id="125" idx="3"/>
            <a:endCxn id="120" idx="1"/>
          </p:cNvCxnSpPr>
          <p:nvPr userDrawn="1"/>
        </p:nvCxnSpPr>
        <p:spPr bwMode="auto">
          <a:xfrm>
            <a:off x="4272524" y="2852976"/>
            <a:ext cx="360000" cy="899627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9" name="TextBox 29"/>
          <p:cNvSpPr txBox="1"/>
          <p:nvPr userDrawn="1"/>
        </p:nvSpPr>
        <p:spPr>
          <a:xfrm>
            <a:off x="5983422" y="1215201"/>
            <a:ext cx="1188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Début d’événement</a:t>
            </a:r>
          </a:p>
        </p:txBody>
      </p:sp>
      <p:sp>
        <p:nvSpPr>
          <p:cNvPr id="120" name="Rectangle 119"/>
          <p:cNvSpPr/>
          <p:nvPr userDrawn="1"/>
        </p:nvSpPr>
        <p:spPr bwMode="auto">
          <a:xfrm>
            <a:off x="4632524" y="3392603"/>
            <a:ext cx="144000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changement de résidence</a:t>
            </a: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INTORG0001</a:t>
            </a:r>
          </a:p>
        </p:txBody>
      </p:sp>
      <p:sp>
        <p:nvSpPr>
          <p:cNvPr id="121" name="Rectangle 120"/>
          <p:cNvSpPr/>
          <p:nvPr userDrawn="1"/>
        </p:nvSpPr>
        <p:spPr bwMode="auto">
          <a:xfrm>
            <a:off x="4632524" y="2492968"/>
            <a:ext cx="144000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Avec changement de résidence (hors métropole)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fr-FR" sz="1050" i="1" kern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INTORG0002</a:t>
            </a:r>
          </a:p>
        </p:txBody>
      </p:sp>
      <p:cxnSp>
        <p:nvCxnSpPr>
          <p:cNvPr id="122" name="Straight Connector 40"/>
          <p:cNvCxnSpPr>
            <a:stCxn id="125" idx="3"/>
            <a:endCxn id="121" idx="1"/>
          </p:cNvCxnSpPr>
          <p:nvPr userDrawn="1"/>
        </p:nvCxnSpPr>
        <p:spPr bwMode="auto">
          <a:xfrm flipV="1">
            <a:off x="4272524" y="2852968"/>
            <a:ext cx="360000" cy="8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3" name="Rectangle 122"/>
          <p:cNvSpPr/>
          <p:nvPr userDrawn="1"/>
        </p:nvSpPr>
        <p:spPr bwMode="auto">
          <a:xfrm>
            <a:off x="2832524" y="4554729"/>
            <a:ext cx="324000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Prise en charge et affectation avec changement de l’autorité de gestion (exemple des attachés d’administration centrale)</a:t>
            </a: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INTORG0004</a:t>
            </a:r>
          </a:p>
        </p:txBody>
      </p:sp>
      <p:cxnSp>
        <p:nvCxnSpPr>
          <p:cNvPr id="124" name="Straight Connector 52"/>
          <p:cNvCxnSpPr>
            <a:stCxn id="115" idx="3"/>
            <a:endCxn id="123" idx="1"/>
          </p:cNvCxnSpPr>
          <p:nvPr userDrawn="1"/>
        </p:nvCxnSpPr>
        <p:spPr bwMode="auto">
          <a:xfrm>
            <a:off x="2616978" y="3883853"/>
            <a:ext cx="215546" cy="1030876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5" name="Rectangle 124"/>
          <p:cNvSpPr/>
          <p:nvPr userDrawn="1"/>
        </p:nvSpPr>
        <p:spPr bwMode="auto">
          <a:xfrm>
            <a:off x="2832524" y="2492976"/>
            <a:ext cx="144000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Prise en charge et affectation sans changement d’autorité de gestion</a:t>
            </a:r>
          </a:p>
        </p:txBody>
      </p:sp>
      <p:cxnSp>
        <p:nvCxnSpPr>
          <p:cNvPr id="126" name="Straight Connector 34"/>
          <p:cNvCxnSpPr>
            <a:stCxn id="115" idx="3"/>
            <a:endCxn id="125" idx="1"/>
          </p:cNvCxnSpPr>
          <p:nvPr userDrawn="1"/>
        </p:nvCxnSpPr>
        <p:spPr bwMode="auto">
          <a:xfrm flipV="1">
            <a:off x="2616978" y="2852976"/>
            <a:ext cx="215546" cy="1030877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7" name="TextBox 65"/>
          <p:cNvSpPr txBox="1"/>
          <p:nvPr userDrawn="1"/>
        </p:nvSpPr>
        <p:spPr>
          <a:xfrm>
            <a:off x="8557798" y="1215201"/>
            <a:ext cx="10757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Fin d’événement</a:t>
            </a:r>
          </a:p>
        </p:txBody>
      </p:sp>
      <p:cxnSp>
        <p:nvCxnSpPr>
          <p:cNvPr id="128" name="Straight Connector 66"/>
          <p:cNvCxnSpPr/>
          <p:nvPr userDrawn="1"/>
        </p:nvCxnSpPr>
        <p:spPr bwMode="auto">
          <a:xfrm>
            <a:off x="7205485" y="1629204"/>
            <a:ext cx="0" cy="3636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29" name="Straight Connector 68"/>
          <p:cNvCxnSpPr/>
          <p:nvPr userDrawn="1"/>
        </p:nvCxnSpPr>
        <p:spPr bwMode="auto">
          <a:xfrm>
            <a:off x="8461479" y="1623397"/>
            <a:ext cx="0" cy="3636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30" name="TextBox 69"/>
          <p:cNvSpPr txBox="1"/>
          <p:nvPr userDrawn="1"/>
        </p:nvSpPr>
        <p:spPr>
          <a:xfrm>
            <a:off x="7239416" y="1292146"/>
            <a:ext cx="11881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Renouvellement</a:t>
            </a:r>
          </a:p>
        </p:txBody>
      </p:sp>
      <p:sp>
        <p:nvSpPr>
          <p:cNvPr id="96" name="Rectangle 95"/>
          <p:cNvSpPr/>
          <p:nvPr userDrawn="1"/>
        </p:nvSpPr>
        <p:spPr bwMode="auto">
          <a:xfrm>
            <a:off x="8735949" y="1628848"/>
            <a:ext cx="793957" cy="3636356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sp>
        <p:nvSpPr>
          <p:cNvPr id="97" name="Rectangle 96"/>
          <p:cNvSpPr/>
          <p:nvPr userDrawn="1"/>
        </p:nvSpPr>
        <p:spPr bwMode="auto">
          <a:xfrm>
            <a:off x="7432149" y="1628801"/>
            <a:ext cx="793957" cy="3636403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sp>
        <p:nvSpPr>
          <p:cNvPr id="149" name="Title 2"/>
          <p:cNvSpPr txBox="1">
            <a:spLocks/>
          </p:cNvSpPr>
          <p:nvPr userDrawn="1"/>
        </p:nvSpPr>
        <p:spPr bwMode="gray">
          <a:xfrm>
            <a:off x="428625" y="260350"/>
            <a:ext cx="9061450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srgbClr val="00355C"/>
                </a:solidFill>
                <a:effectLst/>
                <a:uLnTx/>
                <a:uFillTx/>
                <a:latin typeface="+mn-lt"/>
                <a:ea typeface="ＭＳ Ｐゴシック" pitchFamily="34" charset="-128"/>
                <a:cs typeface="Calibri" pitchFamily="34" charset="0"/>
              </a:rPr>
              <a:t>Détail des événements </a:t>
            </a:r>
            <a:b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srgbClr val="00355C"/>
                </a:solidFill>
                <a:effectLst/>
                <a:uLnTx/>
                <a:uFillTx/>
                <a:latin typeface="+mn-lt"/>
                <a:ea typeface="ＭＳ Ｐゴシック" pitchFamily="34" charset="-128"/>
                <a:cs typeface="Calibri" pitchFamily="34" charset="0"/>
              </a:rPr>
            </a:br>
            <a:r>
              <a:rPr kumimoji="0" lang="fr-FR" sz="1800" b="1" i="0" u="none" strike="noStrike" kern="0" cap="none" spc="0" normalizeH="0" baseline="0" noProof="0" dirty="0">
                <a:ln>
                  <a:noFill/>
                </a:ln>
                <a:solidFill>
                  <a:srgbClr val="00355C"/>
                </a:solidFill>
                <a:effectLst/>
                <a:uLnTx/>
                <a:uFillTx/>
                <a:latin typeface="+mn-lt"/>
                <a:ea typeface="ＭＳ Ｐゴシック" pitchFamily="34" charset="-128"/>
                <a:cs typeface="Calibri" pitchFamily="34" charset="0"/>
              </a:rPr>
              <a:t>Processus - Gestion des changements d’affectation / mutations</a:t>
            </a:r>
          </a:p>
        </p:txBody>
      </p:sp>
      <p:sp>
        <p:nvSpPr>
          <p:cNvPr id="61" name="Rectangle 60"/>
          <p:cNvSpPr/>
          <p:nvPr userDrawn="1"/>
        </p:nvSpPr>
        <p:spPr bwMode="auto">
          <a:xfrm rot="16200000">
            <a:off x="-1313493" y="3077324"/>
            <a:ext cx="3644146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4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Affectations</a:t>
            </a:r>
          </a:p>
        </p:txBody>
      </p:sp>
      <p:pic>
        <p:nvPicPr>
          <p:cNvPr id="57" name="Image 56" descr="Capture d’écran">
            <a:hlinkClick r:id="rId8" action="ppaction://hlinksldjump"/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8524" y="250341"/>
            <a:ext cx="1173921" cy="769672"/>
          </a:xfrm>
          <a:prstGeom prst="rect">
            <a:avLst/>
          </a:prstGeom>
        </p:spPr>
      </p:pic>
      <p:grpSp>
        <p:nvGrpSpPr>
          <p:cNvPr id="58" name="Groupe 57"/>
          <p:cNvGrpSpPr/>
          <p:nvPr userDrawn="1"/>
        </p:nvGrpSpPr>
        <p:grpSpPr>
          <a:xfrm>
            <a:off x="6472437" y="6293167"/>
            <a:ext cx="2649387" cy="272288"/>
            <a:chOff x="5719035" y="6231640"/>
            <a:chExt cx="2649387" cy="342577"/>
          </a:xfrm>
        </p:grpSpPr>
        <p:sp>
          <p:nvSpPr>
            <p:cNvPr id="59" name="TextBox 54"/>
            <p:cNvSpPr txBox="1"/>
            <p:nvPr/>
          </p:nvSpPr>
          <p:spPr>
            <a:xfrm>
              <a:off x="5719035" y="6291428"/>
              <a:ext cx="396044" cy="282789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r>
                <a:rPr lang="fr-FR" sz="3200" b="1" dirty="0">
                  <a:solidFill>
                    <a:srgbClr val="FFC000"/>
                  </a:solidFill>
                  <a:latin typeface="+mn-lt"/>
                </a:rPr>
                <a:t>~</a:t>
              </a: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6229395" y="6231640"/>
              <a:ext cx="2139027" cy="3097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en cours de validation</a:t>
              </a:r>
            </a:p>
          </p:txBody>
        </p:sp>
      </p:grpSp>
      <p:sp>
        <p:nvSpPr>
          <p:cNvPr id="66" name="TextBox 58"/>
          <p:cNvSpPr txBox="1"/>
          <p:nvPr userDrawn="1"/>
        </p:nvSpPr>
        <p:spPr>
          <a:xfrm>
            <a:off x="7008705" y="5841268"/>
            <a:ext cx="2126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Acte modélisé dans INGRES</a:t>
            </a:r>
            <a:endParaRPr lang="fr-FR" sz="1000" b="1" i="1" dirty="0">
              <a:solidFill>
                <a:srgbClr val="004272"/>
              </a:solidFill>
              <a:latin typeface="+mn-lt"/>
            </a:endParaRPr>
          </a:p>
        </p:txBody>
      </p:sp>
      <p:pic>
        <p:nvPicPr>
          <p:cNvPr id="67" name="Image 66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502" y="6065484"/>
            <a:ext cx="362413" cy="362413"/>
          </a:xfrm>
          <a:prstGeom prst="rect">
            <a:avLst/>
          </a:prstGeom>
        </p:spPr>
      </p:pic>
      <p:sp>
        <p:nvSpPr>
          <p:cNvPr id="68" name="TextBox 58"/>
          <p:cNvSpPr txBox="1"/>
          <p:nvPr userDrawn="1"/>
        </p:nvSpPr>
        <p:spPr>
          <a:xfrm>
            <a:off x="7008705" y="6091992"/>
            <a:ext cx="23444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dirty="0">
                <a:solidFill>
                  <a:srgbClr val="004272"/>
                </a:solidFill>
                <a:latin typeface="+mn-lt"/>
              </a:rPr>
              <a:t>A</a:t>
            </a:r>
            <a:r>
              <a:rPr lang="fr-FR" sz="1000" b="1" i="1" baseline="0" dirty="0">
                <a:solidFill>
                  <a:srgbClr val="004272"/>
                </a:solidFill>
                <a:latin typeface="+mn-lt"/>
              </a:rPr>
              <a:t>cte</a:t>
            </a:r>
            <a:r>
              <a:rPr lang="fr-FR" sz="1000" b="1" i="1" dirty="0">
                <a:solidFill>
                  <a:srgbClr val="004272"/>
                </a:solidFill>
                <a:latin typeface="+mn-lt"/>
              </a:rPr>
              <a:t> documentaire validé</a:t>
            </a:r>
          </a:p>
        </p:txBody>
      </p:sp>
      <p:grpSp>
        <p:nvGrpSpPr>
          <p:cNvPr id="69" name="Groupe 68"/>
          <p:cNvGrpSpPr/>
          <p:nvPr userDrawn="1"/>
        </p:nvGrpSpPr>
        <p:grpSpPr>
          <a:xfrm>
            <a:off x="6599228" y="6531151"/>
            <a:ext cx="2538714" cy="246221"/>
            <a:chOff x="6108241" y="6486136"/>
            <a:chExt cx="2538714" cy="316030"/>
          </a:xfrm>
        </p:grpSpPr>
        <p:pic>
          <p:nvPicPr>
            <p:cNvPr id="70" name="Picture 3" descr="D:\SkyDrive\Pro\Divers\Couteau suisse\PNG\Flèches &amp; signes\button_cancel.png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6108241" y="6548414"/>
              <a:ext cx="201612" cy="201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1" name="TextBox 60"/>
            <p:cNvSpPr txBox="1"/>
            <p:nvPr/>
          </p:nvSpPr>
          <p:spPr>
            <a:xfrm>
              <a:off x="6507928" y="6486136"/>
              <a:ext cx="2139027" cy="316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à produire</a:t>
              </a:r>
            </a:p>
          </p:txBody>
        </p:sp>
      </p:grpSp>
      <p:sp>
        <p:nvSpPr>
          <p:cNvPr id="72" name="Rectangle 71"/>
          <p:cNvSpPr/>
          <p:nvPr userDrawn="1"/>
        </p:nvSpPr>
        <p:spPr bwMode="auto">
          <a:xfrm>
            <a:off x="6321152" y="5421840"/>
            <a:ext cx="2854029" cy="1343158"/>
          </a:xfrm>
          <a:prstGeom prst="rect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1200" kern="0" dirty="0" err="1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73" name="TextBox 64"/>
          <p:cNvSpPr txBox="1"/>
          <p:nvPr userDrawn="1"/>
        </p:nvSpPr>
        <p:spPr>
          <a:xfrm>
            <a:off x="6249144" y="5265204"/>
            <a:ext cx="710343" cy="2462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>
                <a:solidFill>
                  <a:srgbClr val="004272"/>
                </a:solidFill>
                <a:latin typeface="+mn-lt"/>
              </a:rPr>
              <a:t>Légende</a:t>
            </a:r>
          </a:p>
        </p:txBody>
      </p:sp>
      <p:pic>
        <p:nvPicPr>
          <p:cNvPr id="74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564994" y="5862491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" name="ZoneTexte 74"/>
          <p:cNvSpPr txBox="1"/>
          <p:nvPr userDrawn="1"/>
        </p:nvSpPr>
        <p:spPr>
          <a:xfrm>
            <a:off x="6980990" y="5600563"/>
            <a:ext cx="20778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 Acte paramétré dans la Suite 9</a:t>
            </a:r>
            <a:endParaRPr lang="fr-FR" sz="1000" i="1" kern="1200" dirty="0">
              <a:solidFill>
                <a:srgbClr val="004272"/>
              </a:solidFill>
              <a:effectLst/>
              <a:latin typeface="+mn-lt"/>
              <a:ea typeface="ＭＳ Ｐゴシック" pitchFamily="34" charset="-128"/>
              <a:cs typeface="+mn-cs"/>
            </a:endParaRPr>
          </a:p>
        </p:txBody>
      </p:sp>
      <p:pic>
        <p:nvPicPr>
          <p:cNvPr id="76" name="Image 75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1014" y="5526231"/>
            <a:ext cx="318039" cy="336260"/>
          </a:xfrm>
          <a:prstGeom prst="rect">
            <a:avLst/>
          </a:prstGeom>
        </p:spPr>
      </p:pic>
      <p:pic>
        <p:nvPicPr>
          <p:cNvPr id="52" name="Image 51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3706" y="3592902"/>
            <a:ext cx="318039" cy="336260"/>
          </a:xfrm>
          <a:prstGeom prst="rect">
            <a:avLst/>
          </a:prstGeom>
        </p:spPr>
      </p:pic>
      <p:pic>
        <p:nvPicPr>
          <p:cNvPr id="54" name="Image 53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9164" y="4725144"/>
            <a:ext cx="318039" cy="336260"/>
          </a:xfrm>
          <a:prstGeom prst="rect">
            <a:avLst/>
          </a:prstGeom>
        </p:spPr>
      </p:pic>
      <p:pic>
        <p:nvPicPr>
          <p:cNvPr id="51" name="Image 50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9164" y="2672916"/>
            <a:ext cx="318039" cy="336260"/>
          </a:xfrm>
          <a:prstGeom prst="rect">
            <a:avLst/>
          </a:prstGeom>
        </p:spPr>
      </p:pic>
      <p:pic>
        <p:nvPicPr>
          <p:cNvPr id="53" name="Image 52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9164" y="1808820"/>
            <a:ext cx="318039" cy="336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589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sque temps partiel 1/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>
            <a:extLst>
              <a:ext uri="{FF2B5EF4-FFF2-40B4-BE49-F238E27FC236}">
                <a16:creationId xmlns:a16="http://schemas.microsoft.com/office/drawing/2014/main" id="{EB265450-1E8F-49D0-B515-BC54CC1A08BA}"/>
              </a:ext>
            </a:extLst>
          </p:cNvPr>
          <p:cNvSpPr/>
          <p:nvPr userDrawn="1"/>
        </p:nvSpPr>
        <p:spPr bwMode="auto">
          <a:xfrm>
            <a:off x="6691329" y="2288855"/>
            <a:ext cx="1636095" cy="576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1100" i="1" kern="0" dirty="0">
              <a:solidFill>
                <a:srgbClr val="00427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39BACC4E-2034-4FA0-9168-B551BF91DD02}"/>
              </a:ext>
            </a:extLst>
          </p:cNvPr>
          <p:cNvSpPr/>
          <p:nvPr userDrawn="1"/>
        </p:nvSpPr>
        <p:spPr bwMode="auto">
          <a:xfrm>
            <a:off x="6700033" y="3715919"/>
            <a:ext cx="1636095" cy="576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1100" i="1" kern="0" dirty="0">
              <a:solidFill>
                <a:srgbClr val="00427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0" name="Straight Connector 66"/>
          <p:cNvCxnSpPr/>
          <p:nvPr userDrawn="1"/>
        </p:nvCxnSpPr>
        <p:spPr bwMode="auto">
          <a:xfrm flipH="1">
            <a:off x="7224522" y="1529706"/>
            <a:ext cx="22415" cy="3644072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5" name="Object 20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376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20"/>
          <p:cNvGraphicFramePr>
            <a:graphicFrameLocks noChangeAspect="1"/>
          </p:cNvGraphicFramePr>
          <p:nvPr userDrawn="1">
            <p:custDataLst>
              <p:tags r:id="rId3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377" name="think-cell Slide" r:id="rId7" imgW="360" imgH="360" progId="">
                  <p:embed/>
                </p:oleObj>
              </mc:Choice>
              <mc:Fallback>
                <p:oleObj name="think-cell Slide" r:id="rId7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Straight Connector 7"/>
          <p:cNvCxnSpPr>
            <a:cxnSpLocks noChangeShapeType="1"/>
          </p:cNvCxnSpPr>
          <p:nvPr userDrawn="1"/>
        </p:nvCxnSpPr>
        <p:spPr bwMode="auto">
          <a:xfrm>
            <a:off x="449263" y="1052513"/>
            <a:ext cx="3384550" cy="0"/>
          </a:xfrm>
          <a:prstGeom prst="line">
            <a:avLst/>
          </a:prstGeom>
          <a:noFill/>
          <a:ln w="285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cxnSp>
        <p:nvCxnSpPr>
          <p:cNvPr id="12" name="Straight Connector 8"/>
          <p:cNvCxnSpPr>
            <a:cxnSpLocks noChangeShapeType="1"/>
          </p:cNvCxnSpPr>
          <p:nvPr userDrawn="1"/>
        </p:nvCxnSpPr>
        <p:spPr bwMode="auto">
          <a:xfrm>
            <a:off x="3873500" y="1052513"/>
            <a:ext cx="5614988" cy="0"/>
          </a:xfrm>
          <a:prstGeom prst="line">
            <a:avLst/>
          </a:prstGeom>
          <a:noFill/>
          <a:ln w="31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sp>
        <p:nvSpPr>
          <p:cNvPr id="17" name="Slide Number Placeholder 1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8" name="Parallelogram 6"/>
          <p:cNvSpPr>
            <a:spLocks noChangeArrowheads="1"/>
          </p:cNvSpPr>
          <p:nvPr userDrawn="1"/>
        </p:nvSpPr>
        <p:spPr bwMode="auto">
          <a:xfrm>
            <a:off x="9418638" y="6273800"/>
            <a:ext cx="107950" cy="539750"/>
          </a:xfrm>
          <a:prstGeom prst="parallelogram">
            <a:avLst>
              <a:gd name="adj" fmla="val 82329"/>
            </a:avLst>
          </a:prstGeom>
          <a:solidFill>
            <a:srgbClr val="00355C">
              <a:alpha val="39999"/>
            </a:srgbClr>
          </a:solidFill>
          <a:ln>
            <a:noFill/>
          </a:ln>
        </p:spPr>
        <p:txBody>
          <a:bodyPr anchor="ctr"/>
          <a:lstStyle>
            <a:lvl1pPr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fr-FR" sz="1200">
              <a:solidFill>
                <a:srgbClr val="004272"/>
              </a:solidFill>
            </a:endParaRPr>
          </a:p>
        </p:txBody>
      </p:sp>
      <p:sp>
        <p:nvSpPr>
          <p:cNvPr id="39" name="Title 2"/>
          <p:cNvSpPr txBox="1">
            <a:spLocks/>
          </p:cNvSpPr>
          <p:nvPr userDrawn="1"/>
        </p:nvSpPr>
        <p:spPr bwMode="gray">
          <a:xfrm>
            <a:off x="428625" y="260350"/>
            <a:ext cx="9061450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+mn-lt"/>
                <a:ea typeface="ＭＳ Ｐゴシック" pitchFamily="34" charset="-128"/>
                <a:cs typeface="Calibri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9pPr>
          </a:lstStyle>
          <a:p>
            <a:pPr eaLnBrk="1" hangingPunct="1"/>
            <a:r>
              <a:rPr lang="fr-FR" sz="1800" b="0" kern="0" dirty="0"/>
              <a:t>Détail des événements </a:t>
            </a:r>
            <a:br>
              <a:rPr lang="fr-FR" sz="1800" b="0" kern="0" dirty="0"/>
            </a:br>
            <a:r>
              <a:rPr lang="fr-FR" sz="1800" kern="0" dirty="0"/>
              <a:t>Processus - Gestion du temps partiel (1/7)</a:t>
            </a:r>
          </a:p>
        </p:txBody>
      </p:sp>
      <p:sp>
        <p:nvSpPr>
          <p:cNvPr id="40" name="Slide Number Placeholder 3"/>
          <p:cNvSpPr txBox="1">
            <a:spLocks/>
          </p:cNvSpPr>
          <p:nvPr userDrawn="1"/>
        </p:nvSpPr>
        <p:spPr bwMode="gray">
          <a:xfrm>
            <a:off x="9247188" y="6369050"/>
            <a:ext cx="658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0" i="0" u="none" kern="1200">
                <a:solidFill>
                  <a:srgbClr val="004272"/>
                </a:solidFill>
                <a:latin typeface="+mn-lt"/>
                <a:ea typeface="ＭＳ Ｐゴシック" pitchFamily="-96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41" name="TextBox 9"/>
          <p:cNvSpPr txBox="1"/>
          <p:nvPr userDrawn="1"/>
        </p:nvSpPr>
        <p:spPr>
          <a:xfrm>
            <a:off x="8185038" y="60593"/>
            <a:ext cx="1298479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b="1" i="1" dirty="0">
                <a:solidFill>
                  <a:srgbClr val="004272"/>
                </a:solidFill>
                <a:latin typeface="+mn-lt"/>
                <a:hlinkClick r:id="rId8" action="ppaction://hlinksldjump"/>
              </a:rPr>
              <a:t>RETOUR AU SOMMAIRE </a:t>
            </a:r>
            <a:r>
              <a:rPr lang="fr-FR" sz="700" b="1" i="1" dirty="0">
                <a:solidFill>
                  <a:srgbClr val="004272"/>
                </a:solidFill>
                <a:latin typeface="+mn-lt"/>
              </a:rPr>
              <a:t>:</a:t>
            </a:r>
            <a:endParaRPr lang="fr-FR" sz="700" b="1" i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43" name="Rectangle 42"/>
          <p:cNvSpPr/>
          <p:nvPr userDrawn="1"/>
        </p:nvSpPr>
        <p:spPr bwMode="auto">
          <a:xfrm>
            <a:off x="992560" y="2743280"/>
            <a:ext cx="1440000" cy="1117832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100" b="1" kern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Temps partiel</a:t>
            </a:r>
          </a:p>
        </p:txBody>
      </p:sp>
      <p:sp>
        <p:nvSpPr>
          <p:cNvPr id="75" name="Rectangle 74"/>
          <p:cNvSpPr/>
          <p:nvPr userDrawn="1"/>
        </p:nvSpPr>
        <p:spPr bwMode="auto">
          <a:xfrm>
            <a:off x="4799058" y="2276936"/>
            <a:ext cx="1636095" cy="576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100" i="1" kern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Suite à maternité / paternité / adoption (T)</a:t>
            </a:r>
          </a:p>
          <a:p>
            <a:pPr algn="ctr"/>
            <a:r>
              <a:rPr lang="fr-FR" sz="1100" i="1" kern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INTMOS0002</a:t>
            </a:r>
          </a:p>
        </p:txBody>
      </p:sp>
      <p:cxnSp>
        <p:nvCxnSpPr>
          <p:cNvPr id="76" name="Straight Connector 40"/>
          <p:cNvCxnSpPr>
            <a:stCxn id="78" idx="3"/>
            <a:endCxn id="75" idx="1"/>
          </p:cNvCxnSpPr>
          <p:nvPr userDrawn="1"/>
        </p:nvCxnSpPr>
        <p:spPr bwMode="auto">
          <a:xfrm flipV="1">
            <a:off x="4268924" y="2564936"/>
            <a:ext cx="530134" cy="737260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8" name="Rectangle 77"/>
          <p:cNvSpPr/>
          <p:nvPr userDrawn="1"/>
        </p:nvSpPr>
        <p:spPr bwMode="auto">
          <a:xfrm>
            <a:off x="2828924" y="3014196"/>
            <a:ext cx="1440000" cy="576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100" i="1" kern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droit</a:t>
            </a:r>
          </a:p>
        </p:txBody>
      </p:sp>
      <p:cxnSp>
        <p:nvCxnSpPr>
          <p:cNvPr id="79" name="Straight Connector 34"/>
          <p:cNvCxnSpPr>
            <a:stCxn id="43" idx="3"/>
            <a:endCxn id="78" idx="1"/>
          </p:cNvCxnSpPr>
          <p:nvPr userDrawn="1"/>
        </p:nvCxnSpPr>
        <p:spPr bwMode="auto">
          <a:xfrm>
            <a:off x="2432560" y="3302196"/>
            <a:ext cx="396364" cy="0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6" name="TextBox 29"/>
          <p:cNvSpPr txBox="1"/>
          <p:nvPr userDrawn="1"/>
        </p:nvSpPr>
        <p:spPr>
          <a:xfrm>
            <a:off x="6102771" y="1018823"/>
            <a:ext cx="1188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Début d’événement</a:t>
            </a:r>
          </a:p>
        </p:txBody>
      </p:sp>
      <p:sp>
        <p:nvSpPr>
          <p:cNvPr id="127" name="TextBox 65"/>
          <p:cNvSpPr txBox="1"/>
          <p:nvPr userDrawn="1"/>
        </p:nvSpPr>
        <p:spPr>
          <a:xfrm>
            <a:off x="8625081" y="1048670"/>
            <a:ext cx="10444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Fin d’événement</a:t>
            </a:r>
          </a:p>
        </p:txBody>
      </p:sp>
      <p:sp>
        <p:nvSpPr>
          <p:cNvPr id="128" name="TextBox 69"/>
          <p:cNvSpPr txBox="1"/>
          <p:nvPr userDrawn="1"/>
        </p:nvSpPr>
        <p:spPr>
          <a:xfrm>
            <a:off x="7209987" y="1075072"/>
            <a:ext cx="11881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Renouvellement</a:t>
            </a:r>
          </a:p>
        </p:txBody>
      </p:sp>
      <p:cxnSp>
        <p:nvCxnSpPr>
          <p:cNvPr id="161" name="Straight Connector 68"/>
          <p:cNvCxnSpPr/>
          <p:nvPr userDrawn="1"/>
        </p:nvCxnSpPr>
        <p:spPr bwMode="auto">
          <a:xfrm>
            <a:off x="8536301" y="1505506"/>
            <a:ext cx="0" cy="3668272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81" name="Rectangle 80"/>
          <p:cNvSpPr/>
          <p:nvPr userDrawn="1"/>
        </p:nvSpPr>
        <p:spPr bwMode="auto">
          <a:xfrm>
            <a:off x="8786436" y="1488819"/>
            <a:ext cx="759600" cy="3665361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sp>
        <p:nvSpPr>
          <p:cNvPr id="56" name="Rectangle 55"/>
          <p:cNvSpPr/>
          <p:nvPr userDrawn="1"/>
        </p:nvSpPr>
        <p:spPr bwMode="auto">
          <a:xfrm rot="16200000">
            <a:off x="-1409734" y="3087794"/>
            <a:ext cx="3868405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4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Modalités de service</a:t>
            </a:r>
          </a:p>
        </p:txBody>
      </p:sp>
      <p:pic>
        <p:nvPicPr>
          <p:cNvPr id="70" name="Image 69" descr="Capture d’écran">
            <a:hlinkClick r:id="rId8" action="ppaction://hlinksldjump"/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8524" y="250341"/>
            <a:ext cx="1173921" cy="769672"/>
          </a:xfrm>
          <a:prstGeom prst="rect">
            <a:avLst/>
          </a:prstGeom>
        </p:spPr>
      </p:pic>
      <p:grpSp>
        <p:nvGrpSpPr>
          <p:cNvPr id="71" name="Groupe 70"/>
          <p:cNvGrpSpPr/>
          <p:nvPr userDrawn="1"/>
        </p:nvGrpSpPr>
        <p:grpSpPr>
          <a:xfrm>
            <a:off x="6472437" y="6293167"/>
            <a:ext cx="2649387" cy="272288"/>
            <a:chOff x="5719035" y="6231640"/>
            <a:chExt cx="2649387" cy="342577"/>
          </a:xfrm>
        </p:grpSpPr>
        <p:sp>
          <p:nvSpPr>
            <p:cNvPr id="74" name="TextBox 54"/>
            <p:cNvSpPr txBox="1"/>
            <p:nvPr/>
          </p:nvSpPr>
          <p:spPr>
            <a:xfrm>
              <a:off x="5719035" y="6291428"/>
              <a:ext cx="396044" cy="282789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r>
                <a:rPr lang="fr-FR" sz="3200" b="1" dirty="0">
                  <a:solidFill>
                    <a:srgbClr val="FFC000"/>
                  </a:solidFill>
                  <a:latin typeface="+mn-lt"/>
                </a:rPr>
                <a:t>~</a:t>
              </a:r>
            </a:p>
          </p:txBody>
        </p:sp>
        <p:sp>
          <p:nvSpPr>
            <p:cNvPr id="77" name="TextBox 59"/>
            <p:cNvSpPr txBox="1"/>
            <p:nvPr/>
          </p:nvSpPr>
          <p:spPr>
            <a:xfrm>
              <a:off x="6229395" y="6231640"/>
              <a:ext cx="2139027" cy="3097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en cours de validation</a:t>
              </a:r>
            </a:p>
          </p:txBody>
        </p:sp>
      </p:grpSp>
      <p:sp>
        <p:nvSpPr>
          <p:cNvPr id="80" name="TextBox 58"/>
          <p:cNvSpPr txBox="1"/>
          <p:nvPr userDrawn="1"/>
        </p:nvSpPr>
        <p:spPr>
          <a:xfrm>
            <a:off x="7008705" y="5841268"/>
            <a:ext cx="2126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Acte modélisé dans INGRES</a:t>
            </a:r>
            <a:endParaRPr lang="fr-FR" sz="1000" b="1" i="1" dirty="0">
              <a:solidFill>
                <a:srgbClr val="004272"/>
              </a:solidFill>
              <a:latin typeface="+mn-lt"/>
            </a:endParaRPr>
          </a:p>
        </p:txBody>
      </p:sp>
      <p:pic>
        <p:nvPicPr>
          <p:cNvPr id="82" name="Image 81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502" y="6065484"/>
            <a:ext cx="362413" cy="362413"/>
          </a:xfrm>
          <a:prstGeom prst="rect">
            <a:avLst/>
          </a:prstGeom>
        </p:spPr>
      </p:pic>
      <p:sp>
        <p:nvSpPr>
          <p:cNvPr id="83" name="TextBox 58"/>
          <p:cNvSpPr txBox="1"/>
          <p:nvPr userDrawn="1"/>
        </p:nvSpPr>
        <p:spPr>
          <a:xfrm>
            <a:off x="7008705" y="6091992"/>
            <a:ext cx="23444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dirty="0">
                <a:solidFill>
                  <a:srgbClr val="004272"/>
                </a:solidFill>
                <a:latin typeface="+mn-lt"/>
              </a:rPr>
              <a:t>A</a:t>
            </a:r>
            <a:r>
              <a:rPr lang="fr-FR" sz="1000" b="1" i="1" baseline="0" dirty="0">
                <a:solidFill>
                  <a:srgbClr val="004272"/>
                </a:solidFill>
                <a:latin typeface="+mn-lt"/>
              </a:rPr>
              <a:t>cte</a:t>
            </a:r>
            <a:r>
              <a:rPr lang="fr-FR" sz="1000" b="1" i="1" dirty="0">
                <a:solidFill>
                  <a:srgbClr val="004272"/>
                </a:solidFill>
                <a:latin typeface="+mn-lt"/>
              </a:rPr>
              <a:t> documentaire validé</a:t>
            </a:r>
          </a:p>
        </p:txBody>
      </p:sp>
      <p:grpSp>
        <p:nvGrpSpPr>
          <p:cNvPr id="84" name="Groupe 83"/>
          <p:cNvGrpSpPr/>
          <p:nvPr userDrawn="1"/>
        </p:nvGrpSpPr>
        <p:grpSpPr>
          <a:xfrm>
            <a:off x="6599228" y="6531151"/>
            <a:ext cx="2538714" cy="246221"/>
            <a:chOff x="6108241" y="6486136"/>
            <a:chExt cx="2538714" cy="316030"/>
          </a:xfrm>
        </p:grpSpPr>
        <p:pic>
          <p:nvPicPr>
            <p:cNvPr id="85" name="Picture 3" descr="D:\SkyDrive\Pro\Divers\Couteau suisse\PNG\Flèches &amp; signes\button_cancel.png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6108241" y="6548414"/>
              <a:ext cx="201612" cy="201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6" name="TextBox 60"/>
            <p:cNvSpPr txBox="1"/>
            <p:nvPr/>
          </p:nvSpPr>
          <p:spPr>
            <a:xfrm>
              <a:off x="6507928" y="6486136"/>
              <a:ext cx="2139027" cy="316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à produire</a:t>
              </a:r>
            </a:p>
          </p:txBody>
        </p:sp>
      </p:grpSp>
      <p:sp>
        <p:nvSpPr>
          <p:cNvPr id="87" name="Rectangle 86"/>
          <p:cNvSpPr/>
          <p:nvPr userDrawn="1"/>
        </p:nvSpPr>
        <p:spPr bwMode="auto">
          <a:xfrm>
            <a:off x="6321152" y="5421840"/>
            <a:ext cx="2854029" cy="1343158"/>
          </a:xfrm>
          <a:prstGeom prst="rect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1200" kern="0" dirty="0" err="1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88" name="TextBox 64"/>
          <p:cNvSpPr txBox="1"/>
          <p:nvPr userDrawn="1"/>
        </p:nvSpPr>
        <p:spPr>
          <a:xfrm>
            <a:off x="6249144" y="5265204"/>
            <a:ext cx="710343" cy="2462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>
                <a:solidFill>
                  <a:srgbClr val="004272"/>
                </a:solidFill>
                <a:latin typeface="+mn-lt"/>
              </a:rPr>
              <a:t>Légende</a:t>
            </a:r>
          </a:p>
        </p:txBody>
      </p:sp>
      <p:pic>
        <p:nvPicPr>
          <p:cNvPr id="89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564994" y="5862491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0" name="ZoneTexte 89"/>
          <p:cNvSpPr txBox="1"/>
          <p:nvPr userDrawn="1"/>
        </p:nvSpPr>
        <p:spPr>
          <a:xfrm>
            <a:off x="6980990" y="5600563"/>
            <a:ext cx="20778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 Acte paramétré dans la Suite 9</a:t>
            </a:r>
            <a:endParaRPr lang="fr-FR" sz="1000" i="1" kern="1200" dirty="0">
              <a:solidFill>
                <a:srgbClr val="004272"/>
              </a:solidFill>
              <a:effectLst/>
              <a:latin typeface="+mn-lt"/>
              <a:ea typeface="ＭＳ Ｐゴシック" pitchFamily="34" charset="-128"/>
              <a:cs typeface="+mn-cs"/>
            </a:endParaRPr>
          </a:p>
        </p:txBody>
      </p:sp>
      <p:pic>
        <p:nvPicPr>
          <p:cNvPr id="91" name="Image 90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1014" y="5526231"/>
            <a:ext cx="318039" cy="336260"/>
          </a:xfrm>
          <a:prstGeom prst="rect">
            <a:avLst/>
          </a:prstGeom>
        </p:spPr>
      </p:pic>
      <p:pic>
        <p:nvPicPr>
          <p:cNvPr id="94" name="Image 93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6709" y="2406374"/>
            <a:ext cx="318039" cy="336260"/>
          </a:xfrm>
          <a:prstGeom prst="rect">
            <a:avLst/>
          </a:prstGeom>
        </p:spPr>
      </p:pic>
      <p:sp>
        <p:nvSpPr>
          <p:cNvPr id="50" name="Rectangle 49"/>
          <p:cNvSpPr/>
          <p:nvPr userDrawn="1"/>
        </p:nvSpPr>
        <p:spPr bwMode="auto">
          <a:xfrm>
            <a:off x="4770560" y="3717096"/>
            <a:ext cx="1636095" cy="576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100" i="1" kern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Suite à maternité / paternité / adoption (S)</a:t>
            </a:r>
          </a:p>
          <a:p>
            <a:pPr algn="ctr"/>
            <a:r>
              <a:rPr lang="fr-FR" sz="1100" i="1" kern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INTMOS0039</a:t>
            </a:r>
          </a:p>
        </p:txBody>
      </p:sp>
      <p:cxnSp>
        <p:nvCxnSpPr>
          <p:cNvPr id="51" name="Straight Connector 40"/>
          <p:cNvCxnSpPr>
            <a:stCxn id="78" idx="3"/>
            <a:endCxn id="50" idx="1"/>
          </p:cNvCxnSpPr>
          <p:nvPr userDrawn="1"/>
        </p:nvCxnSpPr>
        <p:spPr bwMode="auto">
          <a:xfrm>
            <a:off x="4268924" y="3302196"/>
            <a:ext cx="501636" cy="702900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60" name="Image 59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7917" y="3805369"/>
            <a:ext cx="318039" cy="336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06007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asque temps partiel 2/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tangle 58">
            <a:extLst>
              <a:ext uri="{FF2B5EF4-FFF2-40B4-BE49-F238E27FC236}">
                <a16:creationId xmlns:a16="http://schemas.microsoft.com/office/drawing/2014/main" id="{A064B313-47E4-4F98-B0AF-397C9D538804}"/>
              </a:ext>
            </a:extLst>
          </p:cNvPr>
          <p:cNvSpPr/>
          <p:nvPr userDrawn="1"/>
        </p:nvSpPr>
        <p:spPr bwMode="auto">
          <a:xfrm>
            <a:off x="6500065" y="2665085"/>
            <a:ext cx="1963621" cy="576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/>
            <a:endParaRPr lang="fr-FR" sz="1100" i="1" kern="0" dirty="0">
              <a:solidFill>
                <a:srgbClr val="00427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22C16703-3E27-4BB8-A288-446852A1275B}"/>
              </a:ext>
            </a:extLst>
          </p:cNvPr>
          <p:cNvSpPr/>
          <p:nvPr userDrawn="1"/>
        </p:nvSpPr>
        <p:spPr bwMode="auto">
          <a:xfrm>
            <a:off x="6498910" y="1753380"/>
            <a:ext cx="1925683" cy="576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/>
            <a:endParaRPr lang="fr-FR" sz="1100" i="1" kern="0" dirty="0">
              <a:solidFill>
                <a:srgbClr val="00427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0" name="Straight Connector 66"/>
          <p:cNvCxnSpPr/>
          <p:nvPr userDrawn="1"/>
        </p:nvCxnSpPr>
        <p:spPr bwMode="auto">
          <a:xfrm flipH="1">
            <a:off x="7342853" y="1529706"/>
            <a:ext cx="22415" cy="3644072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5" name="Object 20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2852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5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20"/>
          <p:cNvGraphicFramePr>
            <a:graphicFrameLocks noChangeAspect="1"/>
          </p:cNvGraphicFramePr>
          <p:nvPr userDrawn="1">
            <p:custDataLst>
              <p:tags r:id="rId3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2853" name="think-cell Slide" r:id="rId7" imgW="360" imgH="360" progId="">
                  <p:embed/>
                </p:oleObj>
              </mc:Choice>
              <mc:Fallback>
                <p:oleObj name="think-cell Slide" r:id="rId7" imgW="360" imgH="360" progId="">
                  <p:embed/>
                  <p:pic>
                    <p:nvPicPr>
                      <p:cNvPr id="1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Straight Connector 7"/>
          <p:cNvCxnSpPr>
            <a:cxnSpLocks noChangeShapeType="1"/>
          </p:cNvCxnSpPr>
          <p:nvPr userDrawn="1"/>
        </p:nvCxnSpPr>
        <p:spPr bwMode="auto">
          <a:xfrm>
            <a:off x="449263" y="1052513"/>
            <a:ext cx="3384550" cy="0"/>
          </a:xfrm>
          <a:prstGeom prst="line">
            <a:avLst/>
          </a:prstGeom>
          <a:noFill/>
          <a:ln w="285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cxnSp>
        <p:nvCxnSpPr>
          <p:cNvPr id="12" name="Straight Connector 8"/>
          <p:cNvCxnSpPr>
            <a:cxnSpLocks noChangeShapeType="1"/>
          </p:cNvCxnSpPr>
          <p:nvPr userDrawn="1"/>
        </p:nvCxnSpPr>
        <p:spPr bwMode="auto">
          <a:xfrm>
            <a:off x="3873500" y="1052513"/>
            <a:ext cx="5614988" cy="0"/>
          </a:xfrm>
          <a:prstGeom prst="line">
            <a:avLst/>
          </a:prstGeom>
          <a:noFill/>
          <a:ln w="31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sp>
        <p:nvSpPr>
          <p:cNvPr id="17" name="Slide Number Placeholder 1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8" name="Parallelogram 6"/>
          <p:cNvSpPr>
            <a:spLocks noChangeArrowheads="1"/>
          </p:cNvSpPr>
          <p:nvPr userDrawn="1"/>
        </p:nvSpPr>
        <p:spPr bwMode="auto">
          <a:xfrm>
            <a:off x="9418638" y="6273800"/>
            <a:ext cx="107950" cy="539750"/>
          </a:xfrm>
          <a:prstGeom prst="parallelogram">
            <a:avLst>
              <a:gd name="adj" fmla="val 82329"/>
            </a:avLst>
          </a:prstGeom>
          <a:solidFill>
            <a:srgbClr val="00355C">
              <a:alpha val="39999"/>
            </a:srgbClr>
          </a:solidFill>
          <a:ln>
            <a:noFill/>
          </a:ln>
        </p:spPr>
        <p:txBody>
          <a:bodyPr anchor="ctr"/>
          <a:lstStyle>
            <a:lvl1pPr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fr-FR" sz="1200">
              <a:solidFill>
                <a:srgbClr val="004272"/>
              </a:solidFill>
            </a:endParaRPr>
          </a:p>
        </p:txBody>
      </p:sp>
      <p:sp>
        <p:nvSpPr>
          <p:cNvPr id="39" name="Title 2"/>
          <p:cNvSpPr txBox="1">
            <a:spLocks/>
          </p:cNvSpPr>
          <p:nvPr userDrawn="1"/>
        </p:nvSpPr>
        <p:spPr bwMode="gray">
          <a:xfrm>
            <a:off x="428625" y="260350"/>
            <a:ext cx="9061450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+mn-lt"/>
                <a:ea typeface="ＭＳ Ｐゴシック" pitchFamily="34" charset="-128"/>
                <a:cs typeface="Calibri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9pPr>
          </a:lstStyle>
          <a:p>
            <a:pPr eaLnBrk="1" hangingPunct="1"/>
            <a:r>
              <a:rPr lang="fr-FR" sz="1800" b="0" kern="0" dirty="0"/>
              <a:t>Détail des événements </a:t>
            </a:r>
            <a:br>
              <a:rPr lang="fr-FR" sz="1800" b="0" kern="0" dirty="0"/>
            </a:br>
            <a:r>
              <a:rPr lang="fr-FR" sz="1800" kern="0" dirty="0"/>
              <a:t>Processus - Gestion du temps partiel (2/7)</a:t>
            </a:r>
          </a:p>
        </p:txBody>
      </p:sp>
      <p:sp>
        <p:nvSpPr>
          <p:cNvPr id="40" name="Slide Number Placeholder 3"/>
          <p:cNvSpPr txBox="1">
            <a:spLocks/>
          </p:cNvSpPr>
          <p:nvPr userDrawn="1"/>
        </p:nvSpPr>
        <p:spPr bwMode="gray">
          <a:xfrm>
            <a:off x="9247188" y="6369050"/>
            <a:ext cx="658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0" i="0" u="none" kern="1200">
                <a:solidFill>
                  <a:srgbClr val="004272"/>
                </a:solidFill>
                <a:latin typeface="+mn-lt"/>
                <a:ea typeface="ＭＳ Ｐゴシック" pitchFamily="-96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41" name="TextBox 9"/>
          <p:cNvSpPr txBox="1"/>
          <p:nvPr userDrawn="1"/>
        </p:nvSpPr>
        <p:spPr>
          <a:xfrm>
            <a:off x="8185038" y="60593"/>
            <a:ext cx="1298479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b="1" i="1" dirty="0">
                <a:solidFill>
                  <a:srgbClr val="004272"/>
                </a:solidFill>
                <a:latin typeface="+mn-lt"/>
                <a:hlinkClick r:id="rId8" action="ppaction://hlinksldjump"/>
              </a:rPr>
              <a:t>RETOUR AU SOMMAIRE </a:t>
            </a:r>
            <a:r>
              <a:rPr lang="fr-FR" sz="700" b="1" i="1" dirty="0">
                <a:solidFill>
                  <a:srgbClr val="004272"/>
                </a:solidFill>
                <a:latin typeface="+mn-lt"/>
              </a:rPr>
              <a:t>:</a:t>
            </a:r>
            <a:endParaRPr lang="fr-FR" sz="700" b="1" i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43" name="Rectangle 42"/>
          <p:cNvSpPr/>
          <p:nvPr userDrawn="1"/>
        </p:nvSpPr>
        <p:spPr bwMode="auto">
          <a:xfrm>
            <a:off x="1335502" y="2767546"/>
            <a:ext cx="1440000" cy="1117832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100" b="1" kern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Temps partiel de droit</a:t>
            </a:r>
          </a:p>
        </p:txBody>
      </p:sp>
      <p:sp>
        <p:nvSpPr>
          <p:cNvPr id="75" name="Rectangle 74"/>
          <p:cNvSpPr/>
          <p:nvPr userDrawn="1"/>
        </p:nvSpPr>
        <p:spPr bwMode="auto">
          <a:xfrm>
            <a:off x="4088904" y="1680761"/>
            <a:ext cx="2346249" cy="721238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100" i="1" kern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pour donner des soins (T)</a:t>
            </a:r>
          </a:p>
          <a:p>
            <a:pPr algn="ctr"/>
            <a:r>
              <a:rPr lang="fr-FR" sz="1100" i="1" kern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SANS </a:t>
            </a:r>
            <a:r>
              <a:rPr lang="fr-FR" sz="1100" i="1" kern="0" dirty="0" err="1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surcotisation</a:t>
            </a:r>
            <a:r>
              <a:rPr lang="fr-FR" sz="1100" i="1" kern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INTMOS0064</a:t>
            </a:r>
          </a:p>
          <a:p>
            <a:pPr algn="ctr"/>
            <a:r>
              <a:rPr lang="fr-FR" sz="1100" i="1" kern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AVEC </a:t>
            </a:r>
            <a:r>
              <a:rPr lang="fr-FR" sz="1100" i="1" kern="0" dirty="0" err="1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surcotisation</a:t>
            </a:r>
            <a:r>
              <a:rPr lang="fr-FR" sz="1100" i="1" kern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INTMOS0065</a:t>
            </a:r>
          </a:p>
        </p:txBody>
      </p:sp>
      <p:cxnSp>
        <p:nvCxnSpPr>
          <p:cNvPr id="76" name="Straight Connector 40"/>
          <p:cNvCxnSpPr>
            <a:cxnSpLocks/>
            <a:stCxn id="43" idx="3"/>
            <a:endCxn id="75" idx="1"/>
          </p:cNvCxnSpPr>
          <p:nvPr userDrawn="1"/>
        </p:nvCxnSpPr>
        <p:spPr bwMode="auto">
          <a:xfrm flipV="1">
            <a:off x="2775502" y="2041380"/>
            <a:ext cx="1313402" cy="1285082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6" name="TextBox 29"/>
          <p:cNvSpPr txBox="1"/>
          <p:nvPr userDrawn="1"/>
        </p:nvSpPr>
        <p:spPr>
          <a:xfrm>
            <a:off x="6102771" y="1018823"/>
            <a:ext cx="1188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Début d’événement</a:t>
            </a:r>
          </a:p>
        </p:txBody>
      </p:sp>
      <p:sp>
        <p:nvSpPr>
          <p:cNvPr id="127" name="TextBox 65"/>
          <p:cNvSpPr txBox="1"/>
          <p:nvPr userDrawn="1"/>
        </p:nvSpPr>
        <p:spPr>
          <a:xfrm>
            <a:off x="8625081" y="1048670"/>
            <a:ext cx="10444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Fin d’événement</a:t>
            </a:r>
          </a:p>
        </p:txBody>
      </p:sp>
      <p:sp>
        <p:nvSpPr>
          <p:cNvPr id="128" name="TextBox 69"/>
          <p:cNvSpPr txBox="1"/>
          <p:nvPr userDrawn="1"/>
        </p:nvSpPr>
        <p:spPr>
          <a:xfrm>
            <a:off x="7209987" y="1075072"/>
            <a:ext cx="11881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Renouvellement</a:t>
            </a:r>
          </a:p>
        </p:txBody>
      </p:sp>
      <p:cxnSp>
        <p:nvCxnSpPr>
          <p:cNvPr id="161" name="Straight Connector 68"/>
          <p:cNvCxnSpPr/>
          <p:nvPr userDrawn="1"/>
        </p:nvCxnSpPr>
        <p:spPr bwMode="auto">
          <a:xfrm>
            <a:off x="8536301" y="1505506"/>
            <a:ext cx="0" cy="3668272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81" name="Rectangle 80"/>
          <p:cNvSpPr/>
          <p:nvPr userDrawn="1"/>
        </p:nvSpPr>
        <p:spPr bwMode="auto">
          <a:xfrm>
            <a:off x="8786436" y="1488819"/>
            <a:ext cx="759600" cy="3665361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sp>
        <p:nvSpPr>
          <p:cNvPr id="133" name="Rectangle 132"/>
          <p:cNvSpPr/>
          <p:nvPr userDrawn="1"/>
        </p:nvSpPr>
        <p:spPr bwMode="auto">
          <a:xfrm>
            <a:off x="4086295" y="4443040"/>
            <a:ext cx="2352132" cy="652533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100" i="1" kern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Handicap (S)</a:t>
            </a:r>
          </a:p>
          <a:p>
            <a:pPr algn="ctr"/>
            <a:r>
              <a:rPr lang="fr-FR" sz="1100" i="1" kern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SANS </a:t>
            </a:r>
            <a:r>
              <a:rPr lang="fr-FR" sz="1100" i="1" kern="0" dirty="0" err="1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surcotisation</a:t>
            </a:r>
            <a:r>
              <a:rPr lang="fr-FR" sz="1100" i="1" kern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INTMOS0073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100" i="1" kern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AVEC </a:t>
            </a:r>
            <a:r>
              <a:rPr lang="fr-FR" sz="1100" i="1" kern="0" dirty="0" err="1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surcotisation</a:t>
            </a:r>
            <a:r>
              <a:rPr lang="fr-FR" sz="1100" i="1" kern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INTMOS0072</a:t>
            </a:r>
          </a:p>
          <a:p>
            <a:pPr algn="ctr"/>
            <a:endParaRPr lang="fr-FR" sz="1100" i="1" kern="0" dirty="0">
              <a:solidFill>
                <a:srgbClr val="00427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1" name="Connecteur droit 130"/>
          <p:cNvCxnSpPr>
            <a:cxnSpLocks/>
            <a:stCxn id="43" idx="3"/>
            <a:endCxn id="62" idx="1"/>
          </p:cNvCxnSpPr>
          <p:nvPr userDrawn="1"/>
        </p:nvCxnSpPr>
        <p:spPr bwMode="auto">
          <a:xfrm>
            <a:off x="2775502" y="3326462"/>
            <a:ext cx="1307467" cy="568295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6" name="Rectangle 55"/>
          <p:cNvSpPr/>
          <p:nvPr userDrawn="1"/>
        </p:nvSpPr>
        <p:spPr bwMode="auto">
          <a:xfrm rot="16200000">
            <a:off x="-1409734" y="3087794"/>
            <a:ext cx="3868405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4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Modalités de service</a:t>
            </a:r>
          </a:p>
        </p:txBody>
      </p:sp>
      <p:pic>
        <p:nvPicPr>
          <p:cNvPr id="70" name="Image 69" descr="Capture d’écran">
            <a:hlinkClick r:id="rId8" action="ppaction://hlinksldjump"/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8524" y="250341"/>
            <a:ext cx="1173921" cy="769672"/>
          </a:xfrm>
          <a:prstGeom prst="rect">
            <a:avLst/>
          </a:prstGeom>
        </p:spPr>
      </p:pic>
      <p:grpSp>
        <p:nvGrpSpPr>
          <p:cNvPr id="71" name="Groupe 70"/>
          <p:cNvGrpSpPr/>
          <p:nvPr userDrawn="1"/>
        </p:nvGrpSpPr>
        <p:grpSpPr>
          <a:xfrm>
            <a:off x="6472437" y="6293167"/>
            <a:ext cx="2649387" cy="272288"/>
            <a:chOff x="5719035" y="6231640"/>
            <a:chExt cx="2649387" cy="342577"/>
          </a:xfrm>
        </p:grpSpPr>
        <p:sp>
          <p:nvSpPr>
            <p:cNvPr id="74" name="TextBox 54"/>
            <p:cNvSpPr txBox="1"/>
            <p:nvPr/>
          </p:nvSpPr>
          <p:spPr>
            <a:xfrm>
              <a:off x="5719035" y="6291428"/>
              <a:ext cx="396044" cy="282789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r>
                <a:rPr lang="fr-FR" sz="3200" b="1" dirty="0">
                  <a:solidFill>
                    <a:srgbClr val="FFC000"/>
                  </a:solidFill>
                  <a:latin typeface="+mn-lt"/>
                </a:rPr>
                <a:t>~</a:t>
              </a:r>
            </a:p>
          </p:txBody>
        </p:sp>
        <p:sp>
          <p:nvSpPr>
            <p:cNvPr id="77" name="TextBox 59"/>
            <p:cNvSpPr txBox="1"/>
            <p:nvPr/>
          </p:nvSpPr>
          <p:spPr>
            <a:xfrm>
              <a:off x="6229395" y="6231640"/>
              <a:ext cx="2139027" cy="3097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en cours de validation</a:t>
              </a:r>
            </a:p>
          </p:txBody>
        </p:sp>
      </p:grpSp>
      <p:sp>
        <p:nvSpPr>
          <p:cNvPr id="80" name="TextBox 58"/>
          <p:cNvSpPr txBox="1"/>
          <p:nvPr userDrawn="1"/>
        </p:nvSpPr>
        <p:spPr>
          <a:xfrm>
            <a:off x="7008705" y="5841268"/>
            <a:ext cx="2126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Acte modélisé dans INGRES</a:t>
            </a:r>
            <a:endParaRPr lang="fr-FR" sz="1000" b="1" i="1" dirty="0">
              <a:solidFill>
                <a:srgbClr val="004272"/>
              </a:solidFill>
              <a:latin typeface="+mn-lt"/>
            </a:endParaRPr>
          </a:p>
        </p:txBody>
      </p:sp>
      <p:pic>
        <p:nvPicPr>
          <p:cNvPr id="82" name="Image 81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502" y="6065484"/>
            <a:ext cx="362413" cy="362413"/>
          </a:xfrm>
          <a:prstGeom prst="rect">
            <a:avLst/>
          </a:prstGeom>
        </p:spPr>
      </p:pic>
      <p:sp>
        <p:nvSpPr>
          <p:cNvPr id="83" name="TextBox 58"/>
          <p:cNvSpPr txBox="1"/>
          <p:nvPr userDrawn="1"/>
        </p:nvSpPr>
        <p:spPr>
          <a:xfrm>
            <a:off x="7008705" y="6091992"/>
            <a:ext cx="23444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dirty="0">
                <a:solidFill>
                  <a:srgbClr val="004272"/>
                </a:solidFill>
                <a:latin typeface="+mn-lt"/>
              </a:rPr>
              <a:t>A</a:t>
            </a:r>
            <a:r>
              <a:rPr lang="fr-FR" sz="1000" b="1" i="1" baseline="0" dirty="0">
                <a:solidFill>
                  <a:srgbClr val="004272"/>
                </a:solidFill>
                <a:latin typeface="+mn-lt"/>
              </a:rPr>
              <a:t>cte</a:t>
            </a:r>
            <a:r>
              <a:rPr lang="fr-FR" sz="1000" b="1" i="1" dirty="0">
                <a:solidFill>
                  <a:srgbClr val="004272"/>
                </a:solidFill>
                <a:latin typeface="+mn-lt"/>
              </a:rPr>
              <a:t> documentaire validé</a:t>
            </a:r>
          </a:p>
        </p:txBody>
      </p:sp>
      <p:grpSp>
        <p:nvGrpSpPr>
          <p:cNvPr id="84" name="Groupe 83"/>
          <p:cNvGrpSpPr/>
          <p:nvPr userDrawn="1"/>
        </p:nvGrpSpPr>
        <p:grpSpPr>
          <a:xfrm>
            <a:off x="6599228" y="6531151"/>
            <a:ext cx="2538714" cy="246221"/>
            <a:chOff x="6108241" y="6486136"/>
            <a:chExt cx="2538714" cy="316030"/>
          </a:xfrm>
        </p:grpSpPr>
        <p:pic>
          <p:nvPicPr>
            <p:cNvPr id="85" name="Picture 3" descr="D:\SkyDrive\Pro\Divers\Couteau suisse\PNG\Flèches &amp; signes\button_cancel.png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6108241" y="6548414"/>
              <a:ext cx="201612" cy="201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6" name="TextBox 60"/>
            <p:cNvSpPr txBox="1"/>
            <p:nvPr/>
          </p:nvSpPr>
          <p:spPr>
            <a:xfrm>
              <a:off x="6507928" y="6486136"/>
              <a:ext cx="2139027" cy="316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à produire</a:t>
              </a:r>
            </a:p>
          </p:txBody>
        </p:sp>
      </p:grpSp>
      <p:sp>
        <p:nvSpPr>
          <p:cNvPr id="87" name="Rectangle 86"/>
          <p:cNvSpPr/>
          <p:nvPr userDrawn="1"/>
        </p:nvSpPr>
        <p:spPr bwMode="auto">
          <a:xfrm>
            <a:off x="6321152" y="5421840"/>
            <a:ext cx="2854029" cy="1343158"/>
          </a:xfrm>
          <a:prstGeom prst="rect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1200" kern="0" dirty="0" err="1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88" name="TextBox 64"/>
          <p:cNvSpPr txBox="1"/>
          <p:nvPr userDrawn="1"/>
        </p:nvSpPr>
        <p:spPr>
          <a:xfrm>
            <a:off x="6249144" y="5265204"/>
            <a:ext cx="710343" cy="2462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>
                <a:solidFill>
                  <a:srgbClr val="004272"/>
                </a:solidFill>
                <a:latin typeface="+mn-lt"/>
              </a:rPr>
              <a:t>Légende</a:t>
            </a:r>
          </a:p>
        </p:txBody>
      </p:sp>
      <p:pic>
        <p:nvPicPr>
          <p:cNvPr id="89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564994" y="5862491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0" name="ZoneTexte 89"/>
          <p:cNvSpPr txBox="1"/>
          <p:nvPr userDrawn="1"/>
        </p:nvSpPr>
        <p:spPr>
          <a:xfrm>
            <a:off x="6980990" y="5600563"/>
            <a:ext cx="20778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 Acte paramétré dans la Suite 9</a:t>
            </a:r>
            <a:endParaRPr lang="fr-FR" sz="1000" i="1" kern="1200" dirty="0">
              <a:solidFill>
                <a:srgbClr val="004272"/>
              </a:solidFill>
              <a:effectLst/>
              <a:latin typeface="+mn-lt"/>
              <a:ea typeface="ＭＳ Ｐゴシック" pitchFamily="34" charset="-128"/>
              <a:cs typeface="+mn-cs"/>
            </a:endParaRPr>
          </a:p>
        </p:txBody>
      </p:sp>
      <p:pic>
        <p:nvPicPr>
          <p:cNvPr id="91" name="Image 90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1014" y="5526231"/>
            <a:ext cx="318039" cy="336260"/>
          </a:xfrm>
          <a:prstGeom prst="rect">
            <a:avLst/>
          </a:prstGeom>
        </p:spPr>
      </p:pic>
      <p:sp>
        <p:nvSpPr>
          <p:cNvPr id="54" name="Rectangle 53"/>
          <p:cNvSpPr/>
          <p:nvPr userDrawn="1"/>
        </p:nvSpPr>
        <p:spPr bwMode="auto">
          <a:xfrm>
            <a:off x="6509502" y="3593676"/>
            <a:ext cx="1957195" cy="576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/>
            <a:endParaRPr lang="fr-FR" sz="1100" i="1" kern="0" dirty="0">
              <a:solidFill>
                <a:srgbClr val="00427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Rectangle 49"/>
          <p:cNvSpPr/>
          <p:nvPr userDrawn="1"/>
        </p:nvSpPr>
        <p:spPr bwMode="auto">
          <a:xfrm>
            <a:off x="4088905" y="2619749"/>
            <a:ext cx="2340260" cy="629167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100" i="1" kern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pour donner des soins (S)</a:t>
            </a:r>
          </a:p>
          <a:p>
            <a:pPr algn="ctr"/>
            <a:r>
              <a:rPr lang="fr-FR" sz="1100" i="1" kern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SANS </a:t>
            </a:r>
            <a:r>
              <a:rPr lang="fr-FR" sz="1100" i="1" kern="0" dirty="0" err="1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surcotisation</a:t>
            </a:r>
            <a:r>
              <a:rPr lang="fr-FR" sz="1100" i="1" kern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INTMOS0069</a:t>
            </a:r>
          </a:p>
          <a:p>
            <a:pPr algn="ctr"/>
            <a:r>
              <a:rPr lang="fr-FR" sz="1100" i="1" kern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AVEC </a:t>
            </a:r>
            <a:r>
              <a:rPr lang="fr-FR" sz="1100" i="1" kern="0" dirty="0" err="1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surcotisation</a:t>
            </a:r>
            <a:r>
              <a:rPr lang="fr-FR" sz="1100" i="1" kern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INTMOS0068</a:t>
            </a:r>
          </a:p>
        </p:txBody>
      </p:sp>
      <p:cxnSp>
        <p:nvCxnSpPr>
          <p:cNvPr id="51" name="Straight Connector 40"/>
          <p:cNvCxnSpPr>
            <a:cxnSpLocks/>
            <a:stCxn id="43" idx="3"/>
            <a:endCxn id="50" idx="1"/>
          </p:cNvCxnSpPr>
          <p:nvPr userDrawn="1"/>
        </p:nvCxnSpPr>
        <p:spPr bwMode="auto">
          <a:xfrm flipV="1">
            <a:off x="2775502" y="2934333"/>
            <a:ext cx="1313403" cy="392129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2" name="Rectangle 61">
            <a:extLst>
              <a:ext uri="{FF2B5EF4-FFF2-40B4-BE49-F238E27FC236}">
                <a16:creationId xmlns:a16="http://schemas.microsoft.com/office/drawing/2014/main" id="{4AB8723D-F4E5-4600-831E-1C88393B8799}"/>
              </a:ext>
            </a:extLst>
          </p:cNvPr>
          <p:cNvSpPr/>
          <p:nvPr userDrawn="1"/>
        </p:nvSpPr>
        <p:spPr bwMode="auto">
          <a:xfrm>
            <a:off x="4082969" y="3568490"/>
            <a:ext cx="2352132" cy="652533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100" i="1" kern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Handicap (T)</a:t>
            </a:r>
          </a:p>
          <a:p>
            <a:pPr algn="ctr"/>
            <a:r>
              <a:rPr lang="fr-FR" sz="1100" i="1" kern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SANS </a:t>
            </a:r>
            <a:r>
              <a:rPr lang="fr-FR" sz="1100" i="1" kern="0" dirty="0" err="1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surcotisation</a:t>
            </a:r>
            <a:r>
              <a:rPr lang="fr-FR" sz="1100" i="1" kern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INTMOS0023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100" i="1" kern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AVEC </a:t>
            </a:r>
            <a:r>
              <a:rPr lang="fr-FR" sz="1100" i="1" kern="0" dirty="0" err="1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surcotisation</a:t>
            </a:r>
            <a:r>
              <a:rPr lang="fr-FR" sz="1100" i="1" kern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INTMOS0070</a:t>
            </a:r>
          </a:p>
          <a:p>
            <a:pPr algn="ctr"/>
            <a:endParaRPr lang="fr-FR" sz="1100" i="1" kern="0" dirty="0">
              <a:solidFill>
                <a:srgbClr val="00427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3" name="Connecteur droit 62">
            <a:extLst>
              <a:ext uri="{FF2B5EF4-FFF2-40B4-BE49-F238E27FC236}">
                <a16:creationId xmlns:a16="http://schemas.microsoft.com/office/drawing/2014/main" id="{0EB86556-C4D9-47AA-A0E0-DD641FB4558C}"/>
              </a:ext>
            </a:extLst>
          </p:cNvPr>
          <p:cNvCxnSpPr>
            <a:cxnSpLocks/>
            <a:stCxn id="43" idx="3"/>
          </p:cNvCxnSpPr>
          <p:nvPr userDrawn="1"/>
        </p:nvCxnSpPr>
        <p:spPr bwMode="auto">
          <a:xfrm>
            <a:off x="2775502" y="3326462"/>
            <a:ext cx="917358" cy="1715032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6" name="Rectangle 65">
            <a:extLst>
              <a:ext uri="{FF2B5EF4-FFF2-40B4-BE49-F238E27FC236}">
                <a16:creationId xmlns:a16="http://schemas.microsoft.com/office/drawing/2014/main" id="{13FA27AA-E7E1-44A5-A74D-8D37F9DE93DA}"/>
              </a:ext>
            </a:extLst>
          </p:cNvPr>
          <p:cNvSpPr/>
          <p:nvPr userDrawn="1"/>
        </p:nvSpPr>
        <p:spPr bwMode="auto">
          <a:xfrm>
            <a:off x="6548980" y="4494414"/>
            <a:ext cx="1925683" cy="576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/>
            <a:endParaRPr lang="fr-FR" sz="1100" i="1" kern="0" dirty="0">
              <a:solidFill>
                <a:srgbClr val="00427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7" name="Image 66">
            <a:extLst>
              <a:ext uri="{FF2B5EF4-FFF2-40B4-BE49-F238E27FC236}">
                <a16:creationId xmlns:a16="http://schemas.microsoft.com/office/drawing/2014/main" id="{9F5544D6-BF36-4B2F-ABBF-7BBDE83B917F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3426" y="4617132"/>
            <a:ext cx="318039" cy="336260"/>
          </a:xfrm>
          <a:prstGeom prst="rect">
            <a:avLst/>
          </a:prstGeom>
        </p:spPr>
      </p:pic>
      <p:pic>
        <p:nvPicPr>
          <p:cNvPr id="53" name="Image 52">
            <a:extLst>
              <a:ext uri="{FF2B5EF4-FFF2-40B4-BE49-F238E27FC236}">
                <a16:creationId xmlns:a16="http://schemas.microsoft.com/office/drawing/2014/main" id="{91077C76-512D-431E-B29B-2D9C4E45AE57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7249" y="1844824"/>
            <a:ext cx="318039" cy="336260"/>
          </a:xfrm>
          <a:prstGeom prst="rect">
            <a:avLst/>
          </a:prstGeom>
        </p:spPr>
      </p:pic>
      <p:pic>
        <p:nvPicPr>
          <p:cNvPr id="55" name="Image 54">
            <a:extLst>
              <a:ext uri="{FF2B5EF4-FFF2-40B4-BE49-F238E27FC236}">
                <a16:creationId xmlns:a16="http://schemas.microsoft.com/office/drawing/2014/main" id="{41848236-25D1-4BD0-A94F-83A78D050552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4822" y="2780928"/>
            <a:ext cx="318039" cy="336260"/>
          </a:xfrm>
          <a:prstGeom prst="rect">
            <a:avLst/>
          </a:prstGeom>
        </p:spPr>
      </p:pic>
      <p:pic>
        <p:nvPicPr>
          <p:cNvPr id="60" name="Image 59">
            <a:extLst>
              <a:ext uri="{FF2B5EF4-FFF2-40B4-BE49-F238E27FC236}">
                <a16:creationId xmlns:a16="http://schemas.microsoft.com/office/drawing/2014/main" id="{1C1D46C6-5C64-4FC3-9ED7-5ECD1B552D38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7249" y="3732502"/>
            <a:ext cx="318039" cy="336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67715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asque temps partiel 3/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0" name="Straight Connector 66"/>
          <p:cNvCxnSpPr/>
          <p:nvPr userDrawn="1"/>
        </p:nvCxnSpPr>
        <p:spPr bwMode="auto">
          <a:xfrm flipH="1">
            <a:off x="7209987" y="1477929"/>
            <a:ext cx="22667" cy="3643259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22" name="Rectangle 121"/>
          <p:cNvSpPr/>
          <p:nvPr userDrawn="1"/>
        </p:nvSpPr>
        <p:spPr bwMode="auto">
          <a:xfrm>
            <a:off x="6386728" y="2024844"/>
            <a:ext cx="2153616" cy="575999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/>
            <a:endParaRPr lang="fr-FR" sz="1100" i="1" kern="0" dirty="0">
              <a:solidFill>
                <a:srgbClr val="00427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Rectangle 51"/>
          <p:cNvSpPr/>
          <p:nvPr userDrawn="1"/>
        </p:nvSpPr>
        <p:spPr bwMode="auto">
          <a:xfrm>
            <a:off x="6400692" y="4149144"/>
            <a:ext cx="2152708" cy="576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/>
            <a:endParaRPr lang="fr-FR" sz="1100" i="1" kern="0" dirty="0">
              <a:solidFill>
                <a:srgbClr val="00427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Object 20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012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20"/>
          <p:cNvGraphicFramePr>
            <a:graphicFrameLocks noChangeAspect="1"/>
          </p:cNvGraphicFramePr>
          <p:nvPr userDrawn="1">
            <p:custDataLst>
              <p:tags r:id="rId3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013" name="think-cell Slide" r:id="rId7" imgW="360" imgH="360" progId="">
                  <p:embed/>
                </p:oleObj>
              </mc:Choice>
              <mc:Fallback>
                <p:oleObj name="think-cell Slide" r:id="rId7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Straight Connector 7"/>
          <p:cNvCxnSpPr>
            <a:cxnSpLocks noChangeShapeType="1"/>
          </p:cNvCxnSpPr>
          <p:nvPr userDrawn="1"/>
        </p:nvCxnSpPr>
        <p:spPr bwMode="auto">
          <a:xfrm>
            <a:off x="449263" y="1052513"/>
            <a:ext cx="3384550" cy="0"/>
          </a:xfrm>
          <a:prstGeom prst="line">
            <a:avLst/>
          </a:prstGeom>
          <a:noFill/>
          <a:ln w="285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cxnSp>
        <p:nvCxnSpPr>
          <p:cNvPr id="12" name="Straight Connector 8"/>
          <p:cNvCxnSpPr>
            <a:cxnSpLocks noChangeShapeType="1"/>
          </p:cNvCxnSpPr>
          <p:nvPr userDrawn="1"/>
        </p:nvCxnSpPr>
        <p:spPr bwMode="auto">
          <a:xfrm>
            <a:off x="3873500" y="1052513"/>
            <a:ext cx="5614988" cy="0"/>
          </a:xfrm>
          <a:prstGeom prst="line">
            <a:avLst/>
          </a:prstGeom>
          <a:noFill/>
          <a:ln w="31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sp>
        <p:nvSpPr>
          <p:cNvPr id="17" name="Slide Number Placeholder 1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8" name="Parallelogram 6"/>
          <p:cNvSpPr>
            <a:spLocks noChangeArrowheads="1"/>
          </p:cNvSpPr>
          <p:nvPr userDrawn="1"/>
        </p:nvSpPr>
        <p:spPr bwMode="auto">
          <a:xfrm>
            <a:off x="9418638" y="6273800"/>
            <a:ext cx="107950" cy="539750"/>
          </a:xfrm>
          <a:prstGeom prst="parallelogram">
            <a:avLst>
              <a:gd name="adj" fmla="val 82329"/>
            </a:avLst>
          </a:prstGeom>
          <a:solidFill>
            <a:srgbClr val="00355C">
              <a:alpha val="39999"/>
            </a:srgbClr>
          </a:solidFill>
          <a:ln>
            <a:noFill/>
          </a:ln>
        </p:spPr>
        <p:txBody>
          <a:bodyPr anchor="ctr"/>
          <a:lstStyle>
            <a:lvl1pPr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fr-FR" sz="1200">
              <a:solidFill>
                <a:srgbClr val="004272"/>
              </a:solidFill>
            </a:endParaRPr>
          </a:p>
        </p:txBody>
      </p:sp>
      <p:sp>
        <p:nvSpPr>
          <p:cNvPr id="39" name="Title 2"/>
          <p:cNvSpPr txBox="1">
            <a:spLocks/>
          </p:cNvSpPr>
          <p:nvPr userDrawn="1"/>
        </p:nvSpPr>
        <p:spPr bwMode="gray">
          <a:xfrm>
            <a:off x="428625" y="260350"/>
            <a:ext cx="9061450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+mn-lt"/>
                <a:ea typeface="ＭＳ Ｐゴシック" pitchFamily="34" charset="-128"/>
                <a:cs typeface="Calibri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9pPr>
          </a:lstStyle>
          <a:p>
            <a:pPr eaLnBrk="1" hangingPunct="1"/>
            <a:r>
              <a:rPr lang="fr-FR" sz="1800" b="0" kern="0" dirty="0"/>
              <a:t>Détail des événements </a:t>
            </a:r>
            <a:br>
              <a:rPr lang="fr-FR" sz="1800" b="0" kern="0" dirty="0"/>
            </a:br>
            <a:r>
              <a:rPr lang="fr-FR" sz="1800" kern="0" dirty="0"/>
              <a:t>Processus - Gestion du temps partiel (3/7)</a:t>
            </a:r>
          </a:p>
        </p:txBody>
      </p:sp>
      <p:sp>
        <p:nvSpPr>
          <p:cNvPr id="40" name="Slide Number Placeholder 3"/>
          <p:cNvSpPr txBox="1">
            <a:spLocks/>
          </p:cNvSpPr>
          <p:nvPr userDrawn="1"/>
        </p:nvSpPr>
        <p:spPr bwMode="gray">
          <a:xfrm>
            <a:off x="9247188" y="6369050"/>
            <a:ext cx="658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0" i="0" u="none" kern="1200">
                <a:solidFill>
                  <a:srgbClr val="004272"/>
                </a:solidFill>
                <a:latin typeface="+mn-lt"/>
                <a:ea typeface="ＭＳ Ｐゴシック" pitchFamily="-96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41" name="TextBox 9"/>
          <p:cNvSpPr txBox="1"/>
          <p:nvPr userDrawn="1"/>
        </p:nvSpPr>
        <p:spPr>
          <a:xfrm>
            <a:off x="8185038" y="60593"/>
            <a:ext cx="1298479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b="1" i="1" dirty="0">
                <a:solidFill>
                  <a:srgbClr val="004272"/>
                </a:solidFill>
                <a:latin typeface="+mn-lt"/>
                <a:hlinkClick r:id="rId8" action="ppaction://hlinksldjump"/>
              </a:rPr>
              <a:t>RETOUR AU SOMMAIRE </a:t>
            </a:r>
            <a:r>
              <a:rPr lang="fr-FR" sz="700" b="1" i="1" dirty="0">
                <a:solidFill>
                  <a:srgbClr val="004272"/>
                </a:solidFill>
                <a:latin typeface="+mn-lt"/>
              </a:rPr>
              <a:t>:</a:t>
            </a:r>
            <a:endParaRPr lang="fr-FR" sz="700" b="1" i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43" name="Rectangle 42"/>
          <p:cNvSpPr/>
          <p:nvPr userDrawn="1"/>
        </p:nvSpPr>
        <p:spPr bwMode="auto">
          <a:xfrm>
            <a:off x="1026625" y="2816932"/>
            <a:ext cx="1440000" cy="1209628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100" b="1" kern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Temps partiel</a:t>
            </a:r>
          </a:p>
        </p:txBody>
      </p:sp>
      <p:sp>
        <p:nvSpPr>
          <p:cNvPr id="101" name="Rectangle 100"/>
          <p:cNvSpPr/>
          <p:nvPr userDrawn="1"/>
        </p:nvSpPr>
        <p:spPr bwMode="auto">
          <a:xfrm>
            <a:off x="2913920" y="3140968"/>
            <a:ext cx="1440000" cy="576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100" i="1" kern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 autorisation</a:t>
            </a:r>
          </a:p>
        </p:txBody>
      </p:sp>
      <p:sp>
        <p:nvSpPr>
          <p:cNvPr id="102" name="Rectangle 101"/>
          <p:cNvSpPr/>
          <p:nvPr userDrawn="1"/>
        </p:nvSpPr>
        <p:spPr bwMode="auto">
          <a:xfrm>
            <a:off x="4664053" y="2024844"/>
            <a:ext cx="1440000" cy="576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100" i="1" kern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Avec sur-cotisation</a:t>
            </a:r>
          </a:p>
          <a:p>
            <a:pPr algn="ctr"/>
            <a:r>
              <a:rPr lang="fr-FR" sz="1100" i="1" kern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INTMOS0006</a:t>
            </a:r>
          </a:p>
        </p:txBody>
      </p:sp>
      <p:sp>
        <p:nvSpPr>
          <p:cNvPr id="103" name="Rectangle 102"/>
          <p:cNvSpPr/>
          <p:nvPr userDrawn="1"/>
        </p:nvSpPr>
        <p:spPr bwMode="auto">
          <a:xfrm>
            <a:off x="4689100" y="4113140"/>
            <a:ext cx="1440000" cy="576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100" i="1" kern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Sans sur-cotisation (S)</a:t>
            </a:r>
          </a:p>
          <a:p>
            <a:pPr algn="ctr"/>
            <a:r>
              <a:rPr lang="fr-FR" sz="1100" i="1" kern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INTMOS0038</a:t>
            </a:r>
          </a:p>
        </p:txBody>
      </p:sp>
      <p:cxnSp>
        <p:nvCxnSpPr>
          <p:cNvPr id="104" name="Straight Connector 18"/>
          <p:cNvCxnSpPr>
            <a:stCxn id="101" idx="3"/>
            <a:endCxn id="102" idx="1"/>
          </p:cNvCxnSpPr>
          <p:nvPr userDrawn="1"/>
        </p:nvCxnSpPr>
        <p:spPr bwMode="auto">
          <a:xfrm flipV="1">
            <a:off x="4353920" y="2312844"/>
            <a:ext cx="310133" cy="1116124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5" name="Straight Connector 18"/>
          <p:cNvCxnSpPr>
            <a:stCxn id="101" idx="3"/>
            <a:endCxn id="103" idx="1"/>
          </p:cNvCxnSpPr>
          <p:nvPr userDrawn="1"/>
        </p:nvCxnSpPr>
        <p:spPr bwMode="auto">
          <a:xfrm>
            <a:off x="4353920" y="3428968"/>
            <a:ext cx="335180" cy="972172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6" name="TextBox 29"/>
          <p:cNvSpPr txBox="1"/>
          <p:nvPr userDrawn="1"/>
        </p:nvSpPr>
        <p:spPr>
          <a:xfrm>
            <a:off x="6102771" y="1018823"/>
            <a:ext cx="1188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Début d’événement</a:t>
            </a:r>
          </a:p>
        </p:txBody>
      </p:sp>
      <p:sp>
        <p:nvSpPr>
          <p:cNvPr id="127" name="TextBox 65"/>
          <p:cNvSpPr txBox="1"/>
          <p:nvPr userDrawn="1"/>
        </p:nvSpPr>
        <p:spPr>
          <a:xfrm>
            <a:off x="8625081" y="1048670"/>
            <a:ext cx="10444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Fin d’événement</a:t>
            </a:r>
          </a:p>
        </p:txBody>
      </p:sp>
      <p:sp>
        <p:nvSpPr>
          <p:cNvPr id="128" name="TextBox 69"/>
          <p:cNvSpPr txBox="1"/>
          <p:nvPr userDrawn="1"/>
        </p:nvSpPr>
        <p:spPr>
          <a:xfrm>
            <a:off x="7209987" y="1075072"/>
            <a:ext cx="11881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Renouvellement</a:t>
            </a:r>
          </a:p>
        </p:txBody>
      </p:sp>
      <p:cxnSp>
        <p:nvCxnSpPr>
          <p:cNvPr id="161" name="Straight Connector 68"/>
          <p:cNvCxnSpPr/>
          <p:nvPr userDrawn="1"/>
        </p:nvCxnSpPr>
        <p:spPr bwMode="auto">
          <a:xfrm>
            <a:off x="8536301" y="1505506"/>
            <a:ext cx="0" cy="3615682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81" name="Rectangle 80"/>
          <p:cNvSpPr/>
          <p:nvPr userDrawn="1"/>
        </p:nvSpPr>
        <p:spPr bwMode="auto">
          <a:xfrm>
            <a:off x="8786436" y="1488819"/>
            <a:ext cx="759600" cy="3740083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cxnSp>
        <p:nvCxnSpPr>
          <p:cNvPr id="93" name="Connecteur droit 92"/>
          <p:cNvCxnSpPr>
            <a:stCxn id="101" idx="1"/>
            <a:endCxn id="43" idx="3"/>
          </p:cNvCxnSpPr>
          <p:nvPr userDrawn="1"/>
        </p:nvCxnSpPr>
        <p:spPr bwMode="auto">
          <a:xfrm flipH="1" flipV="1">
            <a:off x="2466625" y="3421746"/>
            <a:ext cx="447295" cy="7222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6" name="Rectangle 55"/>
          <p:cNvSpPr/>
          <p:nvPr userDrawn="1"/>
        </p:nvSpPr>
        <p:spPr bwMode="auto">
          <a:xfrm rot="16200000">
            <a:off x="-1409734" y="3087794"/>
            <a:ext cx="3868405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4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Modalités de service</a:t>
            </a:r>
          </a:p>
        </p:txBody>
      </p:sp>
      <p:pic>
        <p:nvPicPr>
          <p:cNvPr id="70" name="Image 69" descr="Capture d’écran">
            <a:hlinkClick r:id="rId8" action="ppaction://hlinksldjump"/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8524" y="250341"/>
            <a:ext cx="1173921" cy="769672"/>
          </a:xfrm>
          <a:prstGeom prst="rect">
            <a:avLst/>
          </a:prstGeom>
        </p:spPr>
      </p:pic>
      <p:grpSp>
        <p:nvGrpSpPr>
          <p:cNvPr id="71" name="Groupe 70"/>
          <p:cNvGrpSpPr/>
          <p:nvPr userDrawn="1"/>
        </p:nvGrpSpPr>
        <p:grpSpPr>
          <a:xfrm>
            <a:off x="6472437" y="6293167"/>
            <a:ext cx="2649387" cy="272288"/>
            <a:chOff x="5719035" y="6231640"/>
            <a:chExt cx="2649387" cy="342577"/>
          </a:xfrm>
        </p:grpSpPr>
        <p:sp>
          <p:nvSpPr>
            <p:cNvPr id="74" name="TextBox 54"/>
            <p:cNvSpPr txBox="1"/>
            <p:nvPr/>
          </p:nvSpPr>
          <p:spPr>
            <a:xfrm>
              <a:off x="5719035" y="6291428"/>
              <a:ext cx="396044" cy="282789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r>
                <a:rPr lang="fr-FR" sz="3200" b="1" dirty="0">
                  <a:solidFill>
                    <a:srgbClr val="FFC000"/>
                  </a:solidFill>
                  <a:latin typeface="+mn-lt"/>
                </a:rPr>
                <a:t>~</a:t>
              </a:r>
            </a:p>
          </p:txBody>
        </p:sp>
        <p:sp>
          <p:nvSpPr>
            <p:cNvPr id="77" name="TextBox 59"/>
            <p:cNvSpPr txBox="1"/>
            <p:nvPr/>
          </p:nvSpPr>
          <p:spPr>
            <a:xfrm>
              <a:off x="6229395" y="6231640"/>
              <a:ext cx="2139027" cy="3097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en cours de validation</a:t>
              </a:r>
            </a:p>
          </p:txBody>
        </p:sp>
      </p:grpSp>
      <p:sp>
        <p:nvSpPr>
          <p:cNvPr id="80" name="TextBox 58"/>
          <p:cNvSpPr txBox="1"/>
          <p:nvPr userDrawn="1"/>
        </p:nvSpPr>
        <p:spPr>
          <a:xfrm>
            <a:off x="7008705" y="5841268"/>
            <a:ext cx="2126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Acte modélisé dans INGRES</a:t>
            </a:r>
            <a:endParaRPr lang="fr-FR" sz="1000" b="1" i="1" dirty="0">
              <a:solidFill>
                <a:srgbClr val="004272"/>
              </a:solidFill>
              <a:latin typeface="+mn-lt"/>
            </a:endParaRPr>
          </a:p>
        </p:txBody>
      </p:sp>
      <p:pic>
        <p:nvPicPr>
          <p:cNvPr id="82" name="Image 81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502" y="6065484"/>
            <a:ext cx="362413" cy="362413"/>
          </a:xfrm>
          <a:prstGeom prst="rect">
            <a:avLst/>
          </a:prstGeom>
        </p:spPr>
      </p:pic>
      <p:sp>
        <p:nvSpPr>
          <p:cNvPr id="83" name="TextBox 58"/>
          <p:cNvSpPr txBox="1"/>
          <p:nvPr userDrawn="1"/>
        </p:nvSpPr>
        <p:spPr>
          <a:xfrm>
            <a:off x="7008705" y="6091992"/>
            <a:ext cx="23444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dirty="0">
                <a:solidFill>
                  <a:srgbClr val="004272"/>
                </a:solidFill>
                <a:latin typeface="+mn-lt"/>
              </a:rPr>
              <a:t>A</a:t>
            </a:r>
            <a:r>
              <a:rPr lang="fr-FR" sz="1000" b="1" i="1" baseline="0" dirty="0">
                <a:solidFill>
                  <a:srgbClr val="004272"/>
                </a:solidFill>
                <a:latin typeface="+mn-lt"/>
              </a:rPr>
              <a:t>cte</a:t>
            </a:r>
            <a:r>
              <a:rPr lang="fr-FR" sz="1000" b="1" i="1" dirty="0">
                <a:solidFill>
                  <a:srgbClr val="004272"/>
                </a:solidFill>
                <a:latin typeface="+mn-lt"/>
              </a:rPr>
              <a:t> documentaire validé</a:t>
            </a:r>
          </a:p>
        </p:txBody>
      </p:sp>
      <p:grpSp>
        <p:nvGrpSpPr>
          <p:cNvPr id="84" name="Groupe 83"/>
          <p:cNvGrpSpPr/>
          <p:nvPr userDrawn="1"/>
        </p:nvGrpSpPr>
        <p:grpSpPr>
          <a:xfrm>
            <a:off x="6599228" y="6531151"/>
            <a:ext cx="2538714" cy="246221"/>
            <a:chOff x="6108241" y="6486136"/>
            <a:chExt cx="2538714" cy="316030"/>
          </a:xfrm>
        </p:grpSpPr>
        <p:pic>
          <p:nvPicPr>
            <p:cNvPr id="85" name="Picture 3" descr="D:\SkyDrive\Pro\Divers\Couteau suisse\PNG\Flèches &amp; signes\button_cancel.png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6108241" y="6548414"/>
              <a:ext cx="201612" cy="201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6" name="TextBox 60"/>
            <p:cNvSpPr txBox="1"/>
            <p:nvPr/>
          </p:nvSpPr>
          <p:spPr>
            <a:xfrm>
              <a:off x="6507928" y="6486136"/>
              <a:ext cx="2139027" cy="316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à produire</a:t>
              </a:r>
            </a:p>
          </p:txBody>
        </p:sp>
      </p:grpSp>
      <p:sp>
        <p:nvSpPr>
          <p:cNvPr id="87" name="Rectangle 86"/>
          <p:cNvSpPr/>
          <p:nvPr userDrawn="1"/>
        </p:nvSpPr>
        <p:spPr bwMode="auto">
          <a:xfrm>
            <a:off x="6321152" y="5421840"/>
            <a:ext cx="2854029" cy="1343158"/>
          </a:xfrm>
          <a:prstGeom prst="rect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1200" kern="0" dirty="0" err="1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88" name="TextBox 64"/>
          <p:cNvSpPr txBox="1"/>
          <p:nvPr userDrawn="1"/>
        </p:nvSpPr>
        <p:spPr>
          <a:xfrm>
            <a:off x="6249144" y="5265204"/>
            <a:ext cx="710343" cy="2462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>
                <a:solidFill>
                  <a:srgbClr val="004272"/>
                </a:solidFill>
                <a:latin typeface="+mn-lt"/>
              </a:rPr>
              <a:t>Légende</a:t>
            </a:r>
          </a:p>
        </p:txBody>
      </p:sp>
      <p:pic>
        <p:nvPicPr>
          <p:cNvPr id="89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564994" y="5862491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0" name="ZoneTexte 89"/>
          <p:cNvSpPr txBox="1"/>
          <p:nvPr userDrawn="1"/>
        </p:nvSpPr>
        <p:spPr>
          <a:xfrm>
            <a:off x="6980990" y="5600563"/>
            <a:ext cx="20778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 Acte paramétré dans la Suite 9</a:t>
            </a:r>
            <a:endParaRPr lang="fr-FR" sz="1000" i="1" kern="1200" dirty="0">
              <a:solidFill>
                <a:srgbClr val="004272"/>
              </a:solidFill>
              <a:effectLst/>
              <a:latin typeface="+mn-lt"/>
              <a:ea typeface="ＭＳ Ｐゴシック" pitchFamily="34" charset="-128"/>
              <a:cs typeface="+mn-cs"/>
            </a:endParaRPr>
          </a:p>
        </p:txBody>
      </p:sp>
      <p:pic>
        <p:nvPicPr>
          <p:cNvPr id="91" name="Image 90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1014" y="5526231"/>
            <a:ext cx="318039" cy="336260"/>
          </a:xfrm>
          <a:prstGeom prst="rect">
            <a:avLst/>
          </a:prstGeom>
        </p:spPr>
      </p:pic>
      <p:pic>
        <p:nvPicPr>
          <p:cNvPr id="66" name="Image 65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2300" y="2132856"/>
            <a:ext cx="318039" cy="336260"/>
          </a:xfrm>
          <a:prstGeom prst="rect">
            <a:avLst/>
          </a:prstGeom>
        </p:spPr>
      </p:pic>
      <p:sp>
        <p:nvSpPr>
          <p:cNvPr id="44" name="Rectangle 43"/>
          <p:cNvSpPr/>
          <p:nvPr userDrawn="1"/>
        </p:nvSpPr>
        <p:spPr bwMode="auto">
          <a:xfrm>
            <a:off x="4664968" y="3140968"/>
            <a:ext cx="1440000" cy="576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100" i="1" kern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Sans sur-cotisation (T)</a:t>
            </a:r>
          </a:p>
          <a:p>
            <a:pPr algn="ctr"/>
            <a:r>
              <a:rPr lang="fr-FR" sz="1100" i="1" kern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INTMOS0003</a:t>
            </a:r>
          </a:p>
        </p:txBody>
      </p:sp>
      <p:sp>
        <p:nvSpPr>
          <p:cNvPr id="45" name="Rectangle 44"/>
          <p:cNvSpPr/>
          <p:nvPr userDrawn="1"/>
        </p:nvSpPr>
        <p:spPr bwMode="auto">
          <a:xfrm>
            <a:off x="6386728" y="3137389"/>
            <a:ext cx="2149573" cy="576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/>
            <a:endParaRPr lang="fr-FR" sz="1100" i="1" kern="0" dirty="0">
              <a:solidFill>
                <a:srgbClr val="00427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5" name="Image 64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2300" y="3267336"/>
            <a:ext cx="318039" cy="336260"/>
          </a:xfrm>
          <a:prstGeom prst="rect">
            <a:avLst/>
          </a:prstGeom>
        </p:spPr>
      </p:pic>
      <p:pic>
        <p:nvPicPr>
          <p:cNvPr id="47" name="Image 4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0967" y="4249935"/>
            <a:ext cx="318039" cy="336260"/>
          </a:xfrm>
          <a:prstGeom prst="rect">
            <a:avLst/>
          </a:prstGeom>
        </p:spPr>
      </p:pic>
      <p:cxnSp>
        <p:nvCxnSpPr>
          <p:cNvPr id="50" name="Connecteur droit 49"/>
          <p:cNvCxnSpPr>
            <a:stCxn id="44" idx="1"/>
            <a:endCxn id="101" idx="3"/>
          </p:cNvCxnSpPr>
          <p:nvPr userDrawn="1"/>
        </p:nvCxnSpPr>
        <p:spPr bwMode="auto">
          <a:xfrm flipH="1">
            <a:off x="4353920" y="3428968"/>
            <a:ext cx="311048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9528351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Masque temps partiel 4/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0" name="Straight Connector 66"/>
          <p:cNvCxnSpPr/>
          <p:nvPr userDrawn="1"/>
        </p:nvCxnSpPr>
        <p:spPr bwMode="auto">
          <a:xfrm>
            <a:off x="7077236" y="1522468"/>
            <a:ext cx="0" cy="3596928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5" name="Object 20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124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20"/>
          <p:cNvGraphicFramePr>
            <a:graphicFrameLocks noChangeAspect="1"/>
          </p:cNvGraphicFramePr>
          <p:nvPr userDrawn="1">
            <p:custDataLst>
              <p:tags r:id="rId3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125" name="think-cell Slide" r:id="rId7" imgW="360" imgH="360" progId="">
                  <p:embed/>
                </p:oleObj>
              </mc:Choice>
              <mc:Fallback>
                <p:oleObj name="think-cell Slide" r:id="rId7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Straight Connector 7"/>
          <p:cNvCxnSpPr>
            <a:cxnSpLocks noChangeShapeType="1"/>
          </p:cNvCxnSpPr>
          <p:nvPr userDrawn="1"/>
        </p:nvCxnSpPr>
        <p:spPr bwMode="auto">
          <a:xfrm>
            <a:off x="449263" y="1052513"/>
            <a:ext cx="3384550" cy="0"/>
          </a:xfrm>
          <a:prstGeom prst="line">
            <a:avLst/>
          </a:prstGeom>
          <a:noFill/>
          <a:ln w="285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cxnSp>
        <p:nvCxnSpPr>
          <p:cNvPr id="12" name="Straight Connector 8"/>
          <p:cNvCxnSpPr>
            <a:cxnSpLocks noChangeShapeType="1"/>
          </p:cNvCxnSpPr>
          <p:nvPr userDrawn="1"/>
        </p:nvCxnSpPr>
        <p:spPr bwMode="auto">
          <a:xfrm>
            <a:off x="3873500" y="1052513"/>
            <a:ext cx="5614988" cy="0"/>
          </a:xfrm>
          <a:prstGeom prst="line">
            <a:avLst/>
          </a:prstGeom>
          <a:noFill/>
          <a:ln w="31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sp>
        <p:nvSpPr>
          <p:cNvPr id="17" name="Slide Number Placeholder 1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8" name="Parallelogram 6"/>
          <p:cNvSpPr>
            <a:spLocks noChangeArrowheads="1"/>
          </p:cNvSpPr>
          <p:nvPr userDrawn="1"/>
        </p:nvSpPr>
        <p:spPr bwMode="auto">
          <a:xfrm>
            <a:off x="9418638" y="6273800"/>
            <a:ext cx="107950" cy="539750"/>
          </a:xfrm>
          <a:prstGeom prst="parallelogram">
            <a:avLst>
              <a:gd name="adj" fmla="val 82329"/>
            </a:avLst>
          </a:prstGeom>
          <a:solidFill>
            <a:srgbClr val="00355C">
              <a:alpha val="39999"/>
            </a:srgbClr>
          </a:solidFill>
          <a:ln>
            <a:noFill/>
          </a:ln>
        </p:spPr>
        <p:txBody>
          <a:bodyPr anchor="ctr"/>
          <a:lstStyle>
            <a:lvl1pPr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fr-FR" sz="1200">
              <a:solidFill>
                <a:srgbClr val="004272"/>
              </a:solidFill>
            </a:endParaRPr>
          </a:p>
        </p:txBody>
      </p:sp>
      <p:sp>
        <p:nvSpPr>
          <p:cNvPr id="39" name="Title 2"/>
          <p:cNvSpPr txBox="1">
            <a:spLocks/>
          </p:cNvSpPr>
          <p:nvPr userDrawn="1"/>
        </p:nvSpPr>
        <p:spPr bwMode="gray">
          <a:xfrm>
            <a:off x="428625" y="260350"/>
            <a:ext cx="9061450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+mn-lt"/>
                <a:ea typeface="ＭＳ Ｐゴシック" pitchFamily="34" charset="-128"/>
                <a:cs typeface="Calibri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9pPr>
          </a:lstStyle>
          <a:p>
            <a:pPr eaLnBrk="1" hangingPunct="1"/>
            <a:r>
              <a:rPr lang="fr-FR" sz="1800" b="0" kern="0" dirty="0"/>
              <a:t>Détail des événements </a:t>
            </a:r>
            <a:br>
              <a:rPr lang="fr-FR" sz="1800" b="0" kern="0" dirty="0"/>
            </a:br>
            <a:r>
              <a:rPr lang="fr-FR" sz="1800" kern="0" dirty="0"/>
              <a:t>Processus - Gestion du temps partiel (4/7)</a:t>
            </a:r>
          </a:p>
        </p:txBody>
      </p:sp>
      <p:sp>
        <p:nvSpPr>
          <p:cNvPr id="40" name="Slide Number Placeholder 3"/>
          <p:cNvSpPr txBox="1">
            <a:spLocks/>
          </p:cNvSpPr>
          <p:nvPr userDrawn="1"/>
        </p:nvSpPr>
        <p:spPr bwMode="gray">
          <a:xfrm>
            <a:off x="9247188" y="6369050"/>
            <a:ext cx="658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0" i="0" u="none" kern="1200">
                <a:solidFill>
                  <a:srgbClr val="004272"/>
                </a:solidFill>
                <a:latin typeface="+mn-lt"/>
                <a:ea typeface="ＭＳ Ｐゴシック" pitchFamily="-96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41" name="TextBox 9"/>
          <p:cNvSpPr txBox="1"/>
          <p:nvPr userDrawn="1"/>
        </p:nvSpPr>
        <p:spPr>
          <a:xfrm>
            <a:off x="8185038" y="60593"/>
            <a:ext cx="1298479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b="1" i="1" dirty="0">
                <a:solidFill>
                  <a:srgbClr val="004272"/>
                </a:solidFill>
                <a:latin typeface="+mn-lt"/>
                <a:hlinkClick r:id="rId8" action="ppaction://hlinksldjump"/>
              </a:rPr>
              <a:t>RETOUR AU SOMMAIRE </a:t>
            </a:r>
            <a:r>
              <a:rPr lang="fr-FR" sz="700" b="1" i="1" dirty="0">
                <a:solidFill>
                  <a:srgbClr val="004272"/>
                </a:solidFill>
                <a:latin typeface="+mn-lt"/>
              </a:rPr>
              <a:t>:</a:t>
            </a:r>
            <a:endParaRPr lang="fr-FR" sz="700" b="1" i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126" name="TextBox 29"/>
          <p:cNvSpPr txBox="1"/>
          <p:nvPr userDrawn="1"/>
        </p:nvSpPr>
        <p:spPr>
          <a:xfrm>
            <a:off x="6030763" y="1018823"/>
            <a:ext cx="1188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Début d’événement</a:t>
            </a:r>
          </a:p>
        </p:txBody>
      </p:sp>
      <p:sp>
        <p:nvSpPr>
          <p:cNvPr id="127" name="TextBox 65"/>
          <p:cNvSpPr txBox="1"/>
          <p:nvPr userDrawn="1"/>
        </p:nvSpPr>
        <p:spPr>
          <a:xfrm>
            <a:off x="8553073" y="1012666"/>
            <a:ext cx="10444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Fin d’événement</a:t>
            </a:r>
          </a:p>
        </p:txBody>
      </p:sp>
      <p:sp>
        <p:nvSpPr>
          <p:cNvPr id="128" name="TextBox 69"/>
          <p:cNvSpPr txBox="1"/>
          <p:nvPr userDrawn="1"/>
        </p:nvSpPr>
        <p:spPr>
          <a:xfrm>
            <a:off x="7137979" y="1075072"/>
            <a:ext cx="1188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Renouvellement ou prolongation</a:t>
            </a:r>
          </a:p>
        </p:txBody>
      </p:sp>
      <p:cxnSp>
        <p:nvCxnSpPr>
          <p:cNvPr id="161" name="Straight Connector 68"/>
          <p:cNvCxnSpPr/>
          <p:nvPr userDrawn="1"/>
        </p:nvCxnSpPr>
        <p:spPr bwMode="auto">
          <a:xfrm>
            <a:off x="8625408" y="1505506"/>
            <a:ext cx="0" cy="361389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8" name="Rectangle 37"/>
          <p:cNvSpPr/>
          <p:nvPr userDrawn="1"/>
        </p:nvSpPr>
        <p:spPr bwMode="auto">
          <a:xfrm rot="16200000">
            <a:off x="-1409734" y="3197599"/>
            <a:ext cx="3868405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4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Modalités de service</a:t>
            </a:r>
          </a:p>
        </p:txBody>
      </p:sp>
      <p:pic>
        <p:nvPicPr>
          <p:cNvPr id="50" name="Image 49" descr="Capture d’écran">
            <a:hlinkClick r:id="rId8" action="ppaction://hlinksldjump"/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8524" y="250341"/>
            <a:ext cx="1173921" cy="769672"/>
          </a:xfrm>
          <a:prstGeom prst="rect">
            <a:avLst/>
          </a:prstGeom>
        </p:spPr>
      </p:pic>
      <p:grpSp>
        <p:nvGrpSpPr>
          <p:cNvPr id="48" name="Groupe 47"/>
          <p:cNvGrpSpPr/>
          <p:nvPr userDrawn="1"/>
        </p:nvGrpSpPr>
        <p:grpSpPr>
          <a:xfrm>
            <a:off x="6472437" y="6293167"/>
            <a:ext cx="2649387" cy="272288"/>
            <a:chOff x="5719035" y="6231640"/>
            <a:chExt cx="2649387" cy="342577"/>
          </a:xfrm>
        </p:grpSpPr>
        <p:sp>
          <p:nvSpPr>
            <p:cNvPr id="52" name="TextBox 54"/>
            <p:cNvSpPr txBox="1"/>
            <p:nvPr/>
          </p:nvSpPr>
          <p:spPr>
            <a:xfrm>
              <a:off x="5719035" y="6291428"/>
              <a:ext cx="396044" cy="282789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r>
                <a:rPr lang="fr-FR" sz="3200" b="1" dirty="0">
                  <a:solidFill>
                    <a:srgbClr val="FFC000"/>
                  </a:solidFill>
                  <a:latin typeface="+mn-lt"/>
                </a:rPr>
                <a:t>~</a:t>
              </a:r>
            </a:p>
          </p:txBody>
        </p:sp>
        <p:sp>
          <p:nvSpPr>
            <p:cNvPr id="53" name="TextBox 59"/>
            <p:cNvSpPr txBox="1"/>
            <p:nvPr/>
          </p:nvSpPr>
          <p:spPr>
            <a:xfrm>
              <a:off x="6229395" y="6231640"/>
              <a:ext cx="2139027" cy="3097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en cours de validation</a:t>
              </a:r>
            </a:p>
          </p:txBody>
        </p:sp>
      </p:grpSp>
      <p:sp>
        <p:nvSpPr>
          <p:cNvPr id="54" name="TextBox 58"/>
          <p:cNvSpPr txBox="1"/>
          <p:nvPr userDrawn="1"/>
        </p:nvSpPr>
        <p:spPr>
          <a:xfrm>
            <a:off x="7008705" y="5841268"/>
            <a:ext cx="2126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Acte modélisé dans INGRES</a:t>
            </a:r>
            <a:endParaRPr lang="fr-FR" sz="1000" b="1" i="1" dirty="0">
              <a:solidFill>
                <a:srgbClr val="004272"/>
              </a:solidFill>
              <a:latin typeface="+mn-lt"/>
            </a:endParaRPr>
          </a:p>
        </p:txBody>
      </p:sp>
      <p:pic>
        <p:nvPicPr>
          <p:cNvPr id="55" name="Image 54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502" y="6065484"/>
            <a:ext cx="362413" cy="362413"/>
          </a:xfrm>
          <a:prstGeom prst="rect">
            <a:avLst/>
          </a:prstGeom>
        </p:spPr>
      </p:pic>
      <p:sp>
        <p:nvSpPr>
          <p:cNvPr id="56" name="TextBox 58"/>
          <p:cNvSpPr txBox="1"/>
          <p:nvPr userDrawn="1"/>
        </p:nvSpPr>
        <p:spPr>
          <a:xfrm>
            <a:off x="7008705" y="6091992"/>
            <a:ext cx="23444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dirty="0">
                <a:solidFill>
                  <a:srgbClr val="004272"/>
                </a:solidFill>
                <a:latin typeface="+mn-lt"/>
              </a:rPr>
              <a:t>A</a:t>
            </a:r>
            <a:r>
              <a:rPr lang="fr-FR" sz="1000" b="1" i="1" baseline="0" dirty="0">
                <a:solidFill>
                  <a:srgbClr val="004272"/>
                </a:solidFill>
                <a:latin typeface="+mn-lt"/>
              </a:rPr>
              <a:t>cte</a:t>
            </a:r>
            <a:r>
              <a:rPr lang="fr-FR" sz="1000" b="1" i="1" dirty="0">
                <a:solidFill>
                  <a:srgbClr val="004272"/>
                </a:solidFill>
                <a:latin typeface="+mn-lt"/>
              </a:rPr>
              <a:t> documentaire validé</a:t>
            </a:r>
          </a:p>
        </p:txBody>
      </p:sp>
      <p:grpSp>
        <p:nvGrpSpPr>
          <p:cNvPr id="70" name="Groupe 69"/>
          <p:cNvGrpSpPr/>
          <p:nvPr userDrawn="1"/>
        </p:nvGrpSpPr>
        <p:grpSpPr>
          <a:xfrm>
            <a:off x="6599228" y="6531151"/>
            <a:ext cx="2538714" cy="246221"/>
            <a:chOff x="6108241" y="6486136"/>
            <a:chExt cx="2538714" cy="316030"/>
          </a:xfrm>
        </p:grpSpPr>
        <p:pic>
          <p:nvPicPr>
            <p:cNvPr id="71" name="Picture 3" descr="D:\SkyDrive\Pro\Divers\Couteau suisse\PNG\Flèches &amp; signes\button_cancel.png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6108241" y="6548414"/>
              <a:ext cx="201612" cy="201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2" name="TextBox 60"/>
            <p:cNvSpPr txBox="1"/>
            <p:nvPr/>
          </p:nvSpPr>
          <p:spPr>
            <a:xfrm>
              <a:off x="6507928" y="6486136"/>
              <a:ext cx="2139027" cy="316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à produire</a:t>
              </a:r>
            </a:p>
          </p:txBody>
        </p:sp>
      </p:grpSp>
      <p:sp>
        <p:nvSpPr>
          <p:cNvPr id="73" name="Rectangle 72"/>
          <p:cNvSpPr/>
          <p:nvPr userDrawn="1"/>
        </p:nvSpPr>
        <p:spPr bwMode="auto">
          <a:xfrm>
            <a:off x="6321152" y="5421840"/>
            <a:ext cx="2854029" cy="1343158"/>
          </a:xfrm>
          <a:prstGeom prst="rect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1200" kern="0" dirty="0" err="1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74" name="TextBox 64"/>
          <p:cNvSpPr txBox="1"/>
          <p:nvPr userDrawn="1"/>
        </p:nvSpPr>
        <p:spPr>
          <a:xfrm>
            <a:off x="6249144" y="5265204"/>
            <a:ext cx="710343" cy="2462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>
                <a:solidFill>
                  <a:srgbClr val="004272"/>
                </a:solidFill>
                <a:latin typeface="+mn-lt"/>
              </a:rPr>
              <a:t>Légende</a:t>
            </a:r>
          </a:p>
        </p:txBody>
      </p:sp>
      <p:pic>
        <p:nvPicPr>
          <p:cNvPr id="75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564994" y="5862491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6" name="ZoneTexte 75"/>
          <p:cNvSpPr txBox="1"/>
          <p:nvPr userDrawn="1"/>
        </p:nvSpPr>
        <p:spPr>
          <a:xfrm>
            <a:off x="6980990" y="5600563"/>
            <a:ext cx="20778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 Acte paramétré dans la Suite 9</a:t>
            </a:r>
            <a:endParaRPr lang="fr-FR" sz="1000" i="1" kern="1200" dirty="0">
              <a:solidFill>
                <a:srgbClr val="004272"/>
              </a:solidFill>
              <a:effectLst/>
              <a:latin typeface="+mn-lt"/>
              <a:ea typeface="ＭＳ Ｐゴシック" pitchFamily="34" charset="-128"/>
              <a:cs typeface="+mn-cs"/>
            </a:endParaRPr>
          </a:p>
        </p:txBody>
      </p:sp>
      <p:pic>
        <p:nvPicPr>
          <p:cNvPr id="77" name="Image 7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1014" y="5526231"/>
            <a:ext cx="318039" cy="336260"/>
          </a:xfrm>
          <a:prstGeom prst="rect">
            <a:avLst/>
          </a:prstGeom>
        </p:spPr>
      </p:pic>
      <p:sp>
        <p:nvSpPr>
          <p:cNvPr id="49" name="Rectangle 48"/>
          <p:cNvSpPr/>
          <p:nvPr userDrawn="1"/>
        </p:nvSpPr>
        <p:spPr bwMode="auto">
          <a:xfrm>
            <a:off x="8786436" y="1488819"/>
            <a:ext cx="759600" cy="3740083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sp>
        <p:nvSpPr>
          <p:cNvPr id="57" name="Rectangle 56"/>
          <p:cNvSpPr/>
          <p:nvPr userDrawn="1"/>
        </p:nvSpPr>
        <p:spPr bwMode="auto">
          <a:xfrm>
            <a:off x="1305814" y="3104964"/>
            <a:ext cx="144000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100" b="1" kern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Temps partiel</a:t>
            </a:r>
          </a:p>
        </p:txBody>
      </p:sp>
      <p:sp>
        <p:nvSpPr>
          <p:cNvPr id="51" name="Rectangle 50"/>
          <p:cNvSpPr/>
          <p:nvPr userDrawn="1"/>
        </p:nvSpPr>
        <p:spPr bwMode="auto">
          <a:xfrm>
            <a:off x="3635494" y="3051814"/>
            <a:ext cx="2217606" cy="828131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50" b="0" i="1" kern="0" dirty="0">
                <a:solidFill>
                  <a:srgbClr val="004272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Congé de présence parentale à</a:t>
            </a:r>
            <a:r>
              <a:rPr lang="fr-FR" sz="1050" b="0" i="1" kern="0" baseline="0" dirty="0">
                <a:solidFill>
                  <a:srgbClr val="004272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 </a:t>
            </a:r>
            <a:r>
              <a:rPr lang="fr-FR" sz="1050" b="0" i="1" kern="0" baseline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Arial" panose="020B0604020202020204" pitchFamily="34" charset="0"/>
              </a:rPr>
              <a:t>temps </a:t>
            </a:r>
            <a:r>
              <a:rPr lang="fr-FR" sz="1050" b="0" i="1" kern="0" dirty="0">
                <a:solidFill>
                  <a:srgbClr val="004272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partiel</a:t>
            </a:r>
          </a:p>
          <a:p>
            <a:pPr algn="ctr"/>
            <a:r>
              <a:rPr lang="fr-FR" sz="1100" b="0" i="1" kern="0" dirty="0">
                <a:solidFill>
                  <a:srgbClr val="004272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INTMOS0047 (T)</a:t>
            </a:r>
          </a:p>
          <a:p>
            <a:pPr algn="ctr"/>
            <a:r>
              <a:rPr lang="fr-FR" sz="1100" b="0" i="1" kern="0" dirty="0">
                <a:solidFill>
                  <a:srgbClr val="004272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INTMOS0049 (S)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fr-FR" sz="1100" b="1" kern="0" dirty="0">
              <a:solidFill>
                <a:srgbClr val="004272"/>
              </a:solidFill>
              <a:latin typeface="Arial" panose="020B0604020202020204" pitchFamily="34" charset="0"/>
              <a:ea typeface="ＭＳ Ｐゴシック" pitchFamily="34" charset="-128"/>
              <a:cs typeface="Arial" panose="020B0604020202020204" pitchFamily="34" charset="0"/>
            </a:endParaRPr>
          </a:p>
        </p:txBody>
      </p:sp>
      <p:cxnSp>
        <p:nvCxnSpPr>
          <p:cNvPr id="60" name="Straight Connector 18"/>
          <p:cNvCxnSpPr>
            <a:stCxn id="57" idx="3"/>
            <a:endCxn id="51" idx="1"/>
          </p:cNvCxnSpPr>
          <p:nvPr userDrawn="1"/>
        </p:nvCxnSpPr>
        <p:spPr bwMode="auto">
          <a:xfrm>
            <a:off x="2745814" y="3464964"/>
            <a:ext cx="889680" cy="916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5" name="Rectangle 64"/>
          <p:cNvSpPr/>
          <p:nvPr userDrawn="1"/>
        </p:nvSpPr>
        <p:spPr bwMode="auto">
          <a:xfrm>
            <a:off x="7113242" y="3912294"/>
            <a:ext cx="1512165" cy="1044116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RENOUVELLEMENT</a:t>
            </a: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INTMOS0074</a:t>
            </a:r>
            <a:r>
              <a:rPr lang="fr-FR" sz="1050" i="1" kern="0" baseline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(T)</a:t>
            </a:r>
          </a:p>
          <a:p>
            <a:pPr algn="ctr"/>
            <a:endParaRPr lang="fr-FR" sz="1200" i="1" kern="0" baseline="0" dirty="0">
              <a:solidFill>
                <a:srgbClr val="00427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fr-FR" sz="300" i="1" kern="0" baseline="0" dirty="0">
              <a:solidFill>
                <a:srgbClr val="00427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1050" i="1" kern="0" baseline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INTMOS0075 (S)</a:t>
            </a:r>
            <a:endParaRPr lang="fr-FR" sz="1050" i="1" kern="0" dirty="0">
              <a:solidFill>
                <a:srgbClr val="00427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fr-FR" sz="1050" i="1" kern="0" baseline="0" dirty="0">
              <a:solidFill>
                <a:srgbClr val="004272"/>
              </a:solidFill>
              <a:latin typeface="Arial" panose="020B0604020202020204" pitchFamily="34" charset="0"/>
              <a:ea typeface="ＭＳ Ｐゴシック" pitchFamily="34" charset="-128"/>
              <a:cs typeface="Arial" panose="020B0604020202020204" pitchFamily="34" charset="0"/>
            </a:endParaRPr>
          </a:p>
        </p:txBody>
      </p:sp>
      <p:pic>
        <p:nvPicPr>
          <p:cNvPr id="79" name="Image 78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9708" y="4265044"/>
            <a:ext cx="217584" cy="230050"/>
          </a:xfrm>
          <a:prstGeom prst="rect">
            <a:avLst/>
          </a:prstGeom>
        </p:spPr>
      </p:pic>
      <p:sp>
        <p:nvSpPr>
          <p:cNvPr id="81" name="Rectangle 80"/>
          <p:cNvSpPr/>
          <p:nvPr userDrawn="1"/>
        </p:nvSpPr>
        <p:spPr bwMode="auto">
          <a:xfrm>
            <a:off x="7100616" y="2240868"/>
            <a:ext cx="1499567" cy="1044116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PROLONGATION</a:t>
            </a: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INTMOS0061</a:t>
            </a:r>
            <a:r>
              <a:rPr lang="fr-FR" sz="1050" i="1" kern="0" baseline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(T)</a:t>
            </a:r>
          </a:p>
          <a:p>
            <a:pPr algn="ctr"/>
            <a:endParaRPr lang="fr-FR" sz="1200" i="1" kern="0" baseline="0" dirty="0">
              <a:solidFill>
                <a:srgbClr val="00427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fr-FR" sz="300" i="1" kern="0" baseline="0" dirty="0">
              <a:solidFill>
                <a:srgbClr val="00427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1050" i="1" kern="0" baseline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INTMOS0062 (S)</a:t>
            </a:r>
            <a:endParaRPr lang="fr-FR" sz="1050" i="1" kern="0" dirty="0">
              <a:solidFill>
                <a:srgbClr val="00427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fr-FR" sz="1050" i="1" kern="0" baseline="0" dirty="0">
              <a:solidFill>
                <a:srgbClr val="004272"/>
              </a:solidFill>
              <a:latin typeface="Arial" panose="020B0604020202020204" pitchFamily="34" charset="0"/>
              <a:ea typeface="ＭＳ Ｐゴシック" pitchFamily="34" charset="-128"/>
              <a:cs typeface="Arial" panose="020B0604020202020204" pitchFamily="34" charset="0"/>
            </a:endParaRPr>
          </a:p>
        </p:txBody>
      </p:sp>
      <p:pic>
        <p:nvPicPr>
          <p:cNvPr id="85" name="Image 84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0228" y="3167589"/>
            <a:ext cx="318039" cy="336260"/>
          </a:xfrm>
          <a:prstGeom prst="rect">
            <a:avLst/>
          </a:prstGeom>
        </p:spPr>
      </p:pic>
      <p:pic>
        <p:nvPicPr>
          <p:cNvPr id="64" name="Image 63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462" y="2611513"/>
            <a:ext cx="217584" cy="230050"/>
          </a:xfrm>
          <a:prstGeom prst="rect">
            <a:avLst/>
          </a:prstGeom>
        </p:spPr>
      </p:pic>
      <p:pic>
        <p:nvPicPr>
          <p:cNvPr id="66" name="Image 65">
            <a:extLst>
              <a:ext uri="{FF2B5EF4-FFF2-40B4-BE49-F238E27FC236}">
                <a16:creationId xmlns:a16="http://schemas.microsoft.com/office/drawing/2014/main" id="{E57A535A-DAE7-4F0F-9D53-1FC010874774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7744" y="2996952"/>
            <a:ext cx="217584" cy="230050"/>
          </a:xfrm>
          <a:prstGeom prst="rect">
            <a:avLst/>
          </a:prstGeom>
        </p:spPr>
      </p:pic>
      <p:pic>
        <p:nvPicPr>
          <p:cNvPr id="68" name="Image 67">
            <a:extLst>
              <a:ext uri="{FF2B5EF4-FFF2-40B4-BE49-F238E27FC236}">
                <a16:creationId xmlns:a16="http://schemas.microsoft.com/office/drawing/2014/main" id="{ABD1E033-E07E-4EEB-931E-EAB23CFBEF0C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9299" y="4711365"/>
            <a:ext cx="217584" cy="230050"/>
          </a:xfrm>
          <a:prstGeom prst="rect">
            <a:avLst/>
          </a:prstGeom>
        </p:spPr>
      </p:pic>
      <p:pic>
        <p:nvPicPr>
          <p:cNvPr id="82" name="Image 81">
            <a:extLst>
              <a:ext uri="{FF2B5EF4-FFF2-40B4-BE49-F238E27FC236}">
                <a16:creationId xmlns:a16="http://schemas.microsoft.com/office/drawing/2014/main" id="{FA3FB0F4-ECE3-4A19-BA9D-93FD4157DF6D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2267" y="3538712"/>
            <a:ext cx="318039" cy="336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41277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Masque temps partiel 5/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0" name="Straight Connector 66"/>
          <p:cNvCxnSpPr/>
          <p:nvPr userDrawn="1"/>
        </p:nvCxnSpPr>
        <p:spPr bwMode="auto">
          <a:xfrm>
            <a:off x="7146906" y="1522468"/>
            <a:ext cx="0" cy="3596928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5" name="Object 20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852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5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20"/>
          <p:cNvGraphicFramePr>
            <a:graphicFrameLocks noChangeAspect="1"/>
          </p:cNvGraphicFramePr>
          <p:nvPr userDrawn="1">
            <p:custDataLst>
              <p:tags r:id="rId3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853" name="think-cell Slide" r:id="rId7" imgW="360" imgH="360" progId="">
                  <p:embed/>
                </p:oleObj>
              </mc:Choice>
              <mc:Fallback>
                <p:oleObj name="think-cell Slide" r:id="rId7" imgW="360" imgH="360" progId="">
                  <p:embed/>
                  <p:pic>
                    <p:nvPicPr>
                      <p:cNvPr id="1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Straight Connector 7"/>
          <p:cNvCxnSpPr>
            <a:cxnSpLocks noChangeShapeType="1"/>
          </p:cNvCxnSpPr>
          <p:nvPr userDrawn="1"/>
        </p:nvCxnSpPr>
        <p:spPr bwMode="auto">
          <a:xfrm>
            <a:off x="449263" y="1052513"/>
            <a:ext cx="3384550" cy="0"/>
          </a:xfrm>
          <a:prstGeom prst="line">
            <a:avLst/>
          </a:prstGeom>
          <a:noFill/>
          <a:ln w="285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cxnSp>
        <p:nvCxnSpPr>
          <p:cNvPr id="12" name="Straight Connector 8"/>
          <p:cNvCxnSpPr>
            <a:cxnSpLocks noChangeShapeType="1"/>
          </p:cNvCxnSpPr>
          <p:nvPr userDrawn="1"/>
        </p:nvCxnSpPr>
        <p:spPr bwMode="auto">
          <a:xfrm>
            <a:off x="3873500" y="1052513"/>
            <a:ext cx="5614988" cy="0"/>
          </a:xfrm>
          <a:prstGeom prst="line">
            <a:avLst/>
          </a:prstGeom>
          <a:noFill/>
          <a:ln w="31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sp>
        <p:nvSpPr>
          <p:cNvPr id="17" name="Slide Number Placeholder 1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8" name="Parallelogram 6"/>
          <p:cNvSpPr>
            <a:spLocks noChangeArrowheads="1"/>
          </p:cNvSpPr>
          <p:nvPr userDrawn="1"/>
        </p:nvSpPr>
        <p:spPr bwMode="auto">
          <a:xfrm>
            <a:off x="9418638" y="6273800"/>
            <a:ext cx="107950" cy="539750"/>
          </a:xfrm>
          <a:prstGeom prst="parallelogram">
            <a:avLst>
              <a:gd name="adj" fmla="val 82329"/>
            </a:avLst>
          </a:prstGeom>
          <a:solidFill>
            <a:srgbClr val="00355C">
              <a:alpha val="39999"/>
            </a:srgbClr>
          </a:solidFill>
          <a:ln>
            <a:noFill/>
          </a:ln>
        </p:spPr>
        <p:txBody>
          <a:bodyPr anchor="ctr"/>
          <a:lstStyle>
            <a:lvl1pPr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fr-FR" sz="1200">
              <a:solidFill>
                <a:srgbClr val="004272"/>
              </a:solidFill>
            </a:endParaRPr>
          </a:p>
        </p:txBody>
      </p:sp>
      <p:sp>
        <p:nvSpPr>
          <p:cNvPr id="39" name="Title 2"/>
          <p:cNvSpPr txBox="1">
            <a:spLocks/>
          </p:cNvSpPr>
          <p:nvPr userDrawn="1"/>
        </p:nvSpPr>
        <p:spPr bwMode="gray">
          <a:xfrm>
            <a:off x="428625" y="260350"/>
            <a:ext cx="9061450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+mn-lt"/>
                <a:ea typeface="ＭＳ Ｐゴシック" pitchFamily="34" charset="-128"/>
                <a:cs typeface="Calibri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9pPr>
          </a:lstStyle>
          <a:p>
            <a:pPr eaLnBrk="1" hangingPunct="1"/>
            <a:r>
              <a:rPr lang="fr-FR" sz="1800" b="0" kern="0" dirty="0"/>
              <a:t>Détail des événements </a:t>
            </a:r>
            <a:br>
              <a:rPr lang="fr-FR" sz="1800" b="0" kern="0" dirty="0"/>
            </a:br>
            <a:r>
              <a:rPr lang="fr-FR" sz="1800" kern="0" dirty="0"/>
              <a:t>Processus - Gestion du temps partiel (5/7)</a:t>
            </a:r>
          </a:p>
        </p:txBody>
      </p:sp>
      <p:sp>
        <p:nvSpPr>
          <p:cNvPr id="40" name="Slide Number Placeholder 3"/>
          <p:cNvSpPr txBox="1">
            <a:spLocks/>
          </p:cNvSpPr>
          <p:nvPr userDrawn="1"/>
        </p:nvSpPr>
        <p:spPr bwMode="gray">
          <a:xfrm>
            <a:off x="9247188" y="6369050"/>
            <a:ext cx="658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0" i="0" u="none" kern="1200">
                <a:solidFill>
                  <a:srgbClr val="004272"/>
                </a:solidFill>
                <a:latin typeface="+mn-lt"/>
                <a:ea typeface="ＭＳ Ｐゴシック" pitchFamily="-96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41" name="TextBox 9"/>
          <p:cNvSpPr txBox="1"/>
          <p:nvPr userDrawn="1"/>
        </p:nvSpPr>
        <p:spPr>
          <a:xfrm>
            <a:off x="8185038" y="60593"/>
            <a:ext cx="1298479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b="1" i="1" dirty="0">
                <a:solidFill>
                  <a:srgbClr val="004272"/>
                </a:solidFill>
                <a:latin typeface="+mn-lt"/>
                <a:hlinkClick r:id="rId8" action="ppaction://hlinksldjump"/>
              </a:rPr>
              <a:t>RETOUR AU SOMMAIRE </a:t>
            </a:r>
            <a:r>
              <a:rPr lang="fr-FR" sz="700" b="1" i="1" dirty="0">
                <a:solidFill>
                  <a:srgbClr val="004272"/>
                </a:solidFill>
                <a:latin typeface="+mn-lt"/>
              </a:rPr>
              <a:t>:</a:t>
            </a:r>
            <a:endParaRPr lang="fr-FR" sz="700" b="1" i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43" name="Rectangle 42"/>
          <p:cNvSpPr/>
          <p:nvPr userDrawn="1"/>
        </p:nvSpPr>
        <p:spPr bwMode="auto">
          <a:xfrm>
            <a:off x="3701527" y="2098650"/>
            <a:ext cx="2217606" cy="8263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50" b="0" i="1" kern="0" dirty="0">
                <a:solidFill>
                  <a:srgbClr val="004272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Congé de solidarité familiale à</a:t>
            </a:r>
            <a:r>
              <a:rPr lang="fr-FR" sz="1050" b="0" i="1" kern="0" baseline="0" dirty="0">
                <a:solidFill>
                  <a:srgbClr val="004272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 </a:t>
            </a:r>
            <a:r>
              <a:rPr lang="fr-FR" sz="1050" b="0" i="1" kern="0" baseline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Arial" panose="020B0604020202020204" pitchFamily="34" charset="0"/>
              </a:rPr>
              <a:t>temps </a:t>
            </a:r>
            <a:r>
              <a:rPr lang="fr-FR" sz="1050" b="0" i="1" kern="0" dirty="0">
                <a:solidFill>
                  <a:srgbClr val="004272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partiel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50" b="0" i="1" kern="0" dirty="0">
                <a:solidFill>
                  <a:srgbClr val="004272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INTMOS0015 (T)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100" b="0" i="1" kern="0" dirty="0">
                <a:solidFill>
                  <a:srgbClr val="004272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INTMOS0040</a:t>
            </a:r>
            <a:r>
              <a:rPr lang="fr-FR" sz="1100" b="0" i="1" kern="0" baseline="0" dirty="0">
                <a:solidFill>
                  <a:srgbClr val="004272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 (S)</a:t>
            </a:r>
            <a:endParaRPr lang="fr-FR" sz="1100" b="1" kern="0" dirty="0">
              <a:solidFill>
                <a:srgbClr val="004272"/>
              </a:solidFill>
              <a:latin typeface="Arial" panose="020B0604020202020204" pitchFamily="34" charset="0"/>
              <a:ea typeface="ＭＳ Ｐゴシック" pitchFamily="34" charset="-128"/>
              <a:cs typeface="Arial" panose="020B0604020202020204" pitchFamily="34" charset="0"/>
            </a:endParaRPr>
          </a:p>
        </p:txBody>
      </p:sp>
      <p:sp>
        <p:nvSpPr>
          <p:cNvPr id="126" name="TextBox 29"/>
          <p:cNvSpPr txBox="1"/>
          <p:nvPr userDrawn="1"/>
        </p:nvSpPr>
        <p:spPr>
          <a:xfrm>
            <a:off x="6030763" y="1018823"/>
            <a:ext cx="1188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Début d’événement</a:t>
            </a:r>
          </a:p>
        </p:txBody>
      </p:sp>
      <p:sp>
        <p:nvSpPr>
          <p:cNvPr id="127" name="TextBox 65"/>
          <p:cNvSpPr txBox="1"/>
          <p:nvPr userDrawn="1"/>
        </p:nvSpPr>
        <p:spPr>
          <a:xfrm>
            <a:off x="8553073" y="1012666"/>
            <a:ext cx="10444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Fin d’événement</a:t>
            </a:r>
          </a:p>
        </p:txBody>
      </p:sp>
      <p:sp>
        <p:nvSpPr>
          <p:cNvPr id="128" name="TextBox 69"/>
          <p:cNvSpPr txBox="1"/>
          <p:nvPr userDrawn="1"/>
        </p:nvSpPr>
        <p:spPr>
          <a:xfrm>
            <a:off x="7137979" y="1075072"/>
            <a:ext cx="1188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Renouvellement ou prolongation</a:t>
            </a:r>
          </a:p>
        </p:txBody>
      </p:sp>
      <p:cxnSp>
        <p:nvCxnSpPr>
          <p:cNvPr id="161" name="Straight Connector 68"/>
          <p:cNvCxnSpPr/>
          <p:nvPr userDrawn="1"/>
        </p:nvCxnSpPr>
        <p:spPr bwMode="auto">
          <a:xfrm>
            <a:off x="8464293" y="1505506"/>
            <a:ext cx="0" cy="361389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8" name="Rectangle 37"/>
          <p:cNvSpPr/>
          <p:nvPr userDrawn="1"/>
        </p:nvSpPr>
        <p:spPr bwMode="auto">
          <a:xfrm rot="16200000">
            <a:off x="-1409734" y="3197599"/>
            <a:ext cx="3868405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4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Modalités de service</a:t>
            </a:r>
          </a:p>
        </p:txBody>
      </p:sp>
      <p:pic>
        <p:nvPicPr>
          <p:cNvPr id="50" name="Image 49" descr="Capture d’écran">
            <a:hlinkClick r:id="rId8" action="ppaction://hlinksldjump"/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8524" y="250341"/>
            <a:ext cx="1173921" cy="769672"/>
          </a:xfrm>
          <a:prstGeom prst="rect">
            <a:avLst/>
          </a:prstGeom>
        </p:spPr>
      </p:pic>
      <p:grpSp>
        <p:nvGrpSpPr>
          <p:cNvPr id="48" name="Groupe 47"/>
          <p:cNvGrpSpPr/>
          <p:nvPr userDrawn="1"/>
        </p:nvGrpSpPr>
        <p:grpSpPr>
          <a:xfrm>
            <a:off x="6472437" y="6293167"/>
            <a:ext cx="2649387" cy="272288"/>
            <a:chOff x="5719035" y="6231640"/>
            <a:chExt cx="2649387" cy="342577"/>
          </a:xfrm>
        </p:grpSpPr>
        <p:sp>
          <p:nvSpPr>
            <p:cNvPr id="52" name="TextBox 54"/>
            <p:cNvSpPr txBox="1"/>
            <p:nvPr/>
          </p:nvSpPr>
          <p:spPr>
            <a:xfrm>
              <a:off x="5719035" y="6291428"/>
              <a:ext cx="396044" cy="282789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r>
                <a:rPr lang="fr-FR" sz="3200" b="1" dirty="0">
                  <a:solidFill>
                    <a:srgbClr val="FFC000"/>
                  </a:solidFill>
                  <a:latin typeface="+mn-lt"/>
                </a:rPr>
                <a:t>~</a:t>
              </a:r>
            </a:p>
          </p:txBody>
        </p:sp>
        <p:sp>
          <p:nvSpPr>
            <p:cNvPr id="53" name="TextBox 59"/>
            <p:cNvSpPr txBox="1"/>
            <p:nvPr/>
          </p:nvSpPr>
          <p:spPr>
            <a:xfrm>
              <a:off x="6229395" y="6231640"/>
              <a:ext cx="2139027" cy="3097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en cours de validation</a:t>
              </a:r>
            </a:p>
          </p:txBody>
        </p:sp>
      </p:grpSp>
      <p:sp>
        <p:nvSpPr>
          <p:cNvPr id="54" name="TextBox 58"/>
          <p:cNvSpPr txBox="1"/>
          <p:nvPr userDrawn="1"/>
        </p:nvSpPr>
        <p:spPr>
          <a:xfrm>
            <a:off x="7008705" y="5841268"/>
            <a:ext cx="2126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Acte modélisé dans INGRES</a:t>
            </a:r>
            <a:endParaRPr lang="fr-FR" sz="1000" b="1" i="1" dirty="0">
              <a:solidFill>
                <a:srgbClr val="004272"/>
              </a:solidFill>
              <a:latin typeface="+mn-lt"/>
            </a:endParaRPr>
          </a:p>
        </p:txBody>
      </p:sp>
      <p:pic>
        <p:nvPicPr>
          <p:cNvPr id="55" name="Image 54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502" y="6065484"/>
            <a:ext cx="362413" cy="362413"/>
          </a:xfrm>
          <a:prstGeom prst="rect">
            <a:avLst/>
          </a:prstGeom>
        </p:spPr>
      </p:pic>
      <p:sp>
        <p:nvSpPr>
          <p:cNvPr id="56" name="TextBox 58"/>
          <p:cNvSpPr txBox="1"/>
          <p:nvPr userDrawn="1"/>
        </p:nvSpPr>
        <p:spPr>
          <a:xfrm>
            <a:off x="7008705" y="6091992"/>
            <a:ext cx="23444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dirty="0">
                <a:solidFill>
                  <a:srgbClr val="004272"/>
                </a:solidFill>
                <a:latin typeface="+mn-lt"/>
              </a:rPr>
              <a:t>A</a:t>
            </a:r>
            <a:r>
              <a:rPr lang="fr-FR" sz="1000" b="1" i="1" baseline="0" dirty="0">
                <a:solidFill>
                  <a:srgbClr val="004272"/>
                </a:solidFill>
                <a:latin typeface="+mn-lt"/>
              </a:rPr>
              <a:t>cte</a:t>
            </a:r>
            <a:r>
              <a:rPr lang="fr-FR" sz="1000" b="1" i="1" dirty="0">
                <a:solidFill>
                  <a:srgbClr val="004272"/>
                </a:solidFill>
                <a:latin typeface="+mn-lt"/>
              </a:rPr>
              <a:t> documentaire validé</a:t>
            </a:r>
          </a:p>
        </p:txBody>
      </p:sp>
      <p:grpSp>
        <p:nvGrpSpPr>
          <p:cNvPr id="70" name="Groupe 69"/>
          <p:cNvGrpSpPr/>
          <p:nvPr userDrawn="1"/>
        </p:nvGrpSpPr>
        <p:grpSpPr>
          <a:xfrm>
            <a:off x="6599228" y="6531151"/>
            <a:ext cx="2538714" cy="246221"/>
            <a:chOff x="6108241" y="6486136"/>
            <a:chExt cx="2538714" cy="316030"/>
          </a:xfrm>
        </p:grpSpPr>
        <p:pic>
          <p:nvPicPr>
            <p:cNvPr id="71" name="Picture 3" descr="D:\SkyDrive\Pro\Divers\Couteau suisse\PNG\Flèches &amp; signes\button_cancel.png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6108241" y="6548414"/>
              <a:ext cx="201612" cy="201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2" name="TextBox 60"/>
            <p:cNvSpPr txBox="1"/>
            <p:nvPr/>
          </p:nvSpPr>
          <p:spPr>
            <a:xfrm>
              <a:off x="6507928" y="6486136"/>
              <a:ext cx="2139027" cy="316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à produire</a:t>
              </a:r>
            </a:p>
          </p:txBody>
        </p:sp>
      </p:grpSp>
      <p:sp>
        <p:nvSpPr>
          <p:cNvPr id="73" name="Rectangle 72"/>
          <p:cNvSpPr/>
          <p:nvPr userDrawn="1"/>
        </p:nvSpPr>
        <p:spPr bwMode="auto">
          <a:xfrm>
            <a:off x="6321152" y="5421840"/>
            <a:ext cx="2854029" cy="1343158"/>
          </a:xfrm>
          <a:prstGeom prst="rect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1200" kern="0" dirty="0" err="1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74" name="TextBox 64"/>
          <p:cNvSpPr txBox="1"/>
          <p:nvPr userDrawn="1"/>
        </p:nvSpPr>
        <p:spPr>
          <a:xfrm>
            <a:off x="6249144" y="5265204"/>
            <a:ext cx="710343" cy="2462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>
                <a:solidFill>
                  <a:srgbClr val="004272"/>
                </a:solidFill>
                <a:latin typeface="+mn-lt"/>
              </a:rPr>
              <a:t>Légende</a:t>
            </a:r>
          </a:p>
        </p:txBody>
      </p:sp>
      <p:pic>
        <p:nvPicPr>
          <p:cNvPr id="75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564994" y="5862491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6" name="ZoneTexte 75"/>
          <p:cNvSpPr txBox="1"/>
          <p:nvPr userDrawn="1"/>
        </p:nvSpPr>
        <p:spPr>
          <a:xfrm>
            <a:off x="6980990" y="5600563"/>
            <a:ext cx="20778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 Acte paramétré dans la Suite 9</a:t>
            </a:r>
            <a:endParaRPr lang="fr-FR" sz="1000" i="1" kern="1200" dirty="0">
              <a:solidFill>
                <a:srgbClr val="004272"/>
              </a:solidFill>
              <a:effectLst/>
              <a:latin typeface="+mn-lt"/>
              <a:ea typeface="ＭＳ Ｐゴシック" pitchFamily="34" charset="-128"/>
              <a:cs typeface="+mn-cs"/>
            </a:endParaRPr>
          </a:p>
        </p:txBody>
      </p:sp>
      <p:pic>
        <p:nvPicPr>
          <p:cNvPr id="77" name="Image 7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1014" y="5526231"/>
            <a:ext cx="318039" cy="336260"/>
          </a:xfrm>
          <a:prstGeom prst="rect">
            <a:avLst/>
          </a:prstGeom>
        </p:spPr>
      </p:pic>
      <p:sp>
        <p:nvSpPr>
          <p:cNvPr id="45" name="Rectangle 44"/>
          <p:cNvSpPr/>
          <p:nvPr userDrawn="1"/>
        </p:nvSpPr>
        <p:spPr bwMode="auto">
          <a:xfrm>
            <a:off x="3716806" y="3628336"/>
            <a:ext cx="2217606" cy="8263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b="0" i="1" kern="0" dirty="0">
                <a:solidFill>
                  <a:srgbClr val="004272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Congé de proche</a:t>
            </a:r>
            <a:r>
              <a:rPr lang="fr-FR" sz="1050" b="0" i="1" kern="0" baseline="0" dirty="0">
                <a:solidFill>
                  <a:srgbClr val="004272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 aidant </a:t>
            </a:r>
            <a:r>
              <a:rPr lang="fr-FR" sz="1050" b="0" i="1" kern="0" dirty="0">
                <a:solidFill>
                  <a:srgbClr val="004272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à temps partiel</a:t>
            </a:r>
          </a:p>
          <a:p>
            <a:pPr algn="ctr"/>
            <a:r>
              <a:rPr lang="fr-FR" sz="1050" b="0" i="1" kern="0" dirty="0">
                <a:solidFill>
                  <a:srgbClr val="004272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INTMOS0035 (T)</a:t>
            </a:r>
          </a:p>
          <a:p>
            <a:pPr algn="ctr"/>
            <a:r>
              <a:rPr lang="fr-FR" sz="1050" b="0" i="1" kern="0" dirty="0">
                <a:solidFill>
                  <a:srgbClr val="004272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INTMOS0051 (S)</a:t>
            </a:r>
          </a:p>
        </p:txBody>
      </p:sp>
      <p:sp>
        <p:nvSpPr>
          <p:cNvPr id="49" name="Rectangle 48"/>
          <p:cNvSpPr/>
          <p:nvPr userDrawn="1"/>
        </p:nvSpPr>
        <p:spPr bwMode="auto">
          <a:xfrm>
            <a:off x="8786436" y="1488819"/>
            <a:ext cx="759600" cy="3740083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sp>
        <p:nvSpPr>
          <p:cNvPr id="57" name="Rectangle 56"/>
          <p:cNvSpPr/>
          <p:nvPr userDrawn="1"/>
        </p:nvSpPr>
        <p:spPr bwMode="auto">
          <a:xfrm>
            <a:off x="1305814" y="3104964"/>
            <a:ext cx="144000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100" b="1" kern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Temps partiel</a:t>
            </a:r>
          </a:p>
        </p:txBody>
      </p:sp>
      <p:cxnSp>
        <p:nvCxnSpPr>
          <p:cNvPr id="58" name="Straight Connector 18"/>
          <p:cNvCxnSpPr>
            <a:cxnSpLocks/>
            <a:stCxn id="57" idx="3"/>
            <a:endCxn id="43" idx="1"/>
          </p:cNvCxnSpPr>
          <p:nvPr userDrawn="1"/>
        </p:nvCxnSpPr>
        <p:spPr bwMode="auto">
          <a:xfrm flipV="1">
            <a:off x="2745814" y="2511800"/>
            <a:ext cx="955713" cy="953164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Straight Connector 18"/>
          <p:cNvCxnSpPr>
            <a:stCxn id="57" idx="3"/>
            <a:endCxn id="45" idx="1"/>
          </p:cNvCxnSpPr>
          <p:nvPr userDrawn="1"/>
        </p:nvCxnSpPr>
        <p:spPr bwMode="auto">
          <a:xfrm>
            <a:off x="2745814" y="3464964"/>
            <a:ext cx="970992" cy="576522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3" name="Rectangle 62"/>
          <p:cNvSpPr/>
          <p:nvPr userDrawn="1"/>
        </p:nvSpPr>
        <p:spPr bwMode="auto">
          <a:xfrm>
            <a:off x="7169016" y="2034201"/>
            <a:ext cx="1245333" cy="912535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INTMOS0016 (T)</a:t>
            </a:r>
          </a:p>
          <a:p>
            <a:pPr algn="ctr"/>
            <a:endParaRPr lang="fr-FR" sz="1050" i="1" kern="0" dirty="0">
              <a:solidFill>
                <a:srgbClr val="00427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fr-FR" sz="1050" i="1" kern="0" dirty="0">
              <a:solidFill>
                <a:srgbClr val="00427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INTMOS0041</a:t>
            </a:r>
            <a:r>
              <a:rPr lang="fr-FR" sz="1050" i="1" kern="0" baseline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(S)</a:t>
            </a:r>
            <a:endParaRPr lang="fr-FR" sz="1050" i="1" kern="0" dirty="0">
              <a:solidFill>
                <a:srgbClr val="00427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fr-FR" sz="1050" i="1" kern="0" baseline="0" dirty="0">
              <a:solidFill>
                <a:srgbClr val="004272"/>
              </a:solidFill>
              <a:latin typeface="Arial" panose="020B0604020202020204" pitchFamily="34" charset="0"/>
              <a:ea typeface="ＭＳ Ｐゴシック" pitchFamily="34" charset="-128"/>
              <a:cs typeface="Arial" panose="020B0604020202020204" pitchFamily="34" charset="0"/>
            </a:endParaRPr>
          </a:p>
        </p:txBody>
      </p:sp>
      <p:sp>
        <p:nvSpPr>
          <p:cNvPr id="65" name="Rectangle 64"/>
          <p:cNvSpPr/>
          <p:nvPr userDrawn="1"/>
        </p:nvSpPr>
        <p:spPr bwMode="auto">
          <a:xfrm>
            <a:off x="7190654" y="3615270"/>
            <a:ext cx="1217767" cy="8263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INTMOS0058</a:t>
            </a:r>
            <a:r>
              <a:rPr lang="fr-FR" sz="1050" i="1" kern="0" baseline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(T)</a:t>
            </a:r>
          </a:p>
          <a:p>
            <a:pPr algn="ctr"/>
            <a:endParaRPr lang="fr-FR" sz="1200" i="1" kern="0" baseline="0" dirty="0">
              <a:solidFill>
                <a:srgbClr val="00427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fr-FR" sz="300" i="1" kern="0" baseline="0" dirty="0">
              <a:solidFill>
                <a:srgbClr val="00427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1050" i="1" kern="0" baseline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INTMOS0059 (S)</a:t>
            </a:r>
            <a:endParaRPr lang="fr-FR" sz="1050" i="1" kern="0" dirty="0">
              <a:solidFill>
                <a:srgbClr val="00427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fr-FR" sz="1050" i="1" kern="0" baseline="0" dirty="0">
              <a:solidFill>
                <a:srgbClr val="004272"/>
              </a:solidFill>
              <a:latin typeface="Arial" panose="020B0604020202020204" pitchFamily="34" charset="0"/>
              <a:ea typeface="ＭＳ Ｐゴシック" pitchFamily="34" charset="-128"/>
              <a:cs typeface="Arial" panose="020B0604020202020204" pitchFamily="34" charset="0"/>
            </a:endParaRPr>
          </a:p>
        </p:txBody>
      </p:sp>
      <p:pic>
        <p:nvPicPr>
          <p:cNvPr id="67" name="Image 6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6116" y="2289453"/>
            <a:ext cx="318039" cy="336260"/>
          </a:xfrm>
          <a:prstGeom prst="rect">
            <a:avLst/>
          </a:prstGeom>
        </p:spPr>
      </p:pic>
      <p:pic>
        <p:nvPicPr>
          <p:cNvPr id="69" name="Image 68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5295" y="3860857"/>
            <a:ext cx="318039" cy="336260"/>
          </a:xfrm>
          <a:prstGeom prst="rect">
            <a:avLst/>
          </a:prstGeom>
        </p:spPr>
      </p:pic>
      <p:pic>
        <p:nvPicPr>
          <p:cNvPr id="78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463999" y="4211334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9" name="Image 78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0522" y="3825044"/>
            <a:ext cx="217584" cy="230050"/>
          </a:xfrm>
          <a:prstGeom prst="rect">
            <a:avLst/>
          </a:prstGeom>
        </p:spPr>
      </p:pic>
      <p:pic>
        <p:nvPicPr>
          <p:cNvPr id="80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666337" y="4221088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" name="Image 60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3890" y="2262846"/>
            <a:ext cx="217584" cy="230050"/>
          </a:xfrm>
          <a:prstGeom prst="rect">
            <a:avLst/>
          </a:prstGeom>
        </p:spPr>
      </p:pic>
      <p:pic>
        <p:nvPicPr>
          <p:cNvPr id="62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651520" y="2672164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567456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Masque temps partiel 6/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0" name="Straight Connector 66"/>
          <p:cNvCxnSpPr/>
          <p:nvPr userDrawn="1"/>
        </p:nvCxnSpPr>
        <p:spPr bwMode="auto">
          <a:xfrm flipH="1">
            <a:off x="7133635" y="1168943"/>
            <a:ext cx="13271" cy="401948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5" name="Object 20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390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20"/>
          <p:cNvGraphicFramePr>
            <a:graphicFrameLocks noChangeAspect="1"/>
          </p:cNvGraphicFramePr>
          <p:nvPr userDrawn="1">
            <p:custDataLst>
              <p:tags r:id="rId3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391" name="think-cell Slide" r:id="rId7" imgW="360" imgH="360" progId="">
                  <p:embed/>
                </p:oleObj>
              </mc:Choice>
              <mc:Fallback>
                <p:oleObj name="think-cell Slide" r:id="rId7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Straight Connector 7"/>
          <p:cNvCxnSpPr>
            <a:cxnSpLocks noChangeShapeType="1"/>
          </p:cNvCxnSpPr>
          <p:nvPr userDrawn="1"/>
        </p:nvCxnSpPr>
        <p:spPr bwMode="auto">
          <a:xfrm>
            <a:off x="449263" y="1052513"/>
            <a:ext cx="3384550" cy="0"/>
          </a:xfrm>
          <a:prstGeom prst="line">
            <a:avLst/>
          </a:prstGeom>
          <a:noFill/>
          <a:ln w="285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cxnSp>
        <p:nvCxnSpPr>
          <p:cNvPr id="12" name="Straight Connector 8"/>
          <p:cNvCxnSpPr>
            <a:cxnSpLocks noChangeShapeType="1"/>
          </p:cNvCxnSpPr>
          <p:nvPr userDrawn="1"/>
        </p:nvCxnSpPr>
        <p:spPr bwMode="auto">
          <a:xfrm>
            <a:off x="3873500" y="1052513"/>
            <a:ext cx="5614988" cy="0"/>
          </a:xfrm>
          <a:prstGeom prst="line">
            <a:avLst/>
          </a:prstGeom>
          <a:noFill/>
          <a:ln w="31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sp>
        <p:nvSpPr>
          <p:cNvPr id="17" name="Slide Number Placeholder 1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8" name="Parallelogram 6"/>
          <p:cNvSpPr>
            <a:spLocks noChangeArrowheads="1"/>
          </p:cNvSpPr>
          <p:nvPr userDrawn="1"/>
        </p:nvSpPr>
        <p:spPr bwMode="auto">
          <a:xfrm>
            <a:off x="9418638" y="6273800"/>
            <a:ext cx="107950" cy="539750"/>
          </a:xfrm>
          <a:prstGeom prst="parallelogram">
            <a:avLst>
              <a:gd name="adj" fmla="val 82329"/>
            </a:avLst>
          </a:prstGeom>
          <a:solidFill>
            <a:srgbClr val="00355C">
              <a:alpha val="39999"/>
            </a:srgbClr>
          </a:solidFill>
          <a:ln>
            <a:noFill/>
          </a:ln>
        </p:spPr>
        <p:txBody>
          <a:bodyPr anchor="ctr"/>
          <a:lstStyle>
            <a:lvl1pPr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fr-FR" sz="1200">
              <a:solidFill>
                <a:srgbClr val="004272"/>
              </a:solidFill>
            </a:endParaRPr>
          </a:p>
        </p:txBody>
      </p:sp>
      <p:sp>
        <p:nvSpPr>
          <p:cNvPr id="39" name="Title 2"/>
          <p:cNvSpPr txBox="1">
            <a:spLocks/>
          </p:cNvSpPr>
          <p:nvPr userDrawn="1"/>
        </p:nvSpPr>
        <p:spPr bwMode="gray">
          <a:xfrm>
            <a:off x="428625" y="260350"/>
            <a:ext cx="9061450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+mn-lt"/>
                <a:ea typeface="ＭＳ Ｐゴシック" pitchFamily="34" charset="-128"/>
                <a:cs typeface="Calibri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9pPr>
          </a:lstStyle>
          <a:p>
            <a:pPr eaLnBrk="1" hangingPunct="1"/>
            <a:r>
              <a:rPr lang="fr-FR" sz="1800" b="0" kern="0" dirty="0"/>
              <a:t>Détail des événements </a:t>
            </a:r>
            <a:br>
              <a:rPr lang="fr-FR" sz="1800" b="0" kern="0" dirty="0"/>
            </a:br>
            <a:r>
              <a:rPr lang="fr-FR" sz="1800" kern="0" dirty="0"/>
              <a:t>Processus - Gestion du temps partiel _ modification</a:t>
            </a:r>
            <a:r>
              <a:rPr lang="fr-FR" sz="1800" kern="0" baseline="0" dirty="0"/>
              <a:t> ou fin</a:t>
            </a:r>
            <a:r>
              <a:rPr lang="fr-FR" sz="1800" kern="0" dirty="0"/>
              <a:t> (6/7)</a:t>
            </a:r>
          </a:p>
        </p:txBody>
      </p:sp>
      <p:sp>
        <p:nvSpPr>
          <p:cNvPr id="40" name="Slide Number Placeholder 3"/>
          <p:cNvSpPr txBox="1">
            <a:spLocks/>
          </p:cNvSpPr>
          <p:nvPr userDrawn="1"/>
        </p:nvSpPr>
        <p:spPr bwMode="gray">
          <a:xfrm>
            <a:off x="9247188" y="6369050"/>
            <a:ext cx="658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0" i="0" u="none" kern="1200">
                <a:solidFill>
                  <a:srgbClr val="004272"/>
                </a:solidFill>
                <a:latin typeface="+mn-lt"/>
                <a:ea typeface="ＭＳ Ｐゴシック" pitchFamily="-96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41" name="TextBox 9"/>
          <p:cNvSpPr txBox="1"/>
          <p:nvPr userDrawn="1"/>
        </p:nvSpPr>
        <p:spPr>
          <a:xfrm>
            <a:off x="8185038" y="60593"/>
            <a:ext cx="1298479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b="1" i="1" dirty="0">
                <a:solidFill>
                  <a:srgbClr val="004272"/>
                </a:solidFill>
                <a:latin typeface="+mn-lt"/>
                <a:hlinkClick r:id="rId8" action="ppaction://hlinksldjump"/>
              </a:rPr>
              <a:t>RETOUR AU SOMMAIRE </a:t>
            </a:r>
            <a:r>
              <a:rPr lang="fr-FR" sz="700" b="1" i="1" dirty="0">
                <a:solidFill>
                  <a:srgbClr val="004272"/>
                </a:solidFill>
                <a:latin typeface="+mn-lt"/>
              </a:rPr>
              <a:t>:</a:t>
            </a:r>
            <a:endParaRPr lang="fr-FR" sz="700" b="1" i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43" name="Rectangle 42"/>
          <p:cNvSpPr/>
          <p:nvPr userDrawn="1"/>
        </p:nvSpPr>
        <p:spPr bwMode="auto">
          <a:xfrm>
            <a:off x="1296161" y="3031163"/>
            <a:ext cx="144000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100" b="1" kern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Temps partiel</a:t>
            </a:r>
          </a:p>
        </p:txBody>
      </p:sp>
      <p:sp>
        <p:nvSpPr>
          <p:cNvPr id="126" name="TextBox 29"/>
          <p:cNvSpPr txBox="1"/>
          <p:nvPr userDrawn="1"/>
        </p:nvSpPr>
        <p:spPr>
          <a:xfrm>
            <a:off x="6030763" y="1018823"/>
            <a:ext cx="1188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Début d’événement</a:t>
            </a:r>
          </a:p>
        </p:txBody>
      </p:sp>
      <p:sp>
        <p:nvSpPr>
          <p:cNvPr id="127" name="TextBox 65"/>
          <p:cNvSpPr txBox="1"/>
          <p:nvPr userDrawn="1"/>
        </p:nvSpPr>
        <p:spPr>
          <a:xfrm>
            <a:off x="8553073" y="1012666"/>
            <a:ext cx="10444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Fin d’événement</a:t>
            </a:r>
          </a:p>
        </p:txBody>
      </p:sp>
      <p:sp>
        <p:nvSpPr>
          <p:cNvPr id="128" name="TextBox 69"/>
          <p:cNvSpPr txBox="1"/>
          <p:nvPr userDrawn="1"/>
        </p:nvSpPr>
        <p:spPr>
          <a:xfrm>
            <a:off x="7137979" y="1075072"/>
            <a:ext cx="11881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Renouvellement</a:t>
            </a:r>
          </a:p>
        </p:txBody>
      </p:sp>
      <p:cxnSp>
        <p:nvCxnSpPr>
          <p:cNvPr id="161" name="Straight Connector 68"/>
          <p:cNvCxnSpPr/>
          <p:nvPr userDrawn="1"/>
        </p:nvCxnSpPr>
        <p:spPr bwMode="auto">
          <a:xfrm>
            <a:off x="8464293" y="1168943"/>
            <a:ext cx="0" cy="3950453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40" name="Rectangle 139"/>
          <p:cNvSpPr/>
          <p:nvPr userDrawn="1"/>
        </p:nvSpPr>
        <p:spPr bwMode="auto">
          <a:xfrm>
            <a:off x="3526002" y="4305066"/>
            <a:ext cx="2593595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fr-FR" sz="1050" i="1" kern="0" dirty="0">
                <a:solidFill>
                  <a:srgbClr val="004272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Reprise</a:t>
            </a:r>
            <a:r>
              <a:rPr lang="fr-FR" sz="1050" i="1" kern="0" baseline="0" dirty="0">
                <a:solidFill>
                  <a:srgbClr val="004272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 des fonctions à temps plein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fr-FR" sz="1050" i="1" kern="0" baseline="0" dirty="0">
                <a:solidFill>
                  <a:srgbClr val="004272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INTMOS0007</a:t>
            </a:r>
            <a:endParaRPr lang="fr-FR" sz="1050" i="1" kern="0" dirty="0">
              <a:solidFill>
                <a:srgbClr val="004272"/>
              </a:solidFill>
              <a:latin typeface="Arial" panose="020B0604020202020204" pitchFamily="34" charset="0"/>
              <a:ea typeface="ＭＳ Ｐゴシック" pitchFamily="34" charset="-128"/>
              <a:cs typeface="Arial" panose="020B0604020202020204" pitchFamily="34" charset="0"/>
            </a:endParaRPr>
          </a:p>
        </p:txBody>
      </p:sp>
      <p:sp>
        <p:nvSpPr>
          <p:cNvPr id="81" name="Rectangle 80"/>
          <p:cNvSpPr/>
          <p:nvPr userDrawn="1"/>
        </p:nvSpPr>
        <p:spPr bwMode="auto">
          <a:xfrm>
            <a:off x="8714428" y="1488819"/>
            <a:ext cx="759600" cy="3630577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cxnSp>
        <p:nvCxnSpPr>
          <p:cNvPr id="9" name="Connecteur droit 8"/>
          <p:cNvCxnSpPr>
            <a:stCxn id="43" idx="3"/>
            <a:endCxn id="140" idx="1"/>
          </p:cNvCxnSpPr>
          <p:nvPr userDrawn="1"/>
        </p:nvCxnSpPr>
        <p:spPr bwMode="auto">
          <a:xfrm>
            <a:off x="2736161" y="3391163"/>
            <a:ext cx="789841" cy="1273903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1" name="Rectangle 50"/>
          <p:cNvSpPr/>
          <p:nvPr userDrawn="1"/>
        </p:nvSpPr>
        <p:spPr bwMode="auto">
          <a:xfrm>
            <a:off x="7416612" y="1470326"/>
            <a:ext cx="758839" cy="3649070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90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sp>
        <p:nvSpPr>
          <p:cNvPr id="69" name="Rectangle 68"/>
          <p:cNvSpPr/>
          <p:nvPr userDrawn="1"/>
        </p:nvSpPr>
        <p:spPr bwMode="auto">
          <a:xfrm>
            <a:off x="3513678" y="3027942"/>
            <a:ext cx="2590079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Suspension</a:t>
            </a:r>
            <a:r>
              <a:rPr lang="fr-FR" sz="1050" i="1" kern="0" baseline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du temps partiel</a:t>
            </a:r>
          </a:p>
          <a:p>
            <a:pPr algn="ctr"/>
            <a:r>
              <a:rPr lang="fr-FR" sz="1050" i="1" kern="0" baseline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INTMOS0031</a:t>
            </a:r>
            <a:endParaRPr lang="fr-FR" sz="1050" i="1" kern="0" dirty="0">
              <a:solidFill>
                <a:srgbClr val="00427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8" name="Connecteur droit 27"/>
          <p:cNvCxnSpPr>
            <a:stCxn id="43" idx="3"/>
            <a:endCxn id="69" idx="1"/>
          </p:cNvCxnSpPr>
          <p:nvPr userDrawn="1"/>
        </p:nvCxnSpPr>
        <p:spPr bwMode="auto">
          <a:xfrm flipV="1">
            <a:off x="2736161" y="3387942"/>
            <a:ext cx="777517" cy="3221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8" name="Rectangle 37"/>
          <p:cNvSpPr/>
          <p:nvPr userDrawn="1"/>
        </p:nvSpPr>
        <p:spPr bwMode="auto">
          <a:xfrm rot="16200000">
            <a:off x="-1409734" y="3197599"/>
            <a:ext cx="3868405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4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Modalités de service</a:t>
            </a:r>
          </a:p>
        </p:txBody>
      </p:sp>
      <p:sp>
        <p:nvSpPr>
          <p:cNvPr id="45" name="Rectangle 44"/>
          <p:cNvSpPr/>
          <p:nvPr userDrawn="1"/>
        </p:nvSpPr>
        <p:spPr bwMode="auto">
          <a:xfrm>
            <a:off x="3519982" y="1644666"/>
            <a:ext cx="2590079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Changement de quotité de temps partiel</a:t>
            </a:r>
            <a:r>
              <a:rPr lang="fr-FR" sz="1050" i="1" kern="0" baseline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sans </a:t>
            </a:r>
            <a:r>
              <a:rPr lang="fr-FR" sz="1050" i="1" kern="0" baseline="0" dirty="0" err="1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surcotisation</a:t>
            </a:r>
            <a:endParaRPr lang="fr-FR" sz="1050" i="1" kern="0" baseline="0" dirty="0">
              <a:solidFill>
                <a:srgbClr val="00427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1050" i="1" kern="0" baseline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INTMOS0037</a:t>
            </a:r>
            <a:endParaRPr lang="fr-FR" sz="1050" i="1" kern="0" dirty="0">
              <a:solidFill>
                <a:srgbClr val="00427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6" name="Connecteur droit 45"/>
          <p:cNvCxnSpPr>
            <a:stCxn id="43" idx="3"/>
            <a:endCxn id="45" idx="1"/>
          </p:cNvCxnSpPr>
          <p:nvPr userDrawn="1"/>
        </p:nvCxnSpPr>
        <p:spPr bwMode="auto">
          <a:xfrm flipV="1">
            <a:off x="2736161" y="2004666"/>
            <a:ext cx="783821" cy="1386497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50" name="Image 49" descr="Capture d’écran">
            <a:hlinkClick r:id="rId8" action="ppaction://hlinksldjump"/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8524" y="250341"/>
            <a:ext cx="1173921" cy="769672"/>
          </a:xfrm>
          <a:prstGeom prst="rect">
            <a:avLst/>
          </a:prstGeom>
        </p:spPr>
      </p:pic>
      <p:grpSp>
        <p:nvGrpSpPr>
          <p:cNvPr id="48" name="Groupe 47"/>
          <p:cNvGrpSpPr/>
          <p:nvPr userDrawn="1"/>
        </p:nvGrpSpPr>
        <p:grpSpPr>
          <a:xfrm>
            <a:off x="6472437" y="6293167"/>
            <a:ext cx="2649387" cy="272288"/>
            <a:chOff x="5719035" y="6231640"/>
            <a:chExt cx="2649387" cy="342577"/>
          </a:xfrm>
        </p:grpSpPr>
        <p:sp>
          <p:nvSpPr>
            <p:cNvPr id="52" name="TextBox 54"/>
            <p:cNvSpPr txBox="1"/>
            <p:nvPr/>
          </p:nvSpPr>
          <p:spPr>
            <a:xfrm>
              <a:off x="5719035" y="6291428"/>
              <a:ext cx="396044" cy="282789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r>
                <a:rPr lang="fr-FR" sz="3200" b="1" dirty="0">
                  <a:solidFill>
                    <a:srgbClr val="FFC000"/>
                  </a:solidFill>
                  <a:latin typeface="+mn-lt"/>
                </a:rPr>
                <a:t>~</a:t>
              </a:r>
            </a:p>
          </p:txBody>
        </p:sp>
        <p:sp>
          <p:nvSpPr>
            <p:cNvPr id="53" name="TextBox 59"/>
            <p:cNvSpPr txBox="1"/>
            <p:nvPr/>
          </p:nvSpPr>
          <p:spPr>
            <a:xfrm>
              <a:off x="6229395" y="6231640"/>
              <a:ext cx="2139027" cy="3097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en cours de validation</a:t>
              </a:r>
            </a:p>
          </p:txBody>
        </p:sp>
      </p:grpSp>
      <p:sp>
        <p:nvSpPr>
          <p:cNvPr id="54" name="TextBox 58"/>
          <p:cNvSpPr txBox="1"/>
          <p:nvPr userDrawn="1"/>
        </p:nvSpPr>
        <p:spPr>
          <a:xfrm>
            <a:off x="7008705" y="5841268"/>
            <a:ext cx="2126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Acte modélisé dans INGRES</a:t>
            </a:r>
            <a:endParaRPr lang="fr-FR" sz="1000" b="1" i="1" dirty="0">
              <a:solidFill>
                <a:srgbClr val="004272"/>
              </a:solidFill>
              <a:latin typeface="+mn-lt"/>
            </a:endParaRPr>
          </a:p>
        </p:txBody>
      </p:sp>
      <p:pic>
        <p:nvPicPr>
          <p:cNvPr id="55" name="Image 54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502" y="6065484"/>
            <a:ext cx="362413" cy="362413"/>
          </a:xfrm>
          <a:prstGeom prst="rect">
            <a:avLst/>
          </a:prstGeom>
        </p:spPr>
      </p:pic>
      <p:sp>
        <p:nvSpPr>
          <p:cNvPr id="56" name="TextBox 58"/>
          <p:cNvSpPr txBox="1"/>
          <p:nvPr userDrawn="1"/>
        </p:nvSpPr>
        <p:spPr>
          <a:xfrm>
            <a:off x="7008705" y="6091992"/>
            <a:ext cx="23444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dirty="0">
                <a:solidFill>
                  <a:srgbClr val="004272"/>
                </a:solidFill>
                <a:latin typeface="+mn-lt"/>
              </a:rPr>
              <a:t>A</a:t>
            </a:r>
            <a:r>
              <a:rPr lang="fr-FR" sz="1000" b="1" i="1" baseline="0" dirty="0">
                <a:solidFill>
                  <a:srgbClr val="004272"/>
                </a:solidFill>
                <a:latin typeface="+mn-lt"/>
              </a:rPr>
              <a:t>cte</a:t>
            </a:r>
            <a:r>
              <a:rPr lang="fr-FR" sz="1000" b="1" i="1" dirty="0">
                <a:solidFill>
                  <a:srgbClr val="004272"/>
                </a:solidFill>
                <a:latin typeface="+mn-lt"/>
              </a:rPr>
              <a:t> documentaire validé</a:t>
            </a:r>
          </a:p>
        </p:txBody>
      </p:sp>
      <p:grpSp>
        <p:nvGrpSpPr>
          <p:cNvPr id="70" name="Groupe 69"/>
          <p:cNvGrpSpPr/>
          <p:nvPr userDrawn="1"/>
        </p:nvGrpSpPr>
        <p:grpSpPr>
          <a:xfrm>
            <a:off x="6599228" y="6531151"/>
            <a:ext cx="2538714" cy="246221"/>
            <a:chOff x="6108241" y="6486136"/>
            <a:chExt cx="2538714" cy="316030"/>
          </a:xfrm>
        </p:grpSpPr>
        <p:pic>
          <p:nvPicPr>
            <p:cNvPr id="71" name="Picture 3" descr="D:\SkyDrive\Pro\Divers\Couteau suisse\PNG\Flèches &amp; signes\button_cancel.png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6108241" y="6548414"/>
              <a:ext cx="201612" cy="201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2" name="TextBox 60"/>
            <p:cNvSpPr txBox="1"/>
            <p:nvPr/>
          </p:nvSpPr>
          <p:spPr>
            <a:xfrm>
              <a:off x="6507928" y="6486136"/>
              <a:ext cx="2139027" cy="316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à produire</a:t>
              </a:r>
            </a:p>
          </p:txBody>
        </p:sp>
      </p:grpSp>
      <p:sp>
        <p:nvSpPr>
          <p:cNvPr id="73" name="Rectangle 72"/>
          <p:cNvSpPr/>
          <p:nvPr userDrawn="1"/>
        </p:nvSpPr>
        <p:spPr bwMode="auto">
          <a:xfrm>
            <a:off x="6321152" y="5421840"/>
            <a:ext cx="2854029" cy="1343158"/>
          </a:xfrm>
          <a:prstGeom prst="rect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1200" kern="0" dirty="0" err="1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74" name="TextBox 64"/>
          <p:cNvSpPr txBox="1"/>
          <p:nvPr userDrawn="1"/>
        </p:nvSpPr>
        <p:spPr>
          <a:xfrm>
            <a:off x="6249144" y="5265204"/>
            <a:ext cx="710343" cy="2462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>
                <a:solidFill>
                  <a:srgbClr val="004272"/>
                </a:solidFill>
                <a:latin typeface="+mn-lt"/>
              </a:rPr>
              <a:t>Légende</a:t>
            </a:r>
          </a:p>
        </p:txBody>
      </p:sp>
      <p:pic>
        <p:nvPicPr>
          <p:cNvPr id="75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564994" y="5862491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6" name="ZoneTexte 75"/>
          <p:cNvSpPr txBox="1"/>
          <p:nvPr userDrawn="1"/>
        </p:nvSpPr>
        <p:spPr>
          <a:xfrm>
            <a:off x="6980990" y="5600563"/>
            <a:ext cx="20778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 Acte paramétré dans la Suite 9</a:t>
            </a:r>
            <a:endParaRPr lang="fr-FR" sz="1000" i="1" kern="1200" dirty="0">
              <a:solidFill>
                <a:srgbClr val="004272"/>
              </a:solidFill>
              <a:effectLst/>
              <a:latin typeface="+mn-lt"/>
              <a:ea typeface="ＭＳ Ｐゴシック" pitchFamily="34" charset="-128"/>
              <a:cs typeface="+mn-cs"/>
            </a:endParaRPr>
          </a:p>
        </p:txBody>
      </p:sp>
      <p:pic>
        <p:nvPicPr>
          <p:cNvPr id="77" name="Image 7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1014" y="5526231"/>
            <a:ext cx="318039" cy="336260"/>
          </a:xfrm>
          <a:prstGeom prst="rect">
            <a:avLst/>
          </a:prstGeom>
        </p:spPr>
      </p:pic>
      <p:pic>
        <p:nvPicPr>
          <p:cNvPr id="78" name="Image 7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7660" y="1814686"/>
            <a:ext cx="318039" cy="336260"/>
          </a:xfrm>
          <a:prstGeom prst="rect">
            <a:avLst/>
          </a:prstGeom>
        </p:spPr>
      </p:pic>
      <p:pic>
        <p:nvPicPr>
          <p:cNvPr id="79" name="Image 78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6592" y="4543016"/>
            <a:ext cx="318039" cy="336260"/>
          </a:xfrm>
          <a:prstGeom prst="rect">
            <a:avLst/>
          </a:prstGeom>
        </p:spPr>
      </p:pic>
      <p:pic>
        <p:nvPicPr>
          <p:cNvPr id="47" name="Image 4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5982" y="3236388"/>
            <a:ext cx="318039" cy="336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9074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2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294" name="think-cell Slide" r:id="rId6" imgW="360" imgH="360" progId="">
                  <p:embed/>
                </p:oleObj>
              </mc:Choice>
              <mc:Fallback>
                <p:oleObj name="think-cell Slide" r:id="rId6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20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295" name="think-cell Slide" r:id="rId8" imgW="360" imgH="360" progId="">
                  <p:embed/>
                </p:oleObj>
              </mc:Choice>
              <mc:Fallback>
                <p:oleObj name="think-cell Slide" r:id="rId8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20"/>
          <p:cNvGraphicFramePr>
            <a:graphicFrameLocks noChangeAspect="1"/>
          </p:cNvGraphicFramePr>
          <p:nvPr userDrawn="1">
            <p:custDataLst>
              <p:tags r:id="rId4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296" name="think-cell Slide" r:id="rId9" imgW="360" imgH="360" progId="">
                  <p:embed/>
                </p:oleObj>
              </mc:Choice>
              <mc:Fallback>
                <p:oleObj name="think-cell Slide" r:id="rId9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" name="Straight Connector 7"/>
          <p:cNvCxnSpPr>
            <a:cxnSpLocks noChangeShapeType="1"/>
          </p:cNvCxnSpPr>
          <p:nvPr userDrawn="1"/>
        </p:nvCxnSpPr>
        <p:spPr bwMode="auto">
          <a:xfrm>
            <a:off x="449263" y="1052513"/>
            <a:ext cx="3384550" cy="0"/>
          </a:xfrm>
          <a:prstGeom prst="line">
            <a:avLst/>
          </a:prstGeom>
          <a:noFill/>
          <a:ln w="28575" algn="ctr">
            <a:solidFill>
              <a:srgbClr val="00355C">
                <a:alpha val="39999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" name="Straight Connector 8"/>
          <p:cNvCxnSpPr>
            <a:cxnSpLocks noChangeShapeType="1"/>
          </p:cNvCxnSpPr>
          <p:nvPr userDrawn="1"/>
        </p:nvCxnSpPr>
        <p:spPr bwMode="auto">
          <a:xfrm>
            <a:off x="3873500" y="1052513"/>
            <a:ext cx="5614988" cy="0"/>
          </a:xfrm>
          <a:prstGeom prst="line">
            <a:avLst/>
          </a:prstGeom>
          <a:noFill/>
          <a:ln w="3175" algn="ctr">
            <a:solidFill>
              <a:srgbClr val="00355C">
                <a:alpha val="39999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" name="Parallelogram 6"/>
          <p:cNvSpPr>
            <a:spLocks noChangeArrowheads="1"/>
          </p:cNvSpPr>
          <p:nvPr userDrawn="1"/>
        </p:nvSpPr>
        <p:spPr bwMode="auto">
          <a:xfrm>
            <a:off x="9418638" y="6273800"/>
            <a:ext cx="107950" cy="539750"/>
          </a:xfrm>
          <a:prstGeom prst="parallelogram">
            <a:avLst>
              <a:gd name="adj" fmla="val 82329"/>
            </a:avLst>
          </a:prstGeom>
          <a:solidFill>
            <a:srgbClr val="00355C">
              <a:alpha val="39999"/>
            </a:srgbClr>
          </a:solidFill>
          <a:ln>
            <a:noFill/>
          </a:ln>
        </p:spPr>
        <p:txBody>
          <a:bodyPr anchor="ctr"/>
          <a:lstStyle>
            <a:lvl1pPr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fr-FR" sz="1200" dirty="0">
              <a:solidFill>
                <a:srgbClr val="004272"/>
              </a:solidFill>
              <a:cs typeface="+mn-cs"/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685" y="6310313"/>
            <a:ext cx="6477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Espace réservé du contenu 2"/>
          <p:cNvSpPr>
            <a:spLocks noGrp="1"/>
          </p:cNvSpPr>
          <p:nvPr>
            <p:ph idx="1"/>
          </p:nvPr>
        </p:nvSpPr>
        <p:spPr>
          <a:xfrm>
            <a:off x="508001" y="1484313"/>
            <a:ext cx="9161523" cy="4465637"/>
          </a:xfrm>
        </p:spPr>
        <p:txBody>
          <a:bodyPr/>
          <a:lstStyle>
            <a:lvl1pPr>
              <a:defRPr sz="1600">
                <a:latin typeface="+mn-lt"/>
                <a:cs typeface="Calibri" pitchFamily="34" charset="0"/>
              </a:defRPr>
            </a:lvl1pPr>
            <a:lvl2pPr>
              <a:defRPr sz="1600">
                <a:latin typeface="+mn-lt"/>
                <a:cs typeface="Calibri" pitchFamily="34" charset="0"/>
              </a:defRPr>
            </a:lvl2pPr>
            <a:lvl3pPr>
              <a:defRPr sz="1400">
                <a:latin typeface="+mn-lt"/>
                <a:cs typeface="Calibri" pitchFamily="34" charset="0"/>
              </a:defRPr>
            </a:lvl3pPr>
            <a:lvl4pPr>
              <a:defRPr>
                <a:latin typeface="Calibri" pitchFamily="34" charset="0"/>
                <a:cs typeface="Calibri" pitchFamily="34" charset="0"/>
              </a:defRPr>
            </a:lvl4pPr>
            <a:lvl5pPr>
              <a:defRPr>
                <a:latin typeface="Calibri" pitchFamily="34" charset="0"/>
                <a:cs typeface="Calibri" pitchFamily="34" charset="0"/>
              </a:defRPr>
            </a:lvl5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3" name="Titre 1"/>
          <p:cNvSpPr>
            <a:spLocks noGrp="1"/>
          </p:cNvSpPr>
          <p:nvPr>
            <p:ph type="title"/>
          </p:nvPr>
        </p:nvSpPr>
        <p:spPr>
          <a:xfrm>
            <a:off x="428626" y="260350"/>
            <a:ext cx="9061450" cy="647700"/>
          </a:xfrm>
        </p:spPr>
        <p:txBody>
          <a:bodyPr/>
          <a:lstStyle>
            <a:lvl1pPr>
              <a:defRPr sz="1800">
                <a:solidFill>
                  <a:srgbClr val="00355C"/>
                </a:solidFill>
                <a:latin typeface="+mn-lt"/>
              </a:defRPr>
            </a:lvl1pPr>
          </a:lstStyle>
          <a:p>
            <a:r>
              <a:rPr lang="fr-FR" dirty="0"/>
              <a:t>Cliquez pour modifier le style du titre</a:t>
            </a:r>
          </a:p>
        </p:txBody>
      </p:sp>
      <p:sp>
        <p:nvSpPr>
          <p:cNvPr id="41" name="Slide Number Placeholder 16"/>
          <p:cNvSpPr>
            <a:spLocks noGrp="1"/>
          </p:cNvSpPr>
          <p:nvPr>
            <p:ph type="sldNum" sz="quarter" idx="10"/>
          </p:nvPr>
        </p:nvSpPr>
        <p:spPr>
          <a:xfrm>
            <a:off x="9453563" y="6288088"/>
            <a:ext cx="417512" cy="511175"/>
          </a:xfrm>
        </p:spPr>
        <p:txBody>
          <a:bodyPr anchor="ctr"/>
          <a:lstStyle>
            <a:lvl1pPr algn="ctr">
              <a:defRPr b="0"/>
            </a:lvl1pPr>
          </a:lstStyle>
          <a:p>
            <a:pPr>
              <a:defRPr/>
            </a:pPr>
            <a:r>
              <a:rPr lang="fr-FR" dirty="0"/>
              <a:t> </a:t>
            </a:r>
            <a:fld id="{2E213F33-44B3-4E5A-874B-1241FE46FE4F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42" name="Parallelogram 6"/>
          <p:cNvSpPr>
            <a:spLocks noChangeArrowheads="1"/>
          </p:cNvSpPr>
          <p:nvPr userDrawn="1"/>
        </p:nvSpPr>
        <p:spPr bwMode="auto">
          <a:xfrm>
            <a:off x="9418638" y="6273800"/>
            <a:ext cx="107950" cy="539750"/>
          </a:xfrm>
          <a:prstGeom prst="parallelogram">
            <a:avLst>
              <a:gd name="adj" fmla="val 82329"/>
            </a:avLst>
          </a:prstGeom>
          <a:solidFill>
            <a:srgbClr val="00355C">
              <a:alpha val="39999"/>
            </a:srgbClr>
          </a:solidFill>
          <a:ln>
            <a:noFill/>
          </a:ln>
        </p:spPr>
        <p:txBody>
          <a:bodyPr anchor="ctr"/>
          <a:lstStyle>
            <a:lvl1pPr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fr-FR" sz="1200" dirty="0">
              <a:solidFill>
                <a:srgbClr val="004272"/>
              </a:solidFill>
            </a:endParaRPr>
          </a:p>
        </p:txBody>
      </p:sp>
      <p:sp>
        <p:nvSpPr>
          <p:cNvPr id="43" name="Espace réservé de la date 2"/>
          <p:cNvSpPr>
            <a:spLocks noGrp="1"/>
          </p:cNvSpPr>
          <p:nvPr>
            <p:ph type="dt" sz="half" idx="2"/>
          </p:nvPr>
        </p:nvSpPr>
        <p:spPr>
          <a:xfrm>
            <a:off x="8157356" y="6356350"/>
            <a:ext cx="12961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4272"/>
                </a:solidFill>
                <a:latin typeface="+mn-lt"/>
              </a:defRPr>
            </a:lvl1pPr>
          </a:lstStyle>
          <a:p>
            <a:endParaRPr lang="fr-FR" dirty="0"/>
          </a:p>
        </p:txBody>
      </p:sp>
      <p:sp>
        <p:nvSpPr>
          <p:cNvPr id="44" name="Espace réservé du pied de page 3"/>
          <p:cNvSpPr>
            <a:spLocks noGrp="1"/>
          </p:cNvSpPr>
          <p:nvPr>
            <p:ph type="ftr" sz="quarter" idx="3"/>
          </p:nvPr>
        </p:nvSpPr>
        <p:spPr>
          <a:xfrm>
            <a:off x="2418611" y="6356350"/>
            <a:ext cx="57387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4272"/>
                </a:solidFill>
                <a:latin typeface="+mn-lt"/>
              </a:defRPr>
            </a:lvl1pPr>
          </a:lstStyle>
          <a:p>
            <a:r>
              <a:rPr lang="fr-FR" dirty="0"/>
              <a:t>Réunion de suivi des missions d'appuis et d'expertises au CISIRH</a:t>
            </a:r>
          </a:p>
        </p:txBody>
      </p:sp>
      <p:grpSp>
        <p:nvGrpSpPr>
          <p:cNvPr id="48" name="Groupe 47"/>
          <p:cNvGrpSpPr/>
          <p:nvPr userDrawn="1"/>
        </p:nvGrpSpPr>
        <p:grpSpPr>
          <a:xfrm>
            <a:off x="8985941" y="174978"/>
            <a:ext cx="731341" cy="705144"/>
            <a:chOff x="5259053" y="2639558"/>
            <a:chExt cx="1709797" cy="1648549"/>
          </a:xfrm>
        </p:grpSpPr>
        <p:sp>
          <p:nvSpPr>
            <p:cNvPr id="49" name="Hexagone 48"/>
            <p:cNvSpPr>
              <a:spLocks noChangeAspect="1"/>
            </p:cNvSpPr>
            <p:nvPr userDrawn="1"/>
          </p:nvSpPr>
          <p:spPr>
            <a:xfrm rot="5400000" flipV="1">
              <a:off x="6094614" y="3713439"/>
              <a:ext cx="611178" cy="538157"/>
            </a:xfrm>
            <a:prstGeom prst="hexagon">
              <a:avLst/>
            </a:prstGeom>
            <a:solidFill>
              <a:srgbClr val="8966FF"/>
            </a:solidFill>
            <a:ln w="25400" cap="flat" cmpd="sng" algn="ctr">
              <a:noFill/>
              <a:prstDash val="solid"/>
            </a:ln>
            <a:effectLst/>
          </p:spPr>
          <p:txBody>
            <a:bodyPr lIns="323934" tIns="161967" rIns="323934" bIns="161967" rtlCol="0" anchor="ctr"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9pPr>
            </a:lstStyle>
            <a:p>
              <a:pPr marL="0" marR="0" lvl="0" indent="0" algn="ctr" defTabSz="3986881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6338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50" name="Hexagone 49"/>
            <p:cNvSpPr>
              <a:spLocks noChangeAspect="1"/>
            </p:cNvSpPr>
            <p:nvPr userDrawn="1"/>
          </p:nvSpPr>
          <p:spPr>
            <a:xfrm rot="5400000" flipV="1">
              <a:off x="5222543" y="3177663"/>
              <a:ext cx="611179" cy="538159"/>
            </a:xfrm>
            <a:prstGeom prst="hexagon">
              <a:avLst/>
            </a:prstGeom>
            <a:solidFill>
              <a:srgbClr val="04BAC8"/>
            </a:solidFill>
            <a:ln w="25400" cap="flat" cmpd="sng" algn="ctr">
              <a:noFill/>
              <a:prstDash val="solid"/>
            </a:ln>
            <a:effectLst/>
          </p:spPr>
          <p:txBody>
            <a:bodyPr lIns="323934" tIns="161967" rIns="323934" bIns="161967" rtlCol="0" anchor="ctr"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9pPr>
            </a:lstStyle>
            <a:p>
              <a:pPr marL="0" marR="0" lvl="0" indent="0" algn="ctr" defTabSz="3986881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6338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51" name="Hexagone 50"/>
            <p:cNvSpPr>
              <a:spLocks noChangeAspect="1"/>
            </p:cNvSpPr>
            <p:nvPr userDrawn="1"/>
          </p:nvSpPr>
          <p:spPr>
            <a:xfrm rot="5400000" flipV="1">
              <a:off x="6107054" y="2690258"/>
              <a:ext cx="611179" cy="538159"/>
            </a:xfrm>
            <a:prstGeom prst="hexagon">
              <a:avLst/>
            </a:prstGeom>
            <a:solidFill>
              <a:srgbClr val="F14E50"/>
            </a:solidFill>
            <a:ln w="25400" cap="flat" cmpd="sng" algn="ctr">
              <a:noFill/>
              <a:prstDash val="solid"/>
            </a:ln>
            <a:effectLst/>
          </p:spPr>
          <p:txBody>
            <a:bodyPr lIns="323934" tIns="161967" rIns="323934" bIns="161967" rtlCol="0" anchor="ctr"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9pPr>
            </a:lstStyle>
            <a:p>
              <a:pPr marL="0" marR="0" lvl="0" indent="0" algn="ctr" defTabSz="3986881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6338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52" name="Hexagone 51"/>
            <p:cNvSpPr>
              <a:spLocks noChangeAspect="1"/>
            </p:cNvSpPr>
            <p:nvPr userDrawn="1"/>
          </p:nvSpPr>
          <p:spPr>
            <a:xfrm rot="5400000" flipV="1">
              <a:off x="5521331" y="2676068"/>
              <a:ext cx="611180" cy="538159"/>
            </a:xfrm>
            <a:prstGeom prst="hexagon">
              <a:avLst/>
            </a:prstGeom>
            <a:solidFill>
              <a:srgbClr val="A3B2D9"/>
            </a:solidFill>
            <a:ln w="25400" cap="flat" cmpd="sng" algn="ctr">
              <a:noFill/>
              <a:prstDash val="solid"/>
            </a:ln>
            <a:effectLst/>
          </p:spPr>
          <p:txBody>
            <a:bodyPr lIns="323934" tIns="161967" rIns="323934" bIns="161967" rtlCol="0" anchor="ctr"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9pPr>
            </a:lstStyle>
            <a:p>
              <a:pPr marL="0" marR="0" lvl="0" indent="0" algn="ctr" defTabSz="3986881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6338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53" name="Hexagone 52"/>
            <p:cNvSpPr>
              <a:spLocks noChangeAspect="1"/>
            </p:cNvSpPr>
            <p:nvPr userDrawn="1"/>
          </p:nvSpPr>
          <p:spPr>
            <a:xfrm rot="5400000" flipV="1">
              <a:off x="5515405" y="3698235"/>
              <a:ext cx="611178" cy="538157"/>
            </a:xfrm>
            <a:prstGeom prst="hexagon">
              <a:avLst/>
            </a:prstGeom>
            <a:solidFill>
              <a:srgbClr val="91CF4D"/>
            </a:solidFill>
            <a:ln w="25400" cap="flat" cmpd="sng" algn="ctr">
              <a:noFill/>
              <a:prstDash val="solid"/>
            </a:ln>
            <a:effectLst/>
          </p:spPr>
          <p:txBody>
            <a:bodyPr lIns="323934" tIns="161967" rIns="323934" bIns="161967" rtlCol="0" anchor="ctr"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9pPr>
            </a:lstStyle>
            <a:p>
              <a:pPr marL="0" marR="0" lvl="0" indent="0" algn="ctr" defTabSz="3986881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6338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54" name="Hexagone 53"/>
            <p:cNvSpPr>
              <a:spLocks noChangeAspect="1"/>
            </p:cNvSpPr>
            <p:nvPr userDrawn="1"/>
          </p:nvSpPr>
          <p:spPr>
            <a:xfrm rot="5400000" flipV="1">
              <a:off x="5810059" y="3196638"/>
              <a:ext cx="611178" cy="538157"/>
            </a:xfrm>
            <a:prstGeom prst="hexagon">
              <a:avLst/>
            </a:prstGeom>
            <a:solidFill>
              <a:srgbClr val="004272"/>
            </a:solidFill>
            <a:ln w="41275" cap="flat" cmpd="sng" algn="ctr">
              <a:noFill/>
              <a:prstDash val="solid"/>
            </a:ln>
            <a:effectLst/>
          </p:spPr>
          <p:txBody>
            <a:bodyPr lIns="323934" tIns="161967" rIns="323934" bIns="161967" rtlCol="0" anchor="ctr"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9pPr>
            </a:lstStyle>
            <a:p>
              <a:pPr marL="0" marR="0" lvl="0" indent="0" algn="ctr" defTabSz="3986881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6338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55" name="Hexagone 54"/>
            <p:cNvSpPr>
              <a:spLocks noChangeAspect="1"/>
            </p:cNvSpPr>
            <p:nvPr userDrawn="1"/>
          </p:nvSpPr>
          <p:spPr>
            <a:xfrm rot="5400000" flipV="1">
              <a:off x="5808265" y="3199088"/>
              <a:ext cx="611178" cy="538157"/>
            </a:xfrm>
            <a:prstGeom prst="hexagon">
              <a:avLst/>
            </a:prstGeom>
            <a:noFill/>
            <a:ln w="22225" cap="flat" cmpd="sng" algn="ctr">
              <a:solidFill>
                <a:srgbClr val="FFFFFF">
                  <a:lumMod val="85000"/>
                </a:srgbClr>
              </a:solidFill>
              <a:prstDash val="solid"/>
            </a:ln>
            <a:effectLst/>
          </p:spPr>
          <p:txBody>
            <a:bodyPr lIns="323934" tIns="161967" rIns="323934" bIns="161967" rtlCol="0" anchor="ctr"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9pPr>
            </a:lstStyle>
            <a:p>
              <a:pPr marL="0" marR="0" lvl="0" indent="0" algn="ctr" defTabSz="3986881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6338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pic>
          <p:nvPicPr>
            <p:cNvPr id="56" name="Picture 4"/>
            <p:cNvPicPr>
              <a:picLocks noChangeAspect="1" noChangeArrowheads="1"/>
            </p:cNvPicPr>
            <p:nvPr userDrawn="1"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24785" y="3323338"/>
              <a:ext cx="378137" cy="2468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7" name="Hexagone 56"/>
            <p:cNvSpPr>
              <a:spLocks noChangeAspect="1"/>
            </p:cNvSpPr>
            <p:nvPr userDrawn="1"/>
          </p:nvSpPr>
          <p:spPr>
            <a:xfrm rot="5400000" flipV="1">
              <a:off x="6394183" y="3197039"/>
              <a:ext cx="611178" cy="538157"/>
            </a:xfrm>
            <a:prstGeom prst="hexagon">
              <a:avLst/>
            </a:prstGeom>
            <a:solidFill>
              <a:srgbClr val="F39200"/>
            </a:solidFill>
            <a:ln w="44450" cap="flat" cmpd="sng" algn="ctr">
              <a:noFill/>
              <a:prstDash val="solid"/>
            </a:ln>
            <a:effectLst/>
          </p:spPr>
          <p:txBody>
            <a:bodyPr lIns="323934" tIns="161967" rIns="323934" bIns="161967" rtlCol="0" anchor="ctr"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rgbClr val="007469"/>
                  </a:solidFill>
                  <a:latin typeface="Verdana" pitchFamily="34" charset="0"/>
                  <a:ea typeface="ＭＳ Ｐゴシック" pitchFamily="34" charset="-128"/>
                  <a:cs typeface="Arial" charset="0"/>
                </a:defRPr>
              </a:lvl9pPr>
            </a:lstStyle>
            <a:p>
              <a:pPr marL="0" marR="0" lvl="0" indent="0" algn="ctr" defTabSz="3986881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6338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4591510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Masque temps partiel 7/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0" name="Straight Connector 66"/>
          <p:cNvCxnSpPr/>
          <p:nvPr userDrawn="1"/>
        </p:nvCxnSpPr>
        <p:spPr bwMode="auto">
          <a:xfrm flipH="1">
            <a:off x="7133635" y="1168943"/>
            <a:ext cx="13271" cy="401948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5" name="Object 20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0888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20"/>
          <p:cNvGraphicFramePr>
            <a:graphicFrameLocks noChangeAspect="1"/>
          </p:cNvGraphicFramePr>
          <p:nvPr userDrawn="1">
            <p:custDataLst>
              <p:tags r:id="rId3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0889" name="think-cell Slide" r:id="rId7" imgW="360" imgH="360" progId="">
                  <p:embed/>
                </p:oleObj>
              </mc:Choice>
              <mc:Fallback>
                <p:oleObj name="think-cell Slide" r:id="rId7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Straight Connector 7"/>
          <p:cNvCxnSpPr>
            <a:cxnSpLocks noChangeShapeType="1"/>
          </p:cNvCxnSpPr>
          <p:nvPr userDrawn="1"/>
        </p:nvCxnSpPr>
        <p:spPr bwMode="auto">
          <a:xfrm>
            <a:off x="449263" y="1052513"/>
            <a:ext cx="3384550" cy="0"/>
          </a:xfrm>
          <a:prstGeom prst="line">
            <a:avLst/>
          </a:prstGeom>
          <a:noFill/>
          <a:ln w="285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cxnSp>
        <p:nvCxnSpPr>
          <p:cNvPr id="12" name="Straight Connector 8"/>
          <p:cNvCxnSpPr>
            <a:cxnSpLocks noChangeShapeType="1"/>
          </p:cNvCxnSpPr>
          <p:nvPr userDrawn="1"/>
        </p:nvCxnSpPr>
        <p:spPr bwMode="auto">
          <a:xfrm>
            <a:off x="3873500" y="1052513"/>
            <a:ext cx="5614988" cy="0"/>
          </a:xfrm>
          <a:prstGeom prst="line">
            <a:avLst/>
          </a:prstGeom>
          <a:noFill/>
          <a:ln w="31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sp>
        <p:nvSpPr>
          <p:cNvPr id="17" name="Slide Number Placeholder 1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8" name="Parallelogram 6"/>
          <p:cNvSpPr>
            <a:spLocks noChangeArrowheads="1"/>
          </p:cNvSpPr>
          <p:nvPr userDrawn="1"/>
        </p:nvSpPr>
        <p:spPr bwMode="auto">
          <a:xfrm>
            <a:off x="9418638" y="6273800"/>
            <a:ext cx="107950" cy="539750"/>
          </a:xfrm>
          <a:prstGeom prst="parallelogram">
            <a:avLst>
              <a:gd name="adj" fmla="val 82329"/>
            </a:avLst>
          </a:prstGeom>
          <a:solidFill>
            <a:srgbClr val="00355C">
              <a:alpha val="39999"/>
            </a:srgbClr>
          </a:solidFill>
          <a:ln>
            <a:noFill/>
          </a:ln>
        </p:spPr>
        <p:txBody>
          <a:bodyPr anchor="ctr"/>
          <a:lstStyle>
            <a:lvl1pPr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fr-FR" sz="1200">
              <a:solidFill>
                <a:srgbClr val="004272"/>
              </a:solidFill>
            </a:endParaRPr>
          </a:p>
        </p:txBody>
      </p:sp>
      <p:sp>
        <p:nvSpPr>
          <p:cNvPr id="39" name="Title 2"/>
          <p:cNvSpPr txBox="1">
            <a:spLocks/>
          </p:cNvSpPr>
          <p:nvPr userDrawn="1"/>
        </p:nvSpPr>
        <p:spPr bwMode="gray">
          <a:xfrm>
            <a:off x="428625" y="260350"/>
            <a:ext cx="9061450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+mn-lt"/>
                <a:ea typeface="ＭＳ Ｐゴシック" pitchFamily="34" charset="-128"/>
                <a:cs typeface="Calibri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9pPr>
          </a:lstStyle>
          <a:p>
            <a:pPr eaLnBrk="1" hangingPunct="1"/>
            <a:r>
              <a:rPr lang="fr-FR" sz="1800" b="0" kern="0" dirty="0"/>
              <a:t>Détail des événements </a:t>
            </a:r>
            <a:br>
              <a:rPr lang="fr-FR" sz="1800" b="0" kern="0" dirty="0"/>
            </a:br>
            <a:r>
              <a:rPr lang="fr-FR" sz="1800" kern="0" dirty="0"/>
              <a:t>Processus - Gestion du temps partiel _ Thérapeutique (7/7)</a:t>
            </a:r>
          </a:p>
        </p:txBody>
      </p:sp>
      <p:sp>
        <p:nvSpPr>
          <p:cNvPr id="40" name="Slide Number Placeholder 3"/>
          <p:cNvSpPr txBox="1">
            <a:spLocks/>
          </p:cNvSpPr>
          <p:nvPr userDrawn="1"/>
        </p:nvSpPr>
        <p:spPr bwMode="gray">
          <a:xfrm>
            <a:off x="9247188" y="6369050"/>
            <a:ext cx="658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0" i="0" u="none" kern="1200">
                <a:solidFill>
                  <a:srgbClr val="004272"/>
                </a:solidFill>
                <a:latin typeface="+mn-lt"/>
                <a:ea typeface="ＭＳ Ｐゴシック" pitchFamily="-96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41" name="TextBox 9"/>
          <p:cNvSpPr txBox="1"/>
          <p:nvPr userDrawn="1"/>
        </p:nvSpPr>
        <p:spPr>
          <a:xfrm>
            <a:off x="8185038" y="60593"/>
            <a:ext cx="1298479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b="1" i="1" dirty="0">
                <a:solidFill>
                  <a:srgbClr val="004272"/>
                </a:solidFill>
                <a:latin typeface="+mn-lt"/>
                <a:hlinkClick r:id="rId8" action="ppaction://hlinksldjump"/>
              </a:rPr>
              <a:t>RETOUR AU SOMMAIRE </a:t>
            </a:r>
            <a:r>
              <a:rPr lang="fr-FR" sz="700" b="1" i="1" dirty="0">
                <a:solidFill>
                  <a:srgbClr val="004272"/>
                </a:solidFill>
                <a:latin typeface="+mn-lt"/>
              </a:rPr>
              <a:t>:</a:t>
            </a:r>
            <a:endParaRPr lang="fr-FR" sz="700" b="1" i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43" name="Rectangle 42"/>
          <p:cNvSpPr/>
          <p:nvPr userDrawn="1"/>
        </p:nvSpPr>
        <p:spPr bwMode="auto">
          <a:xfrm>
            <a:off x="1296161" y="3031163"/>
            <a:ext cx="144000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100" b="1" kern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Temps partiel</a:t>
            </a:r>
          </a:p>
        </p:txBody>
      </p:sp>
      <p:sp>
        <p:nvSpPr>
          <p:cNvPr id="126" name="TextBox 29"/>
          <p:cNvSpPr txBox="1"/>
          <p:nvPr userDrawn="1"/>
        </p:nvSpPr>
        <p:spPr>
          <a:xfrm>
            <a:off x="6030763" y="1018823"/>
            <a:ext cx="1188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Début d’événement</a:t>
            </a:r>
          </a:p>
        </p:txBody>
      </p:sp>
      <p:sp>
        <p:nvSpPr>
          <p:cNvPr id="127" name="TextBox 65"/>
          <p:cNvSpPr txBox="1"/>
          <p:nvPr userDrawn="1"/>
        </p:nvSpPr>
        <p:spPr>
          <a:xfrm>
            <a:off x="8553073" y="1012666"/>
            <a:ext cx="10444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Fin d’événement</a:t>
            </a:r>
          </a:p>
        </p:txBody>
      </p:sp>
      <p:sp>
        <p:nvSpPr>
          <p:cNvPr id="128" name="TextBox 69"/>
          <p:cNvSpPr txBox="1"/>
          <p:nvPr userDrawn="1"/>
        </p:nvSpPr>
        <p:spPr>
          <a:xfrm>
            <a:off x="7137979" y="1075072"/>
            <a:ext cx="11881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Renouvellement</a:t>
            </a:r>
          </a:p>
        </p:txBody>
      </p:sp>
      <p:cxnSp>
        <p:nvCxnSpPr>
          <p:cNvPr id="161" name="Straight Connector 68"/>
          <p:cNvCxnSpPr/>
          <p:nvPr userDrawn="1"/>
        </p:nvCxnSpPr>
        <p:spPr bwMode="auto">
          <a:xfrm>
            <a:off x="8464293" y="1168943"/>
            <a:ext cx="0" cy="3950453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81" name="Rectangle 80"/>
          <p:cNvSpPr/>
          <p:nvPr userDrawn="1"/>
        </p:nvSpPr>
        <p:spPr bwMode="auto">
          <a:xfrm>
            <a:off x="8714428" y="1488819"/>
            <a:ext cx="759600" cy="3630577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sp>
        <p:nvSpPr>
          <p:cNvPr id="51" name="Rectangle 50"/>
          <p:cNvSpPr/>
          <p:nvPr userDrawn="1"/>
        </p:nvSpPr>
        <p:spPr bwMode="auto">
          <a:xfrm>
            <a:off x="7416612" y="2456892"/>
            <a:ext cx="758839" cy="2662504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90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sp>
        <p:nvSpPr>
          <p:cNvPr id="69" name="Rectangle 68"/>
          <p:cNvSpPr/>
          <p:nvPr userDrawn="1"/>
        </p:nvSpPr>
        <p:spPr bwMode="auto">
          <a:xfrm>
            <a:off x="3548844" y="4192211"/>
            <a:ext cx="2590079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baseline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Temps partiel thérapeutique fin</a:t>
            </a:r>
          </a:p>
          <a:p>
            <a:pPr algn="ctr"/>
            <a:r>
              <a:rPr lang="fr-FR" sz="1050" i="1" kern="0" baseline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INTMOS0055 (T)</a:t>
            </a:r>
          </a:p>
          <a:p>
            <a:pPr algn="ctr"/>
            <a:r>
              <a:rPr lang="fr-FR" sz="1050" i="1" kern="0" baseline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INTMOS0056 (S)</a:t>
            </a:r>
          </a:p>
        </p:txBody>
      </p:sp>
      <p:cxnSp>
        <p:nvCxnSpPr>
          <p:cNvPr id="28" name="Connecteur droit 27"/>
          <p:cNvCxnSpPr>
            <a:stCxn id="43" idx="3"/>
            <a:endCxn id="69" idx="1"/>
          </p:cNvCxnSpPr>
          <p:nvPr userDrawn="1"/>
        </p:nvCxnSpPr>
        <p:spPr bwMode="auto">
          <a:xfrm>
            <a:off x="2736161" y="3391163"/>
            <a:ext cx="812683" cy="1161048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8" name="Rectangle 37"/>
          <p:cNvSpPr/>
          <p:nvPr userDrawn="1"/>
        </p:nvSpPr>
        <p:spPr bwMode="auto">
          <a:xfrm rot="16200000">
            <a:off x="-1409734" y="3197599"/>
            <a:ext cx="3868405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4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Modalités de service</a:t>
            </a:r>
          </a:p>
        </p:txBody>
      </p:sp>
      <p:sp>
        <p:nvSpPr>
          <p:cNvPr id="42" name="Rectangle 41"/>
          <p:cNvSpPr/>
          <p:nvPr userDrawn="1"/>
        </p:nvSpPr>
        <p:spPr bwMode="auto">
          <a:xfrm>
            <a:off x="3520287" y="2996952"/>
            <a:ext cx="2593595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fr-FR" sz="1050" i="1" kern="0" dirty="0">
                <a:solidFill>
                  <a:srgbClr val="004272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Changement de quotité</a:t>
            </a:r>
            <a:r>
              <a:rPr lang="fr-FR" sz="1050" i="1" kern="0" baseline="0" dirty="0">
                <a:solidFill>
                  <a:srgbClr val="004272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 de temps partiel thérapeutique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fr-FR" sz="1050" i="1" kern="0" baseline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INTMOS0052 (T)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50" i="1" kern="0" baseline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INTMOS0053 (T)</a:t>
            </a:r>
            <a:endParaRPr lang="fr-FR" sz="1050" i="1" kern="0" dirty="0">
              <a:solidFill>
                <a:srgbClr val="004272"/>
              </a:solidFill>
              <a:latin typeface="Arial" panose="020B0604020202020204" pitchFamily="34" charset="0"/>
              <a:ea typeface="ＭＳ Ｐゴシック" pitchFamily="34" charset="-128"/>
              <a:cs typeface="Arial" panose="020B0604020202020204" pitchFamily="34" charset="0"/>
            </a:endParaRPr>
          </a:p>
        </p:txBody>
      </p:sp>
      <p:cxnSp>
        <p:nvCxnSpPr>
          <p:cNvPr id="44" name="Connecteur droit 43"/>
          <p:cNvCxnSpPr>
            <a:stCxn id="43" idx="3"/>
            <a:endCxn id="42" idx="1"/>
          </p:cNvCxnSpPr>
          <p:nvPr userDrawn="1"/>
        </p:nvCxnSpPr>
        <p:spPr bwMode="auto">
          <a:xfrm flipV="1">
            <a:off x="2736161" y="3356952"/>
            <a:ext cx="784126" cy="34211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Connecteur droit 45"/>
          <p:cNvCxnSpPr>
            <a:stCxn id="43" idx="3"/>
          </p:cNvCxnSpPr>
          <p:nvPr userDrawn="1"/>
        </p:nvCxnSpPr>
        <p:spPr bwMode="auto">
          <a:xfrm flipV="1">
            <a:off x="2736161" y="1898434"/>
            <a:ext cx="783821" cy="1492729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50" name="Image 49" descr="Capture d’écran">
            <a:hlinkClick r:id="rId8" action="ppaction://hlinksldjump"/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8524" y="250341"/>
            <a:ext cx="1173921" cy="769672"/>
          </a:xfrm>
          <a:prstGeom prst="rect">
            <a:avLst/>
          </a:prstGeom>
        </p:spPr>
      </p:pic>
      <p:grpSp>
        <p:nvGrpSpPr>
          <p:cNvPr id="48" name="Groupe 47"/>
          <p:cNvGrpSpPr/>
          <p:nvPr userDrawn="1"/>
        </p:nvGrpSpPr>
        <p:grpSpPr>
          <a:xfrm>
            <a:off x="6472437" y="6293167"/>
            <a:ext cx="2649387" cy="272288"/>
            <a:chOff x="5719035" y="6231640"/>
            <a:chExt cx="2649387" cy="342577"/>
          </a:xfrm>
        </p:grpSpPr>
        <p:sp>
          <p:nvSpPr>
            <p:cNvPr id="52" name="TextBox 54"/>
            <p:cNvSpPr txBox="1"/>
            <p:nvPr/>
          </p:nvSpPr>
          <p:spPr>
            <a:xfrm>
              <a:off x="5719035" y="6291428"/>
              <a:ext cx="396044" cy="282789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r>
                <a:rPr lang="fr-FR" sz="3200" b="1" dirty="0">
                  <a:solidFill>
                    <a:srgbClr val="FFC000"/>
                  </a:solidFill>
                  <a:latin typeface="+mn-lt"/>
                </a:rPr>
                <a:t>~</a:t>
              </a:r>
            </a:p>
          </p:txBody>
        </p:sp>
        <p:sp>
          <p:nvSpPr>
            <p:cNvPr id="53" name="TextBox 59"/>
            <p:cNvSpPr txBox="1"/>
            <p:nvPr/>
          </p:nvSpPr>
          <p:spPr>
            <a:xfrm>
              <a:off x="6229395" y="6231640"/>
              <a:ext cx="2139027" cy="3097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en cours de validation</a:t>
              </a:r>
            </a:p>
          </p:txBody>
        </p:sp>
      </p:grpSp>
      <p:sp>
        <p:nvSpPr>
          <p:cNvPr id="54" name="TextBox 58"/>
          <p:cNvSpPr txBox="1"/>
          <p:nvPr userDrawn="1"/>
        </p:nvSpPr>
        <p:spPr>
          <a:xfrm>
            <a:off x="7008705" y="5841268"/>
            <a:ext cx="2126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Acte modélisé dans INGRES</a:t>
            </a:r>
            <a:endParaRPr lang="fr-FR" sz="1000" b="1" i="1" dirty="0">
              <a:solidFill>
                <a:srgbClr val="004272"/>
              </a:solidFill>
              <a:latin typeface="+mn-lt"/>
            </a:endParaRPr>
          </a:p>
        </p:txBody>
      </p:sp>
      <p:pic>
        <p:nvPicPr>
          <p:cNvPr id="55" name="Image 54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502" y="6065484"/>
            <a:ext cx="362413" cy="362413"/>
          </a:xfrm>
          <a:prstGeom prst="rect">
            <a:avLst/>
          </a:prstGeom>
        </p:spPr>
      </p:pic>
      <p:sp>
        <p:nvSpPr>
          <p:cNvPr id="56" name="TextBox 58"/>
          <p:cNvSpPr txBox="1"/>
          <p:nvPr userDrawn="1"/>
        </p:nvSpPr>
        <p:spPr>
          <a:xfrm>
            <a:off x="7008705" y="6091992"/>
            <a:ext cx="23444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dirty="0">
                <a:solidFill>
                  <a:srgbClr val="004272"/>
                </a:solidFill>
                <a:latin typeface="+mn-lt"/>
              </a:rPr>
              <a:t>A</a:t>
            </a:r>
            <a:r>
              <a:rPr lang="fr-FR" sz="1000" b="1" i="1" baseline="0" dirty="0">
                <a:solidFill>
                  <a:srgbClr val="004272"/>
                </a:solidFill>
                <a:latin typeface="+mn-lt"/>
              </a:rPr>
              <a:t>cte</a:t>
            </a:r>
            <a:r>
              <a:rPr lang="fr-FR" sz="1000" b="1" i="1" dirty="0">
                <a:solidFill>
                  <a:srgbClr val="004272"/>
                </a:solidFill>
                <a:latin typeface="+mn-lt"/>
              </a:rPr>
              <a:t> documentaire validé</a:t>
            </a:r>
          </a:p>
        </p:txBody>
      </p:sp>
      <p:grpSp>
        <p:nvGrpSpPr>
          <p:cNvPr id="70" name="Groupe 69"/>
          <p:cNvGrpSpPr/>
          <p:nvPr userDrawn="1"/>
        </p:nvGrpSpPr>
        <p:grpSpPr>
          <a:xfrm>
            <a:off x="6599228" y="6531151"/>
            <a:ext cx="2538714" cy="246221"/>
            <a:chOff x="6108241" y="6486136"/>
            <a:chExt cx="2538714" cy="316030"/>
          </a:xfrm>
        </p:grpSpPr>
        <p:pic>
          <p:nvPicPr>
            <p:cNvPr id="71" name="Picture 3" descr="D:\SkyDrive\Pro\Divers\Couteau suisse\PNG\Flèches &amp; signes\button_cancel.png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6108241" y="6548414"/>
              <a:ext cx="201612" cy="201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2" name="TextBox 60"/>
            <p:cNvSpPr txBox="1"/>
            <p:nvPr/>
          </p:nvSpPr>
          <p:spPr>
            <a:xfrm>
              <a:off x="6507928" y="6486136"/>
              <a:ext cx="2139027" cy="316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à produire</a:t>
              </a:r>
            </a:p>
          </p:txBody>
        </p:sp>
      </p:grpSp>
      <p:sp>
        <p:nvSpPr>
          <p:cNvPr id="73" name="Rectangle 72"/>
          <p:cNvSpPr/>
          <p:nvPr userDrawn="1"/>
        </p:nvSpPr>
        <p:spPr bwMode="auto">
          <a:xfrm>
            <a:off x="6321152" y="5421840"/>
            <a:ext cx="2854029" cy="1343158"/>
          </a:xfrm>
          <a:prstGeom prst="rect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1200" kern="0" dirty="0" err="1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74" name="TextBox 64"/>
          <p:cNvSpPr txBox="1"/>
          <p:nvPr userDrawn="1"/>
        </p:nvSpPr>
        <p:spPr>
          <a:xfrm>
            <a:off x="6249144" y="5265204"/>
            <a:ext cx="710343" cy="2462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>
                <a:solidFill>
                  <a:srgbClr val="004272"/>
                </a:solidFill>
                <a:latin typeface="+mn-lt"/>
              </a:rPr>
              <a:t>Légende</a:t>
            </a:r>
          </a:p>
        </p:txBody>
      </p:sp>
      <p:pic>
        <p:nvPicPr>
          <p:cNvPr id="75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564994" y="5862491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6" name="ZoneTexte 75"/>
          <p:cNvSpPr txBox="1"/>
          <p:nvPr userDrawn="1"/>
        </p:nvSpPr>
        <p:spPr>
          <a:xfrm>
            <a:off x="6980990" y="5600563"/>
            <a:ext cx="20778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 Acte paramétré dans la Suite 9</a:t>
            </a:r>
            <a:endParaRPr lang="fr-FR" sz="1000" i="1" kern="1200" dirty="0">
              <a:solidFill>
                <a:srgbClr val="004272"/>
              </a:solidFill>
              <a:effectLst/>
              <a:latin typeface="+mn-lt"/>
              <a:ea typeface="ＭＳ Ｐゴシック" pitchFamily="34" charset="-128"/>
              <a:cs typeface="+mn-cs"/>
            </a:endParaRPr>
          </a:p>
        </p:txBody>
      </p:sp>
      <p:pic>
        <p:nvPicPr>
          <p:cNvPr id="77" name="Image 7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1014" y="5526231"/>
            <a:ext cx="318039" cy="336260"/>
          </a:xfrm>
          <a:prstGeom prst="rect">
            <a:avLst/>
          </a:prstGeom>
        </p:spPr>
      </p:pic>
      <p:pic>
        <p:nvPicPr>
          <p:cNvPr id="78" name="Image 7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2828" y="1723920"/>
            <a:ext cx="318039" cy="336260"/>
          </a:xfrm>
          <a:prstGeom prst="rect">
            <a:avLst/>
          </a:prstGeom>
        </p:spPr>
      </p:pic>
      <p:sp>
        <p:nvSpPr>
          <p:cNvPr id="57" name="Rectangle 56"/>
          <p:cNvSpPr/>
          <p:nvPr userDrawn="1"/>
        </p:nvSpPr>
        <p:spPr bwMode="auto">
          <a:xfrm>
            <a:off x="3548844" y="1531280"/>
            <a:ext cx="2535669" cy="798233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1100" i="1" kern="0" dirty="0">
              <a:solidFill>
                <a:srgbClr val="00427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1100" i="1" kern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Pour raison thérapeutique</a:t>
            </a:r>
          </a:p>
          <a:p>
            <a:pPr algn="ctr"/>
            <a:r>
              <a:rPr lang="fr-FR" sz="1100" i="1" kern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INTMOS0042 (T)</a:t>
            </a:r>
          </a:p>
          <a:p>
            <a:pPr algn="ctr"/>
            <a:r>
              <a:rPr lang="fr-FR" sz="1100" i="1" kern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INTMOS0043 (S)</a:t>
            </a:r>
          </a:p>
          <a:p>
            <a:pPr algn="ctr"/>
            <a:endParaRPr lang="fr-FR" sz="1100" i="1" kern="0" dirty="0">
              <a:solidFill>
                <a:srgbClr val="00427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Rectangle 57"/>
          <p:cNvSpPr/>
          <p:nvPr userDrawn="1"/>
        </p:nvSpPr>
        <p:spPr bwMode="auto">
          <a:xfrm>
            <a:off x="7190079" y="1529707"/>
            <a:ext cx="1255309" cy="799806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INTMOS0044 (T)</a:t>
            </a: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INTMOS0045 (S)</a:t>
            </a:r>
          </a:p>
          <a:p>
            <a:pPr algn="ctr"/>
            <a:endParaRPr lang="fr-FR" sz="1050" i="1" kern="0" baseline="0" dirty="0">
              <a:solidFill>
                <a:srgbClr val="004272"/>
              </a:solidFill>
              <a:latin typeface="Arial" panose="020B0604020202020204" pitchFamily="34" charset="0"/>
              <a:ea typeface="ＭＳ Ｐゴシック" pitchFamily="34" charset="-128"/>
              <a:cs typeface="Arial" panose="020B0604020202020204" pitchFamily="34" charset="0"/>
            </a:endParaRPr>
          </a:p>
        </p:txBody>
      </p:sp>
      <p:pic>
        <p:nvPicPr>
          <p:cNvPr id="60" name="Image 59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6580" y="1917570"/>
            <a:ext cx="318039" cy="336260"/>
          </a:xfrm>
          <a:prstGeom prst="rect">
            <a:avLst/>
          </a:prstGeom>
        </p:spPr>
      </p:pic>
      <p:pic>
        <p:nvPicPr>
          <p:cNvPr id="47" name="Image 4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9677" y="3272760"/>
            <a:ext cx="318039" cy="336260"/>
          </a:xfrm>
          <a:prstGeom prst="rect">
            <a:avLst/>
          </a:prstGeom>
        </p:spPr>
      </p:pic>
      <p:pic>
        <p:nvPicPr>
          <p:cNvPr id="62" name="Image 61">
            <a:extLst>
              <a:ext uri="{FF2B5EF4-FFF2-40B4-BE49-F238E27FC236}">
                <a16:creationId xmlns:a16="http://schemas.microsoft.com/office/drawing/2014/main" id="{047AE544-7DB0-445D-89A4-A244756F7F63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5168" y="4424888"/>
            <a:ext cx="318039" cy="336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86120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Masque Télétravai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0" name="Straight Connector 66"/>
          <p:cNvCxnSpPr/>
          <p:nvPr userDrawn="1"/>
        </p:nvCxnSpPr>
        <p:spPr bwMode="auto">
          <a:xfrm>
            <a:off x="7146906" y="1522468"/>
            <a:ext cx="0" cy="3596928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5" name="Object 20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106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20"/>
          <p:cNvGraphicFramePr>
            <a:graphicFrameLocks noChangeAspect="1"/>
          </p:cNvGraphicFramePr>
          <p:nvPr userDrawn="1">
            <p:custDataLst>
              <p:tags r:id="rId3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107" name="think-cell Slide" r:id="rId7" imgW="360" imgH="360" progId="">
                  <p:embed/>
                </p:oleObj>
              </mc:Choice>
              <mc:Fallback>
                <p:oleObj name="think-cell Slide" r:id="rId7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Straight Connector 7"/>
          <p:cNvCxnSpPr>
            <a:cxnSpLocks noChangeShapeType="1"/>
          </p:cNvCxnSpPr>
          <p:nvPr userDrawn="1"/>
        </p:nvCxnSpPr>
        <p:spPr bwMode="auto">
          <a:xfrm>
            <a:off x="449263" y="1052513"/>
            <a:ext cx="3384550" cy="0"/>
          </a:xfrm>
          <a:prstGeom prst="line">
            <a:avLst/>
          </a:prstGeom>
          <a:noFill/>
          <a:ln w="285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cxnSp>
        <p:nvCxnSpPr>
          <p:cNvPr id="12" name="Straight Connector 8"/>
          <p:cNvCxnSpPr>
            <a:cxnSpLocks noChangeShapeType="1"/>
          </p:cNvCxnSpPr>
          <p:nvPr userDrawn="1"/>
        </p:nvCxnSpPr>
        <p:spPr bwMode="auto">
          <a:xfrm>
            <a:off x="3873500" y="1052513"/>
            <a:ext cx="5614988" cy="0"/>
          </a:xfrm>
          <a:prstGeom prst="line">
            <a:avLst/>
          </a:prstGeom>
          <a:noFill/>
          <a:ln w="31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sp>
        <p:nvSpPr>
          <p:cNvPr id="17" name="Slide Number Placeholder 1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8" name="Parallelogram 6"/>
          <p:cNvSpPr>
            <a:spLocks noChangeArrowheads="1"/>
          </p:cNvSpPr>
          <p:nvPr userDrawn="1"/>
        </p:nvSpPr>
        <p:spPr bwMode="auto">
          <a:xfrm>
            <a:off x="9418638" y="6273800"/>
            <a:ext cx="107950" cy="539750"/>
          </a:xfrm>
          <a:prstGeom prst="parallelogram">
            <a:avLst>
              <a:gd name="adj" fmla="val 82329"/>
            </a:avLst>
          </a:prstGeom>
          <a:solidFill>
            <a:srgbClr val="00355C">
              <a:alpha val="39999"/>
            </a:srgbClr>
          </a:solidFill>
          <a:ln>
            <a:noFill/>
          </a:ln>
        </p:spPr>
        <p:txBody>
          <a:bodyPr anchor="ctr"/>
          <a:lstStyle>
            <a:lvl1pPr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fr-FR" sz="1200">
              <a:solidFill>
                <a:srgbClr val="004272"/>
              </a:solidFill>
            </a:endParaRPr>
          </a:p>
        </p:txBody>
      </p:sp>
      <p:sp>
        <p:nvSpPr>
          <p:cNvPr id="39" name="Title 2"/>
          <p:cNvSpPr txBox="1">
            <a:spLocks/>
          </p:cNvSpPr>
          <p:nvPr userDrawn="1"/>
        </p:nvSpPr>
        <p:spPr bwMode="gray">
          <a:xfrm>
            <a:off x="428625" y="260350"/>
            <a:ext cx="9061450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+mn-lt"/>
                <a:ea typeface="ＭＳ Ｐゴシック" pitchFamily="34" charset="-128"/>
                <a:cs typeface="Calibri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9pPr>
          </a:lstStyle>
          <a:p>
            <a:pPr eaLnBrk="1" hangingPunct="1"/>
            <a:r>
              <a:rPr lang="fr-FR" sz="1800" b="0" kern="0" dirty="0"/>
              <a:t>Détail des événements </a:t>
            </a:r>
            <a:br>
              <a:rPr lang="fr-FR" sz="1800" b="0" kern="0" dirty="0"/>
            </a:br>
            <a:r>
              <a:rPr lang="fr-FR" sz="1800" kern="0" dirty="0"/>
              <a:t>Processus - Gestion du télétravail</a:t>
            </a:r>
          </a:p>
        </p:txBody>
      </p:sp>
      <p:sp>
        <p:nvSpPr>
          <p:cNvPr id="40" name="Slide Number Placeholder 3"/>
          <p:cNvSpPr txBox="1">
            <a:spLocks/>
          </p:cNvSpPr>
          <p:nvPr userDrawn="1"/>
        </p:nvSpPr>
        <p:spPr bwMode="gray">
          <a:xfrm>
            <a:off x="9247188" y="6369050"/>
            <a:ext cx="658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0" i="0" u="none" kern="1200">
                <a:solidFill>
                  <a:srgbClr val="004272"/>
                </a:solidFill>
                <a:latin typeface="+mn-lt"/>
                <a:ea typeface="ＭＳ Ｐゴシック" pitchFamily="-96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41" name="TextBox 9"/>
          <p:cNvSpPr txBox="1"/>
          <p:nvPr userDrawn="1"/>
        </p:nvSpPr>
        <p:spPr>
          <a:xfrm>
            <a:off x="8185038" y="60593"/>
            <a:ext cx="1298479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b="1" i="1" dirty="0">
                <a:solidFill>
                  <a:srgbClr val="004272"/>
                </a:solidFill>
                <a:latin typeface="+mn-lt"/>
                <a:hlinkClick r:id="rId8" action="ppaction://hlinksldjump"/>
              </a:rPr>
              <a:t>RETOUR AU SOMMAIRE </a:t>
            </a:r>
            <a:r>
              <a:rPr lang="fr-FR" sz="700" b="1" i="1" dirty="0">
                <a:solidFill>
                  <a:srgbClr val="004272"/>
                </a:solidFill>
                <a:latin typeface="+mn-lt"/>
              </a:rPr>
              <a:t>:</a:t>
            </a:r>
            <a:endParaRPr lang="fr-FR" sz="700" b="1" i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43" name="Rectangle 42"/>
          <p:cNvSpPr/>
          <p:nvPr userDrawn="1"/>
        </p:nvSpPr>
        <p:spPr bwMode="auto">
          <a:xfrm>
            <a:off x="1316596" y="3069040"/>
            <a:ext cx="2412268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100" b="1" kern="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Télétravail</a:t>
            </a:r>
          </a:p>
        </p:txBody>
      </p:sp>
      <p:sp>
        <p:nvSpPr>
          <p:cNvPr id="126" name="TextBox 29"/>
          <p:cNvSpPr txBox="1"/>
          <p:nvPr userDrawn="1"/>
        </p:nvSpPr>
        <p:spPr>
          <a:xfrm>
            <a:off x="6030763" y="1018823"/>
            <a:ext cx="1188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Début d’événement</a:t>
            </a:r>
          </a:p>
        </p:txBody>
      </p:sp>
      <p:sp>
        <p:nvSpPr>
          <p:cNvPr id="127" name="TextBox 65"/>
          <p:cNvSpPr txBox="1"/>
          <p:nvPr userDrawn="1"/>
        </p:nvSpPr>
        <p:spPr>
          <a:xfrm>
            <a:off x="8553073" y="1012666"/>
            <a:ext cx="10444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Fin d’événement</a:t>
            </a:r>
          </a:p>
        </p:txBody>
      </p:sp>
      <p:sp>
        <p:nvSpPr>
          <p:cNvPr id="128" name="TextBox 69"/>
          <p:cNvSpPr txBox="1"/>
          <p:nvPr userDrawn="1"/>
        </p:nvSpPr>
        <p:spPr>
          <a:xfrm>
            <a:off x="7137979" y="1075072"/>
            <a:ext cx="11881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Renouvellement</a:t>
            </a:r>
          </a:p>
        </p:txBody>
      </p:sp>
      <p:cxnSp>
        <p:nvCxnSpPr>
          <p:cNvPr id="161" name="Straight Connector 68"/>
          <p:cNvCxnSpPr/>
          <p:nvPr userDrawn="1"/>
        </p:nvCxnSpPr>
        <p:spPr bwMode="auto">
          <a:xfrm>
            <a:off x="8464293" y="1505506"/>
            <a:ext cx="0" cy="361389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8" name="Rectangle 37"/>
          <p:cNvSpPr/>
          <p:nvPr userDrawn="1"/>
        </p:nvSpPr>
        <p:spPr bwMode="auto">
          <a:xfrm rot="16200000">
            <a:off x="-1409734" y="3197599"/>
            <a:ext cx="3868405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4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Modalités de service</a:t>
            </a:r>
          </a:p>
        </p:txBody>
      </p:sp>
      <p:pic>
        <p:nvPicPr>
          <p:cNvPr id="50" name="Image 49" descr="Capture d’écran">
            <a:hlinkClick r:id="rId8" action="ppaction://hlinksldjump"/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8524" y="250341"/>
            <a:ext cx="1173921" cy="769672"/>
          </a:xfrm>
          <a:prstGeom prst="rect">
            <a:avLst/>
          </a:prstGeom>
        </p:spPr>
      </p:pic>
      <p:grpSp>
        <p:nvGrpSpPr>
          <p:cNvPr id="48" name="Groupe 47"/>
          <p:cNvGrpSpPr/>
          <p:nvPr userDrawn="1"/>
        </p:nvGrpSpPr>
        <p:grpSpPr>
          <a:xfrm>
            <a:off x="6472437" y="6293167"/>
            <a:ext cx="2649387" cy="272288"/>
            <a:chOff x="5719035" y="6231640"/>
            <a:chExt cx="2649387" cy="342577"/>
          </a:xfrm>
        </p:grpSpPr>
        <p:sp>
          <p:nvSpPr>
            <p:cNvPr id="52" name="TextBox 54"/>
            <p:cNvSpPr txBox="1"/>
            <p:nvPr/>
          </p:nvSpPr>
          <p:spPr>
            <a:xfrm>
              <a:off x="5719035" y="6291428"/>
              <a:ext cx="396044" cy="282789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r>
                <a:rPr lang="fr-FR" sz="3200" b="1" dirty="0">
                  <a:solidFill>
                    <a:srgbClr val="FFC000"/>
                  </a:solidFill>
                  <a:latin typeface="+mn-lt"/>
                </a:rPr>
                <a:t>~</a:t>
              </a:r>
            </a:p>
          </p:txBody>
        </p:sp>
        <p:sp>
          <p:nvSpPr>
            <p:cNvPr id="53" name="TextBox 59"/>
            <p:cNvSpPr txBox="1"/>
            <p:nvPr/>
          </p:nvSpPr>
          <p:spPr>
            <a:xfrm>
              <a:off x="6229395" y="6231640"/>
              <a:ext cx="2139027" cy="3097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en cours de validation</a:t>
              </a:r>
            </a:p>
          </p:txBody>
        </p:sp>
      </p:grpSp>
      <p:sp>
        <p:nvSpPr>
          <p:cNvPr id="54" name="TextBox 58"/>
          <p:cNvSpPr txBox="1"/>
          <p:nvPr userDrawn="1"/>
        </p:nvSpPr>
        <p:spPr>
          <a:xfrm>
            <a:off x="7008705" y="5841268"/>
            <a:ext cx="2126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Acte modélisé dans INGRES</a:t>
            </a:r>
            <a:endParaRPr lang="fr-FR" sz="1000" b="1" i="1" dirty="0">
              <a:solidFill>
                <a:srgbClr val="004272"/>
              </a:solidFill>
              <a:latin typeface="+mn-lt"/>
            </a:endParaRPr>
          </a:p>
        </p:txBody>
      </p:sp>
      <p:pic>
        <p:nvPicPr>
          <p:cNvPr id="55" name="Image 54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502" y="6065484"/>
            <a:ext cx="362413" cy="362413"/>
          </a:xfrm>
          <a:prstGeom prst="rect">
            <a:avLst/>
          </a:prstGeom>
        </p:spPr>
      </p:pic>
      <p:sp>
        <p:nvSpPr>
          <p:cNvPr id="56" name="TextBox 58"/>
          <p:cNvSpPr txBox="1"/>
          <p:nvPr userDrawn="1"/>
        </p:nvSpPr>
        <p:spPr>
          <a:xfrm>
            <a:off x="7008705" y="6091992"/>
            <a:ext cx="23444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dirty="0">
                <a:solidFill>
                  <a:srgbClr val="004272"/>
                </a:solidFill>
                <a:latin typeface="+mn-lt"/>
              </a:rPr>
              <a:t>A</a:t>
            </a:r>
            <a:r>
              <a:rPr lang="fr-FR" sz="1000" b="1" i="1" baseline="0" dirty="0">
                <a:solidFill>
                  <a:srgbClr val="004272"/>
                </a:solidFill>
                <a:latin typeface="+mn-lt"/>
              </a:rPr>
              <a:t>cte</a:t>
            </a:r>
            <a:r>
              <a:rPr lang="fr-FR" sz="1000" b="1" i="1" dirty="0">
                <a:solidFill>
                  <a:srgbClr val="004272"/>
                </a:solidFill>
                <a:latin typeface="+mn-lt"/>
              </a:rPr>
              <a:t> documentaire validé</a:t>
            </a:r>
          </a:p>
        </p:txBody>
      </p:sp>
      <p:grpSp>
        <p:nvGrpSpPr>
          <p:cNvPr id="70" name="Groupe 69"/>
          <p:cNvGrpSpPr/>
          <p:nvPr userDrawn="1"/>
        </p:nvGrpSpPr>
        <p:grpSpPr>
          <a:xfrm>
            <a:off x="6599228" y="6531151"/>
            <a:ext cx="2538714" cy="246221"/>
            <a:chOff x="6108241" y="6486136"/>
            <a:chExt cx="2538714" cy="316030"/>
          </a:xfrm>
        </p:grpSpPr>
        <p:pic>
          <p:nvPicPr>
            <p:cNvPr id="71" name="Picture 3" descr="D:\SkyDrive\Pro\Divers\Couteau suisse\PNG\Flèches &amp; signes\button_cancel.png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6108241" y="6548414"/>
              <a:ext cx="201612" cy="201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2" name="TextBox 60"/>
            <p:cNvSpPr txBox="1"/>
            <p:nvPr/>
          </p:nvSpPr>
          <p:spPr>
            <a:xfrm>
              <a:off x="6507928" y="6486136"/>
              <a:ext cx="2139027" cy="316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à produire</a:t>
              </a:r>
            </a:p>
          </p:txBody>
        </p:sp>
      </p:grpSp>
      <p:sp>
        <p:nvSpPr>
          <p:cNvPr id="73" name="Rectangle 72"/>
          <p:cNvSpPr/>
          <p:nvPr userDrawn="1"/>
        </p:nvSpPr>
        <p:spPr bwMode="auto">
          <a:xfrm>
            <a:off x="6321152" y="5421840"/>
            <a:ext cx="2854029" cy="1343158"/>
          </a:xfrm>
          <a:prstGeom prst="rect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1200" kern="0" dirty="0" err="1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74" name="TextBox 64"/>
          <p:cNvSpPr txBox="1"/>
          <p:nvPr userDrawn="1"/>
        </p:nvSpPr>
        <p:spPr>
          <a:xfrm>
            <a:off x="6249144" y="5265204"/>
            <a:ext cx="710343" cy="2462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>
                <a:solidFill>
                  <a:srgbClr val="004272"/>
                </a:solidFill>
                <a:latin typeface="+mn-lt"/>
              </a:rPr>
              <a:t>Légende</a:t>
            </a:r>
          </a:p>
        </p:txBody>
      </p:sp>
      <p:pic>
        <p:nvPicPr>
          <p:cNvPr id="75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564994" y="5862491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6" name="ZoneTexte 75"/>
          <p:cNvSpPr txBox="1"/>
          <p:nvPr userDrawn="1"/>
        </p:nvSpPr>
        <p:spPr>
          <a:xfrm>
            <a:off x="6980990" y="5600563"/>
            <a:ext cx="20778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 Acte paramétré dans la Suite 9</a:t>
            </a:r>
            <a:endParaRPr lang="fr-FR" sz="1000" i="1" kern="1200" dirty="0">
              <a:solidFill>
                <a:srgbClr val="004272"/>
              </a:solidFill>
              <a:effectLst/>
              <a:latin typeface="+mn-lt"/>
              <a:ea typeface="ＭＳ Ｐゴシック" pitchFamily="34" charset="-128"/>
              <a:cs typeface="+mn-cs"/>
            </a:endParaRPr>
          </a:p>
        </p:txBody>
      </p:sp>
      <p:pic>
        <p:nvPicPr>
          <p:cNvPr id="77" name="Image 7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1014" y="5526231"/>
            <a:ext cx="318039" cy="336260"/>
          </a:xfrm>
          <a:prstGeom prst="rect">
            <a:avLst/>
          </a:prstGeom>
        </p:spPr>
      </p:pic>
      <p:cxnSp>
        <p:nvCxnSpPr>
          <p:cNvPr id="44" name="Straight Connector 18"/>
          <p:cNvCxnSpPr>
            <a:stCxn id="43" idx="3"/>
            <a:endCxn id="46" idx="1"/>
          </p:cNvCxnSpPr>
          <p:nvPr userDrawn="1"/>
        </p:nvCxnSpPr>
        <p:spPr bwMode="auto">
          <a:xfrm flipV="1">
            <a:off x="3728864" y="2312836"/>
            <a:ext cx="781660" cy="1116204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Straight Connector 18"/>
          <p:cNvCxnSpPr>
            <a:stCxn id="43" idx="3"/>
            <a:endCxn id="62" idx="1"/>
          </p:cNvCxnSpPr>
          <p:nvPr userDrawn="1"/>
        </p:nvCxnSpPr>
        <p:spPr bwMode="auto">
          <a:xfrm>
            <a:off x="3728864" y="3429040"/>
            <a:ext cx="781660" cy="1008112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6" name="Rectangle 45"/>
          <p:cNvSpPr/>
          <p:nvPr userDrawn="1"/>
        </p:nvSpPr>
        <p:spPr bwMode="auto">
          <a:xfrm>
            <a:off x="4510524" y="1952836"/>
            <a:ext cx="1450588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b="0" i="1" kern="0" dirty="0">
                <a:solidFill>
                  <a:srgbClr val="004272"/>
                </a:solidFill>
                <a:latin typeface="Arial (Corps)"/>
                <a:ea typeface="ＭＳ Ｐゴシック" pitchFamily="34" charset="-128"/>
                <a:cs typeface="Arial" panose="020B0604020202020204" pitchFamily="34" charset="0"/>
              </a:rPr>
              <a:t>Télétravail initial</a:t>
            </a:r>
          </a:p>
          <a:p>
            <a:pPr algn="ctr"/>
            <a:r>
              <a:rPr lang="fr-FR" sz="1050" b="0" i="1" kern="0" dirty="0">
                <a:solidFill>
                  <a:srgbClr val="004272"/>
                </a:solidFill>
                <a:latin typeface="Arial (Corps)"/>
                <a:ea typeface="ＭＳ Ｐゴシック" pitchFamily="34" charset="-128"/>
                <a:cs typeface="Arial" panose="020B0604020202020204" pitchFamily="34" charset="0"/>
              </a:rPr>
              <a:t>INTMOS0025</a:t>
            </a:r>
          </a:p>
        </p:txBody>
      </p:sp>
      <p:sp>
        <p:nvSpPr>
          <p:cNvPr id="47" name="Rectangle 46"/>
          <p:cNvSpPr/>
          <p:nvPr userDrawn="1"/>
        </p:nvSpPr>
        <p:spPr bwMode="auto">
          <a:xfrm>
            <a:off x="4510524" y="3068960"/>
            <a:ext cx="1450588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b="0" i="1" kern="0" dirty="0">
                <a:solidFill>
                  <a:srgbClr val="004272"/>
                </a:solidFill>
                <a:latin typeface="Arial (Corps)"/>
                <a:cs typeface="Arial" panose="020B0604020202020204" pitchFamily="34" charset="0"/>
              </a:rPr>
              <a:t>Télétravail initial</a:t>
            </a:r>
            <a:r>
              <a:rPr lang="fr-FR" sz="1050" b="0" i="1" kern="0" baseline="0" dirty="0">
                <a:solidFill>
                  <a:srgbClr val="004272"/>
                </a:solidFill>
                <a:latin typeface="Arial (Corps)"/>
                <a:cs typeface="Arial" panose="020B0604020202020204" pitchFamily="34" charset="0"/>
              </a:rPr>
              <a:t> avec période d’adaptation</a:t>
            </a:r>
          </a:p>
          <a:p>
            <a:pPr algn="ctr"/>
            <a:r>
              <a:rPr lang="fr-FR" sz="1050" b="0" i="1" kern="0" baseline="0" dirty="0">
                <a:solidFill>
                  <a:srgbClr val="004272"/>
                </a:solidFill>
                <a:latin typeface="Arial (Corps)"/>
                <a:cs typeface="Arial" panose="020B0604020202020204" pitchFamily="34" charset="0"/>
              </a:rPr>
              <a:t>INTMOS0026</a:t>
            </a:r>
          </a:p>
        </p:txBody>
      </p:sp>
      <p:sp>
        <p:nvSpPr>
          <p:cNvPr id="57" name="Rectangle 56"/>
          <p:cNvSpPr/>
          <p:nvPr userDrawn="1"/>
        </p:nvSpPr>
        <p:spPr bwMode="auto">
          <a:xfrm>
            <a:off x="7233752" y="1623396"/>
            <a:ext cx="1127593" cy="3385201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90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pic>
        <p:nvPicPr>
          <p:cNvPr id="58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531143" y="3240635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537176" y="2155786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8931009" y="4289537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" name="Rectangle 61"/>
          <p:cNvSpPr/>
          <p:nvPr userDrawn="1"/>
        </p:nvSpPr>
        <p:spPr bwMode="auto">
          <a:xfrm>
            <a:off x="4510524" y="4077152"/>
            <a:ext cx="1450588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b="0" i="1" kern="0" dirty="0">
                <a:solidFill>
                  <a:srgbClr val="004272"/>
                </a:solidFill>
                <a:latin typeface="Arial (Corps)"/>
                <a:ea typeface="ＭＳ Ｐゴシック" pitchFamily="34" charset="-128"/>
                <a:cs typeface="Arial" panose="020B0604020202020204" pitchFamily="34" charset="0"/>
              </a:rPr>
              <a:t>Télétravail fin</a:t>
            </a:r>
          </a:p>
          <a:p>
            <a:pPr algn="ctr"/>
            <a:r>
              <a:rPr lang="fr-FR" sz="1050" b="0" i="1" kern="0" dirty="0">
                <a:solidFill>
                  <a:srgbClr val="004272"/>
                </a:solidFill>
                <a:latin typeface="Arial (Corps)"/>
                <a:ea typeface="ＭＳ Ｐゴシック" pitchFamily="34" charset="-128"/>
                <a:cs typeface="Arial" panose="020B0604020202020204" pitchFamily="34" charset="0"/>
              </a:rPr>
              <a:t>INTMOS0027</a:t>
            </a:r>
          </a:p>
        </p:txBody>
      </p:sp>
      <p:cxnSp>
        <p:nvCxnSpPr>
          <p:cNvPr id="63" name="Straight Connector 18"/>
          <p:cNvCxnSpPr>
            <a:stCxn id="43" idx="3"/>
            <a:endCxn id="47" idx="1"/>
          </p:cNvCxnSpPr>
          <p:nvPr userDrawn="1"/>
        </p:nvCxnSpPr>
        <p:spPr bwMode="auto">
          <a:xfrm flipV="1">
            <a:off x="3728864" y="3428960"/>
            <a:ext cx="781660" cy="80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4723147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sque C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/>
          <p:cNvSpPr/>
          <p:nvPr userDrawn="1"/>
        </p:nvSpPr>
        <p:spPr bwMode="auto">
          <a:xfrm>
            <a:off x="7214252" y="1952836"/>
            <a:ext cx="1160806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INTABS0092</a:t>
            </a:r>
          </a:p>
        </p:txBody>
      </p:sp>
      <p:graphicFrame>
        <p:nvGraphicFramePr>
          <p:cNvPr id="5" name="Object 20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416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20"/>
          <p:cNvGraphicFramePr>
            <a:graphicFrameLocks noChangeAspect="1"/>
          </p:cNvGraphicFramePr>
          <p:nvPr userDrawn="1">
            <p:custDataLst>
              <p:tags r:id="rId3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417" name="think-cell Slide" r:id="rId7" imgW="360" imgH="360" progId="">
                  <p:embed/>
                </p:oleObj>
              </mc:Choice>
              <mc:Fallback>
                <p:oleObj name="think-cell Slide" r:id="rId7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Straight Connector 7"/>
          <p:cNvCxnSpPr>
            <a:cxnSpLocks noChangeShapeType="1"/>
          </p:cNvCxnSpPr>
          <p:nvPr userDrawn="1"/>
        </p:nvCxnSpPr>
        <p:spPr bwMode="auto">
          <a:xfrm>
            <a:off x="449263" y="1052513"/>
            <a:ext cx="3384550" cy="0"/>
          </a:xfrm>
          <a:prstGeom prst="line">
            <a:avLst/>
          </a:prstGeom>
          <a:noFill/>
          <a:ln w="285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cxnSp>
        <p:nvCxnSpPr>
          <p:cNvPr id="12" name="Straight Connector 8"/>
          <p:cNvCxnSpPr>
            <a:cxnSpLocks noChangeShapeType="1"/>
          </p:cNvCxnSpPr>
          <p:nvPr userDrawn="1"/>
        </p:nvCxnSpPr>
        <p:spPr bwMode="auto">
          <a:xfrm>
            <a:off x="3873500" y="1052513"/>
            <a:ext cx="5614988" cy="0"/>
          </a:xfrm>
          <a:prstGeom prst="line">
            <a:avLst/>
          </a:prstGeom>
          <a:noFill/>
          <a:ln w="31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sp>
        <p:nvSpPr>
          <p:cNvPr id="17" name="Slide Number Placeholder 1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8" name="Parallelogram 6"/>
          <p:cNvSpPr>
            <a:spLocks noChangeArrowheads="1"/>
          </p:cNvSpPr>
          <p:nvPr userDrawn="1"/>
        </p:nvSpPr>
        <p:spPr bwMode="auto">
          <a:xfrm>
            <a:off x="9418638" y="6273800"/>
            <a:ext cx="107950" cy="539750"/>
          </a:xfrm>
          <a:prstGeom prst="parallelogram">
            <a:avLst>
              <a:gd name="adj" fmla="val 82329"/>
            </a:avLst>
          </a:prstGeom>
          <a:solidFill>
            <a:srgbClr val="00355C">
              <a:alpha val="39999"/>
            </a:srgbClr>
          </a:solidFill>
          <a:ln>
            <a:noFill/>
          </a:ln>
        </p:spPr>
        <p:txBody>
          <a:bodyPr anchor="ctr"/>
          <a:lstStyle>
            <a:lvl1pPr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fr-FR" sz="1200">
              <a:solidFill>
                <a:srgbClr val="004272"/>
              </a:solidFill>
            </a:endParaRPr>
          </a:p>
        </p:txBody>
      </p:sp>
      <p:sp>
        <p:nvSpPr>
          <p:cNvPr id="40" name="Title 2"/>
          <p:cNvSpPr txBox="1">
            <a:spLocks/>
          </p:cNvSpPr>
          <p:nvPr userDrawn="1"/>
        </p:nvSpPr>
        <p:spPr bwMode="gray">
          <a:xfrm>
            <a:off x="428625" y="260350"/>
            <a:ext cx="9061450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+mn-lt"/>
                <a:ea typeface="ＭＳ Ｐゴシック" pitchFamily="34" charset="-128"/>
                <a:cs typeface="Calibri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9pPr>
          </a:lstStyle>
          <a:p>
            <a:pPr eaLnBrk="1" hangingPunct="1"/>
            <a:r>
              <a:rPr lang="fr-FR" sz="1800" b="0" kern="0" dirty="0"/>
              <a:t>Détail des événements </a:t>
            </a:r>
            <a:br>
              <a:rPr lang="fr-FR" sz="1800" b="0" kern="0" dirty="0"/>
            </a:br>
            <a:r>
              <a:rPr lang="fr-FR" sz="1800" kern="0" dirty="0"/>
              <a:t>Processus - Gestion du congé de maladie ordinaire</a:t>
            </a:r>
          </a:p>
        </p:txBody>
      </p:sp>
      <p:sp>
        <p:nvSpPr>
          <p:cNvPr id="41" name="Slide Number Placeholder 3"/>
          <p:cNvSpPr txBox="1">
            <a:spLocks/>
          </p:cNvSpPr>
          <p:nvPr userDrawn="1"/>
        </p:nvSpPr>
        <p:spPr bwMode="gray">
          <a:xfrm>
            <a:off x="9247188" y="6369050"/>
            <a:ext cx="658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0" i="0" u="none" kern="1200">
                <a:solidFill>
                  <a:srgbClr val="004272"/>
                </a:solidFill>
                <a:latin typeface="+mn-lt"/>
                <a:ea typeface="ＭＳ Ｐゴシック" pitchFamily="-96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43" name="TextBox 9"/>
          <p:cNvSpPr txBox="1"/>
          <p:nvPr userDrawn="1"/>
        </p:nvSpPr>
        <p:spPr>
          <a:xfrm>
            <a:off x="8185038" y="60593"/>
            <a:ext cx="1298479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b="1" i="1" dirty="0">
                <a:solidFill>
                  <a:srgbClr val="004272"/>
                </a:solidFill>
                <a:latin typeface="+mn-lt"/>
                <a:hlinkClick r:id="rId8" action="ppaction://hlinksldjump"/>
              </a:rPr>
              <a:t>RETOUR AU SOMMAIRE </a:t>
            </a:r>
            <a:r>
              <a:rPr lang="fr-FR" sz="700" b="1" i="1" dirty="0">
                <a:solidFill>
                  <a:srgbClr val="004272"/>
                </a:solidFill>
                <a:latin typeface="+mn-lt"/>
              </a:rPr>
              <a:t>:</a:t>
            </a:r>
            <a:endParaRPr lang="fr-FR" sz="700" b="1" i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72" name="Rectangle 71"/>
          <p:cNvSpPr/>
          <p:nvPr userDrawn="1"/>
        </p:nvSpPr>
        <p:spPr bwMode="auto">
          <a:xfrm>
            <a:off x="1140974" y="3101194"/>
            <a:ext cx="144000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100" b="1" kern="0" dirty="0">
                <a:solidFill>
                  <a:srgbClr val="004272"/>
                </a:solidFill>
                <a:latin typeface="+mn-lt"/>
                <a:cs typeface="Arial" panose="020B0604020202020204" pitchFamily="34" charset="0"/>
              </a:rPr>
              <a:t>Congé de maladie ordinaire (CMO) avec jour de carence</a:t>
            </a:r>
          </a:p>
        </p:txBody>
      </p:sp>
      <p:sp>
        <p:nvSpPr>
          <p:cNvPr id="74" name="Rectangle 73"/>
          <p:cNvSpPr/>
          <p:nvPr userDrawn="1"/>
        </p:nvSpPr>
        <p:spPr bwMode="auto">
          <a:xfrm>
            <a:off x="3157198" y="1981300"/>
            <a:ext cx="288000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CMO avec jour de carence (avec impact sur rémunération)</a:t>
            </a: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INTABS0088 (initial)</a:t>
            </a:r>
          </a:p>
        </p:txBody>
      </p:sp>
      <p:cxnSp>
        <p:nvCxnSpPr>
          <p:cNvPr id="75" name="Straight Connector 34"/>
          <p:cNvCxnSpPr>
            <a:stCxn id="72" idx="3"/>
            <a:endCxn id="74" idx="1"/>
          </p:cNvCxnSpPr>
          <p:nvPr userDrawn="1"/>
        </p:nvCxnSpPr>
        <p:spPr bwMode="auto">
          <a:xfrm flipV="1">
            <a:off x="2580974" y="2341300"/>
            <a:ext cx="576224" cy="1119894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0" name="Rectangle 99"/>
          <p:cNvSpPr/>
          <p:nvPr userDrawn="1"/>
        </p:nvSpPr>
        <p:spPr bwMode="auto">
          <a:xfrm>
            <a:off x="3157198" y="4223088"/>
            <a:ext cx="288000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CMO sans impact sur rémunération</a:t>
            </a:r>
          </a:p>
        </p:txBody>
      </p:sp>
      <p:cxnSp>
        <p:nvCxnSpPr>
          <p:cNvPr id="101" name="Straight Connector 34"/>
          <p:cNvCxnSpPr>
            <a:stCxn id="72" idx="3"/>
            <a:endCxn id="100" idx="1"/>
          </p:cNvCxnSpPr>
          <p:nvPr userDrawn="1"/>
        </p:nvCxnSpPr>
        <p:spPr bwMode="auto">
          <a:xfrm>
            <a:off x="2580974" y="3461194"/>
            <a:ext cx="576224" cy="1121894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2" name="Rectangle 101"/>
          <p:cNvSpPr/>
          <p:nvPr userDrawn="1"/>
        </p:nvSpPr>
        <p:spPr bwMode="auto">
          <a:xfrm>
            <a:off x="6198602" y="4223088"/>
            <a:ext cx="793957" cy="720000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  <a:endParaRPr lang="fr-FR" sz="1050" i="1" kern="0" dirty="0">
              <a:solidFill>
                <a:srgbClr val="FF0000"/>
              </a:solidFill>
              <a:latin typeface="+mn-lt"/>
              <a:cs typeface="ＭＳ Ｐゴシック"/>
            </a:endParaRPr>
          </a:p>
        </p:txBody>
      </p:sp>
      <p:sp>
        <p:nvSpPr>
          <p:cNvPr id="73" name="TextBox 29"/>
          <p:cNvSpPr txBox="1"/>
          <p:nvPr userDrawn="1"/>
        </p:nvSpPr>
        <p:spPr>
          <a:xfrm>
            <a:off x="6001514" y="1215201"/>
            <a:ext cx="1188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Début d’événement</a:t>
            </a:r>
          </a:p>
        </p:txBody>
      </p:sp>
      <p:sp>
        <p:nvSpPr>
          <p:cNvPr id="76" name="TextBox 65"/>
          <p:cNvSpPr txBox="1"/>
          <p:nvPr userDrawn="1"/>
        </p:nvSpPr>
        <p:spPr>
          <a:xfrm>
            <a:off x="8521794" y="1215201"/>
            <a:ext cx="10757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Fin d’événement</a:t>
            </a:r>
          </a:p>
        </p:txBody>
      </p:sp>
      <p:sp>
        <p:nvSpPr>
          <p:cNvPr id="77" name="TextBox 69"/>
          <p:cNvSpPr txBox="1"/>
          <p:nvPr userDrawn="1"/>
        </p:nvSpPr>
        <p:spPr>
          <a:xfrm>
            <a:off x="7203412" y="1292146"/>
            <a:ext cx="11881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Prolongation</a:t>
            </a:r>
          </a:p>
        </p:txBody>
      </p:sp>
      <p:sp>
        <p:nvSpPr>
          <p:cNvPr id="118" name="Rectangle 117"/>
          <p:cNvSpPr/>
          <p:nvPr userDrawn="1"/>
        </p:nvSpPr>
        <p:spPr bwMode="auto">
          <a:xfrm>
            <a:off x="8699945" y="1628848"/>
            <a:ext cx="793957" cy="3426346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cxnSp>
        <p:nvCxnSpPr>
          <p:cNvPr id="122" name="Straight Connector 66"/>
          <p:cNvCxnSpPr/>
          <p:nvPr userDrawn="1"/>
        </p:nvCxnSpPr>
        <p:spPr bwMode="auto">
          <a:xfrm>
            <a:off x="7169481" y="1629204"/>
            <a:ext cx="0" cy="3636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23" name="Straight Connector 68"/>
          <p:cNvCxnSpPr/>
          <p:nvPr userDrawn="1"/>
        </p:nvCxnSpPr>
        <p:spPr bwMode="auto">
          <a:xfrm>
            <a:off x="8425475" y="1623397"/>
            <a:ext cx="0" cy="3636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51" name="Rectangle 50"/>
          <p:cNvSpPr/>
          <p:nvPr userDrawn="1"/>
        </p:nvSpPr>
        <p:spPr bwMode="auto">
          <a:xfrm rot="16200000">
            <a:off x="-1409734" y="3197599"/>
            <a:ext cx="3868405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4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Absences</a:t>
            </a:r>
          </a:p>
        </p:txBody>
      </p:sp>
      <p:pic>
        <p:nvPicPr>
          <p:cNvPr id="54" name="Image 53" descr="Capture d’écran">
            <a:hlinkClick r:id="rId8" action="ppaction://hlinksldjump"/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8524" y="250341"/>
            <a:ext cx="1173921" cy="769672"/>
          </a:xfrm>
          <a:prstGeom prst="rect">
            <a:avLst/>
          </a:prstGeom>
        </p:spPr>
      </p:pic>
      <p:grpSp>
        <p:nvGrpSpPr>
          <p:cNvPr id="52" name="Groupe 51"/>
          <p:cNvGrpSpPr/>
          <p:nvPr userDrawn="1"/>
        </p:nvGrpSpPr>
        <p:grpSpPr>
          <a:xfrm>
            <a:off x="6472437" y="6293167"/>
            <a:ext cx="2649387" cy="272288"/>
            <a:chOff x="5719035" y="6231640"/>
            <a:chExt cx="2649387" cy="342577"/>
          </a:xfrm>
        </p:grpSpPr>
        <p:sp>
          <p:nvSpPr>
            <p:cNvPr id="55" name="TextBox 54"/>
            <p:cNvSpPr txBox="1"/>
            <p:nvPr/>
          </p:nvSpPr>
          <p:spPr>
            <a:xfrm>
              <a:off x="5719035" y="6291428"/>
              <a:ext cx="396044" cy="282789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r>
                <a:rPr lang="fr-FR" sz="3200" b="1" dirty="0">
                  <a:solidFill>
                    <a:srgbClr val="FFC000"/>
                  </a:solidFill>
                  <a:latin typeface="+mn-lt"/>
                </a:rPr>
                <a:t>~</a:t>
              </a:r>
            </a:p>
          </p:txBody>
        </p:sp>
        <p:sp>
          <p:nvSpPr>
            <p:cNvPr id="56" name="TextBox 59"/>
            <p:cNvSpPr txBox="1"/>
            <p:nvPr/>
          </p:nvSpPr>
          <p:spPr>
            <a:xfrm>
              <a:off x="6229395" y="6231640"/>
              <a:ext cx="2139027" cy="3097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en cours de validation</a:t>
              </a:r>
            </a:p>
          </p:txBody>
        </p:sp>
      </p:grpSp>
      <p:sp>
        <p:nvSpPr>
          <p:cNvPr id="57" name="TextBox 58"/>
          <p:cNvSpPr txBox="1"/>
          <p:nvPr userDrawn="1"/>
        </p:nvSpPr>
        <p:spPr>
          <a:xfrm>
            <a:off x="7008705" y="5841268"/>
            <a:ext cx="2126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Acte modélisé dans INGRES</a:t>
            </a:r>
            <a:endParaRPr lang="fr-FR" sz="1000" b="1" i="1" dirty="0">
              <a:solidFill>
                <a:srgbClr val="004272"/>
              </a:solidFill>
              <a:latin typeface="+mn-lt"/>
            </a:endParaRPr>
          </a:p>
        </p:txBody>
      </p:sp>
      <p:pic>
        <p:nvPicPr>
          <p:cNvPr id="58" name="Image 57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502" y="6065484"/>
            <a:ext cx="362413" cy="362413"/>
          </a:xfrm>
          <a:prstGeom prst="rect">
            <a:avLst/>
          </a:prstGeom>
        </p:spPr>
      </p:pic>
      <p:sp>
        <p:nvSpPr>
          <p:cNvPr id="59" name="TextBox 58"/>
          <p:cNvSpPr txBox="1"/>
          <p:nvPr userDrawn="1"/>
        </p:nvSpPr>
        <p:spPr>
          <a:xfrm>
            <a:off x="7008705" y="6091992"/>
            <a:ext cx="23444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dirty="0">
                <a:solidFill>
                  <a:srgbClr val="004272"/>
                </a:solidFill>
                <a:latin typeface="+mn-lt"/>
              </a:rPr>
              <a:t>A</a:t>
            </a:r>
            <a:r>
              <a:rPr lang="fr-FR" sz="1000" b="1" i="1" baseline="0" dirty="0">
                <a:solidFill>
                  <a:srgbClr val="004272"/>
                </a:solidFill>
                <a:latin typeface="+mn-lt"/>
              </a:rPr>
              <a:t>cte</a:t>
            </a:r>
            <a:r>
              <a:rPr lang="fr-FR" sz="1000" b="1" i="1" dirty="0">
                <a:solidFill>
                  <a:srgbClr val="004272"/>
                </a:solidFill>
                <a:latin typeface="+mn-lt"/>
              </a:rPr>
              <a:t> documentaire validé</a:t>
            </a:r>
          </a:p>
        </p:txBody>
      </p:sp>
      <p:grpSp>
        <p:nvGrpSpPr>
          <p:cNvPr id="60" name="Groupe 59"/>
          <p:cNvGrpSpPr/>
          <p:nvPr userDrawn="1"/>
        </p:nvGrpSpPr>
        <p:grpSpPr>
          <a:xfrm>
            <a:off x="6599228" y="6531151"/>
            <a:ext cx="2538714" cy="246221"/>
            <a:chOff x="6108241" y="6486136"/>
            <a:chExt cx="2538714" cy="316030"/>
          </a:xfrm>
        </p:grpSpPr>
        <p:pic>
          <p:nvPicPr>
            <p:cNvPr id="61" name="Picture 3" descr="D:\SkyDrive\Pro\Divers\Couteau suisse\PNG\Flèches &amp; signes\button_cancel.png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6108241" y="6548414"/>
              <a:ext cx="201612" cy="201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2" name="TextBox 60"/>
            <p:cNvSpPr txBox="1"/>
            <p:nvPr/>
          </p:nvSpPr>
          <p:spPr>
            <a:xfrm>
              <a:off x="6507928" y="6486136"/>
              <a:ext cx="2139027" cy="316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à produire</a:t>
              </a:r>
            </a:p>
          </p:txBody>
        </p:sp>
      </p:grpSp>
      <p:sp>
        <p:nvSpPr>
          <p:cNvPr id="63" name="Rectangle 62"/>
          <p:cNvSpPr/>
          <p:nvPr userDrawn="1"/>
        </p:nvSpPr>
        <p:spPr bwMode="auto">
          <a:xfrm>
            <a:off x="6321152" y="5421840"/>
            <a:ext cx="2854029" cy="1343158"/>
          </a:xfrm>
          <a:prstGeom prst="rect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1200" kern="0" dirty="0" err="1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64" name="TextBox 64"/>
          <p:cNvSpPr txBox="1"/>
          <p:nvPr userDrawn="1"/>
        </p:nvSpPr>
        <p:spPr>
          <a:xfrm>
            <a:off x="6249144" y="5265204"/>
            <a:ext cx="710343" cy="2462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>
                <a:solidFill>
                  <a:srgbClr val="004272"/>
                </a:solidFill>
                <a:latin typeface="+mn-lt"/>
              </a:rPr>
              <a:t>Légende</a:t>
            </a:r>
          </a:p>
        </p:txBody>
      </p:sp>
      <p:pic>
        <p:nvPicPr>
          <p:cNvPr id="65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564994" y="5862491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6" name="ZoneTexte 65"/>
          <p:cNvSpPr txBox="1"/>
          <p:nvPr userDrawn="1"/>
        </p:nvSpPr>
        <p:spPr>
          <a:xfrm>
            <a:off x="6980990" y="5600563"/>
            <a:ext cx="20778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 Acte paramétré dans la Suite 9</a:t>
            </a:r>
            <a:endParaRPr lang="fr-FR" sz="1000" i="1" kern="1200" dirty="0">
              <a:solidFill>
                <a:srgbClr val="004272"/>
              </a:solidFill>
              <a:effectLst/>
              <a:latin typeface="+mn-lt"/>
              <a:ea typeface="ＭＳ Ｐゴシック" pitchFamily="34" charset="-128"/>
              <a:cs typeface="+mn-cs"/>
            </a:endParaRPr>
          </a:p>
        </p:txBody>
      </p:sp>
      <p:pic>
        <p:nvPicPr>
          <p:cNvPr id="67" name="Image 6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1014" y="5526231"/>
            <a:ext cx="318039" cy="336260"/>
          </a:xfrm>
          <a:prstGeom prst="rect">
            <a:avLst/>
          </a:prstGeom>
        </p:spPr>
      </p:pic>
      <p:sp>
        <p:nvSpPr>
          <p:cNvPr id="46" name="Rectangle 45"/>
          <p:cNvSpPr/>
          <p:nvPr userDrawn="1"/>
        </p:nvSpPr>
        <p:spPr bwMode="auto">
          <a:xfrm>
            <a:off x="7400500" y="4233465"/>
            <a:ext cx="793957" cy="720000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  <a:endParaRPr lang="fr-FR" sz="1050" i="1" kern="0" dirty="0">
              <a:solidFill>
                <a:srgbClr val="FF0000"/>
              </a:solidFill>
              <a:latin typeface="+mn-lt"/>
              <a:cs typeface="ＭＳ Ｐゴシック"/>
            </a:endParaRPr>
          </a:p>
        </p:txBody>
      </p:sp>
      <p:pic>
        <p:nvPicPr>
          <p:cNvPr id="47" name="Image 4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2906" y="2148370"/>
            <a:ext cx="318039" cy="336260"/>
          </a:xfrm>
          <a:prstGeom prst="rect">
            <a:avLst/>
          </a:prstGeom>
        </p:spPr>
      </p:pic>
      <p:pic>
        <p:nvPicPr>
          <p:cNvPr id="45" name="Image 44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8459" y="2181420"/>
            <a:ext cx="318039" cy="336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06300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Masque CIT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Rectangle 79"/>
          <p:cNvSpPr/>
          <p:nvPr userDrawn="1"/>
        </p:nvSpPr>
        <p:spPr bwMode="auto">
          <a:xfrm>
            <a:off x="7773764" y="3573016"/>
            <a:ext cx="975266" cy="645317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950" i="1" kern="0" dirty="0">
                <a:solidFill>
                  <a:srgbClr val="004272"/>
                </a:solidFill>
                <a:latin typeface="Verdana" pitchFamily="34" charset="0"/>
                <a:ea typeface="ＭＳ Ｐゴシック" pitchFamily="34" charset="-128"/>
                <a:cs typeface="ＭＳ Ｐゴシック"/>
              </a:rPr>
              <a:t>INTABS0104</a:t>
            </a:r>
          </a:p>
        </p:txBody>
      </p:sp>
      <p:sp>
        <p:nvSpPr>
          <p:cNvPr id="75" name="Rectangle 74"/>
          <p:cNvSpPr/>
          <p:nvPr userDrawn="1"/>
        </p:nvSpPr>
        <p:spPr bwMode="auto">
          <a:xfrm>
            <a:off x="6673633" y="3573016"/>
            <a:ext cx="1059025" cy="645317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950" i="1" kern="0" dirty="0">
                <a:solidFill>
                  <a:srgbClr val="004272"/>
                </a:solidFill>
                <a:latin typeface="Verdana" pitchFamily="34" charset="0"/>
                <a:ea typeface="ＭＳ Ｐゴシック" pitchFamily="34" charset="-128"/>
                <a:cs typeface="ＭＳ Ｐゴシック"/>
              </a:rPr>
              <a:t>INTABS0102</a:t>
            </a:r>
          </a:p>
        </p:txBody>
      </p:sp>
      <p:sp>
        <p:nvSpPr>
          <p:cNvPr id="58" name="Rectangle 57"/>
          <p:cNvSpPr/>
          <p:nvPr userDrawn="1"/>
        </p:nvSpPr>
        <p:spPr bwMode="auto">
          <a:xfrm>
            <a:off x="7761312" y="2507709"/>
            <a:ext cx="975266" cy="645317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950" i="1" kern="0" dirty="0">
                <a:solidFill>
                  <a:srgbClr val="004272"/>
                </a:solidFill>
                <a:latin typeface="Verdana" pitchFamily="34" charset="0"/>
                <a:ea typeface="ＭＳ Ｐゴシック" pitchFamily="34" charset="-128"/>
                <a:cs typeface="ＭＳ Ｐゴシック"/>
              </a:rPr>
              <a:t>INTABS0096</a:t>
            </a:r>
            <a:endParaRPr lang="fr-FR" sz="950" i="1" kern="0" baseline="0" dirty="0">
              <a:solidFill>
                <a:srgbClr val="004272"/>
              </a:solidFill>
              <a:latin typeface="+mn-lt"/>
              <a:ea typeface="ＭＳ Ｐゴシック" pitchFamily="34" charset="-128"/>
              <a:cs typeface="ＭＳ Ｐゴシック"/>
            </a:endParaRPr>
          </a:p>
        </p:txBody>
      </p:sp>
      <p:sp>
        <p:nvSpPr>
          <p:cNvPr id="57" name="Rectangle 56"/>
          <p:cNvSpPr/>
          <p:nvPr userDrawn="1"/>
        </p:nvSpPr>
        <p:spPr bwMode="auto">
          <a:xfrm>
            <a:off x="6693889" y="2503163"/>
            <a:ext cx="1059025" cy="645317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950" i="1" kern="0" dirty="0">
                <a:solidFill>
                  <a:srgbClr val="004272"/>
                </a:solidFill>
                <a:latin typeface="Verdana" pitchFamily="34" charset="0"/>
                <a:ea typeface="ＭＳ Ｐゴシック" pitchFamily="34" charset="-128"/>
                <a:cs typeface="ＭＳ Ｐゴシック"/>
              </a:rPr>
              <a:t>INTABS0098</a:t>
            </a:r>
          </a:p>
        </p:txBody>
      </p:sp>
      <p:sp>
        <p:nvSpPr>
          <p:cNvPr id="40" name="Title 2"/>
          <p:cNvSpPr txBox="1">
            <a:spLocks/>
          </p:cNvSpPr>
          <p:nvPr userDrawn="1"/>
        </p:nvSpPr>
        <p:spPr bwMode="gray">
          <a:xfrm>
            <a:off x="428625" y="260349"/>
            <a:ext cx="9061450" cy="76507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+mn-lt"/>
                <a:ea typeface="ＭＳ Ｐゴシック" pitchFamily="34" charset="-128"/>
                <a:cs typeface="Calibri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9pPr>
          </a:lstStyle>
          <a:p>
            <a:pPr eaLnBrk="1" hangingPunct="1"/>
            <a:r>
              <a:rPr lang="fr-FR" sz="1800" b="0" kern="0" dirty="0"/>
              <a:t>Détail des événements </a:t>
            </a:r>
            <a:br>
              <a:rPr lang="fr-FR" sz="1800" b="0" kern="0" dirty="0"/>
            </a:br>
            <a:r>
              <a:rPr lang="fr-FR" sz="1800" kern="0" dirty="0"/>
              <a:t>Processus - Gestion des congés d’invalidité temporaire imputable</a:t>
            </a:r>
          </a:p>
          <a:p>
            <a:pPr eaLnBrk="1" hangingPunct="1"/>
            <a:r>
              <a:rPr lang="fr-FR" sz="1800" kern="0" dirty="0"/>
              <a:t> au service = CITIS</a:t>
            </a:r>
          </a:p>
        </p:txBody>
      </p:sp>
      <p:graphicFrame>
        <p:nvGraphicFramePr>
          <p:cNvPr id="5" name="Object 20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440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20"/>
          <p:cNvGraphicFramePr>
            <a:graphicFrameLocks noChangeAspect="1"/>
          </p:cNvGraphicFramePr>
          <p:nvPr userDrawn="1">
            <p:custDataLst>
              <p:tags r:id="rId3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441" name="think-cell Slide" r:id="rId7" imgW="360" imgH="360" progId="">
                  <p:embed/>
                </p:oleObj>
              </mc:Choice>
              <mc:Fallback>
                <p:oleObj name="think-cell Slide" r:id="rId7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Straight Connector 7"/>
          <p:cNvCxnSpPr>
            <a:cxnSpLocks noChangeShapeType="1"/>
          </p:cNvCxnSpPr>
          <p:nvPr userDrawn="1"/>
        </p:nvCxnSpPr>
        <p:spPr bwMode="auto">
          <a:xfrm>
            <a:off x="449263" y="1052513"/>
            <a:ext cx="3384550" cy="0"/>
          </a:xfrm>
          <a:prstGeom prst="line">
            <a:avLst/>
          </a:prstGeom>
          <a:noFill/>
          <a:ln w="285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cxnSp>
        <p:nvCxnSpPr>
          <p:cNvPr id="12" name="Straight Connector 8"/>
          <p:cNvCxnSpPr>
            <a:cxnSpLocks noChangeShapeType="1"/>
          </p:cNvCxnSpPr>
          <p:nvPr userDrawn="1"/>
        </p:nvCxnSpPr>
        <p:spPr bwMode="auto">
          <a:xfrm>
            <a:off x="3873500" y="1052513"/>
            <a:ext cx="5614988" cy="0"/>
          </a:xfrm>
          <a:prstGeom prst="line">
            <a:avLst/>
          </a:prstGeom>
          <a:noFill/>
          <a:ln w="31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sp>
        <p:nvSpPr>
          <p:cNvPr id="17" name="Slide Number Placeholder 1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8" name="Parallelogram 6"/>
          <p:cNvSpPr>
            <a:spLocks noChangeArrowheads="1"/>
          </p:cNvSpPr>
          <p:nvPr userDrawn="1"/>
        </p:nvSpPr>
        <p:spPr bwMode="auto">
          <a:xfrm>
            <a:off x="9418638" y="6273800"/>
            <a:ext cx="107950" cy="539750"/>
          </a:xfrm>
          <a:prstGeom prst="parallelogram">
            <a:avLst>
              <a:gd name="adj" fmla="val 82329"/>
            </a:avLst>
          </a:prstGeom>
          <a:solidFill>
            <a:srgbClr val="00355C">
              <a:alpha val="39999"/>
            </a:srgbClr>
          </a:solidFill>
          <a:ln>
            <a:noFill/>
          </a:ln>
        </p:spPr>
        <p:txBody>
          <a:bodyPr anchor="ctr"/>
          <a:lstStyle>
            <a:lvl1pPr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fr-FR" sz="1200">
              <a:solidFill>
                <a:srgbClr val="004272"/>
              </a:solidFill>
            </a:endParaRPr>
          </a:p>
        </p:txBody>
      </p:sp>
      <p:sp>
        <p:nvSpPr>
          <p:cNvPr id="41" name="Slide Number Placeholder 3"/>
          <p:cNvSpPr txBox="1">
            <a:spLocks/>
          </p:cNvSpPr>
          <p:nvPr userDrawn="1"/>
        </p:nvSpPr>
        <p:spPr bwMode="gray">
          <a:xfrm>
            <a:off x="9247188" y="6369050"/>
            <a:ext cx="658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0" i="0" u="none" kern="1200">
                <a:solidFill>
                  <a:srgbClr val="004272"/>
                </a:solidFill>
                <a:latin typeface="+mn-lt"/>
                <a:ea typeface="ＭＳ Ｐゴシック" pitchFamily="-96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43" name="TextBox 9"/>
          <p:cNvSpPr txBox="1"/>
          <p:nvPr userDrawn="1"/>
        </p:nvSpPr>
        <p:spPr>
          <a:xfrm>
            <a:off x="8185038" y="60593"/>
            <a:ext cx="1298479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b="1" i="1" dirty="0">
                <a:solidFill>
                  <a:srgbClr val="004272"/>
                </a:solidFill>
                <a:latin typeface="+mn-lt"/>
                <a:hlinkClick r:id="rId8" action="ppaction://hlinksldjump"/>
              </a:rPr>
              <a:t>RETOUR AU SOMMAIRE </a:t>
            </a:r>
            <a:r>
              <a:rPr lang="fr-FR" sz="700" b="1" i="1" dirty="0">
                <a:solidFill>
                  <a:srgbClr val="004272"/>
                </a:solidFill>
                <a:latin typeface="+mn-lt"/>
              </a:rPr>
              <a:t>:</a:t>
            </a:r>
            <a:endParaRPr lang="fr-FR" sz="700" b="1" i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74" name="Rectangle 73"/>
          <p:cNvSpPr/>
          <p:nvPr userDrawn="1"/>
        </p:nvSpPr>
        <p:spPr bwMode="auto">
          <a:xfrm>
            <a:off x="1244588" y="3094353"/>
            <a:ext cx="1620000" cy="844753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fr-FR" sz="1050" i="1" kern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Congé  CITIS (ou CITIS à titre provisoire) imputable au service </a:t>
            </a:r>
          </a:p>
        </p:txBody>
      </p:sp>
      <p:sp>
        <p:nvSpPr>
          <p:cNvPr id="73" name="TextBox 29"/>
          <p:cNvSpPr txBox="1"/>
          <p:nvPr userDrawn="1"/>
        </p:nvSpPr>
        <p:spPr>
          <a:xfrm>
            <a:off x="5653417" y="1215201"/>
            <a:ext cx="1188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Début d’événement</a:t>
            </a:r>
          </a:p>
        </p:txBody>
      </p:sp>
      <p:sp>
        <p:nvSpPr>
          <p:cNvPr id="76" name="TextBox 65"/>
          <p:cNvSpPr txBox="1"/>
          <p:nvPr userDrawn="1"/>
        </p:nvSpPr>
        <p:spPr>
          <a:xfrm>
            <a:off x="8737292" y="1256138"/>
            <a:ext cx="10757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Fin d’événement</a:t>
            </a:r>
          </a:p>
        </p:txBody>
      </p:sp>
      <p:sp>
        <p:nvSpPr>
          <p:cNvPr id="77" name="TextBox 69"/>
          <p:cNvSpPr txBox="1"/>
          <p:nvPr userDrawn="1"/>
        </p:nvSpPr>
        <p:spPr>
          <a:xfrm>
            <a:off x="6759259" y="1292146"/>
            <a:ext cx="9889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Prolongation</a:t>
            </a:r>
          </a:p>
        </p:txBody>
      </p:sp>
      <p:sp>
        <p:nvSpPr>
          <p:cNvPr id="116" name="Rectangle 115"/>
          <p:cNvSpPr/>
          <p:nvPr userDrawn="1"/>
        </p:nvSpPr>
        <p:spPr bwMode="auto">
          <a:xfrm>
            <a:off x="8767555" y="1628847"/>
            <a:ext cx="793957" cy="3632079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Pas d’acte</a:t>
            </a:r>
          </a:p>
        </p:txBody>
      </p:sp>
      <p:cxnSp>
        <p:nvCxnSpPr>
          <p:cNvPr id="120" name="Straight Connector 66"/>
          <p:cNvCxnSpPr/>
          <p:nvPr userDrawn="1"/>
        </p:nvCxnSpPr>
        <p:spPr bwMode="auto">
          <a:xfrm flipH="1">
            <a:off x="6656869" y="1191377"/>
            <a:ext cx="11967" cy="4032804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21" name="Straight Connector 68"/>
          <p:cNvCxnSpPr/>
          <p:nvPr userDrawn="1"/>
        </p:nvCxnSpPr>
        <p:spPr bwMode="auto">
          <a:xfrm>
            <a:off x="8753233" y="1232400"/>
            <a:ext cx="0" cy="4023483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78" name="Rectangle 77"/>
          <p:cNvSpPr/>
          <p:nvPr userDrawn="1"/>
        </p:nvSpPr>
        <p:spPr bwMode="auto">
          <a:xfrm>
            <a:off x="3433188" y="3516729"/>
            <a:ext cx="2311900" cy="924891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Congé CITIS à titre provisoire</a:t>
            </a: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INTABS0099 (initial)</a:t>
            </a: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INTABS0102 (</a:t>
            </a:r>
            <a:r>
              <a:rPr lang="fr-FR" sz="1050" i="1" kern="0" dirty="0" err="1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prolong</a:t>
            </a:r>
            <a:r>
              <a:rPr lang="fr-FR" sz="1050" i="1" kern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.)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50" i="1" kern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INTABS0104 (</a:t>
            </a:r>
            <a:r>
              <a:rPr lang="fr-FR" sz="1050" i="1" kern="0" dirty="0" err="1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requalif</a:t>
            </a:r>
            <a:r>
              <a:rPr lang="fr-FR" sz="1050" i="1" kern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’ maladie en CITIS provisoire)</a:t>
            </a:r>
          </a:p>
        </p:txBody>
      </p:sp>
      <p:sp>
        <p:nvSpPr>
          <p:cNvPr id="79" name="Rectangle 78"/>
          <p:cNvSpPr/>
          <p:nvPr userDrawn="1"/>
        </p:nvSpPr>
        <p:spPr bwMode="auto">
          <a:xfrm>
            <a:off x="3433188" y="2456892"/>
            <a:ext cx="2311900" cy="809386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Congé CITIS</a:t>
            </a: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INTABS0095 (initial)</a:t>
            </a: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INTABS0098 (</a:t>
            </a:r>
            <a:r>
              <a:rPr lang="fr-FR" sz="1050" i="1" kern="0" dirty="0" err="1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prolong</a:t>
            </a:r>
            <a:r>
              <a:rPr lang="fr-FR" sz="1050" i="1" kern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.)</a:t>
            </a: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INTABS0096 (</a:t>
            </a:r>
            <a:r>
              <a:rPr lang="fr-FR" sz="1050" i="1" kern="0" dirty="0" err="1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requalif</a:t>
            </a:r>
            <a:r>
              <a:rPr lang="fr-FR" sz="1050" i="1" kern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’ maladie en CITIS)</a:t>
            </a:r>
          </a:p>
        </p:txBody>
      </p:sp>
      <p:cxnSp>
        <p:nvCxnSpPr>
          <p:cNvPr id="19" name="Connecteur droit 18"/>
          <p:cNvCxnSpPr>
            <a:stCxn id="74" idx="3"/>
          </p:cNvCxnSpPr>
          <p:nvPr userDrawn="1"/>
        </p:nvCxnSpPr>
        <p:spPr bwMode="auto">
          <a:xfrm flipV="1">
            <a:off x="2864588" y="2861585"/>
            <a:ext cx="568600" cy="655145"/>
          </a:xfrm>
          <a:prstGeom prst="line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Connecteur droit 20"/>
          <p:cNvCxnSpPr>
            <a:stCxn id="74" idx="3"/>
            <a:endCxn id="78" idx="1"/>
          </p:cNvCxnSpPr>
          <p:nvPr userDrawn="1"/>
        </p:nvCxnSpPr>
        <p:spPr bwMode="auto">
          <a:xfrm>
            <a:off x="2864588" y="3516730"/>
            <a:ext cx="568600" cy="462445"/>
          </a:xfrm>
          <a:prstGeom prst="line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Connecteur droit 22"/>
          <p:cNvCxnSpPr/>
          <p:nvPr userDrawn="1"/>
        </p:nvCxnSpPr>
        <p:spPr bwMode="auto">
          <a:xfrm>
            <a:off x="4373631" y="4800004"/>
            <a:ext cx="914400" cy="962521"/>
          </a:xfrm>
          <a:prstGeom prst="lin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4" name="TextBox 54"/>
          <p:cNvSpPr txBox="1"/>
          <p:nvPr userDrawn="1"/>
        </p:nvSpPr>
        <p:spPr>
          <a:xfrm>
            <a:off x="6642893" y="1847809"/>
            <a:ext cx="396044" cy="282789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endParaRPr lang="fr-FR" sz="3200" b="1" dirty="0">
              <a:solidFill>
                <a:srgbClr val="FFC000"/>
              </a:solidFill>
              <a:latin typeface="+mn-lt"/>
            </a:endParaRPr>
          </a:p>
        </p:txBody>
      </p:sp>
      <p:sp>
        <p:nvSpPr>
          <p:cNvPr id="105" name="TextBox 54"/>
          <p:cNvSpPr txBox="1"/>
          <p:nvPr userDrawn="1"/>
        </p:nvSpPr>
        <p:spPr>
          <a:xfrm>
            <a:off x="6642893" y="2943236"/>
            <a:ext cx="396044" cy="282789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endParaRPr lang="fr-FR" sz="3200" b="1" dirty="0">
              <a:solidFill>
                <a:srgbClr val="FFC000"/>
              </a:solidFill>
              <a:latin typeface="+mn-lt"/>
            </a:endParaRPr>
          </a:p>
        </p:txBody>
      </p:sp>
      <p:sp>
        <p:nvSpPr>
          <p:cNvPr id="108" name="TextBox 54"/>
          <p:cNvSpPr txBox="1"/>
          <p:nvPr userDrawn="1"/>
        </p:nvSpPr>
        <p:spPr>
          <a:xfrm>
            <a:off x="7689304" y="2842813"/>
            <a:ext cx="396044" cy="282789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endParaRPr lang="fr-FR" sz="3200" b="1" dirty="0">
              <a:solidFill>
                <a:srgbClr val="FFC000"/>
              </a:solidFill>
              <a:latin typeface="+mn-lt"/>
            </a:endParaRPr>
          </a:p>
        </p:txBody>
      </p:sp>
      <p:sp>
        <p:nvSpPr>
          <p:cNvPr id="109" name="TextBox 54"/>
          <p:cNvSpPr txBox="1"/>
          <p:nvPr userDrawn="1"/>
        </p:nvSpPr>
        <p:spPr>
          <a:xfrm>
            <a:off x="6642893" y="4062638"/>
            <a:ext cx="396044" cy="282789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endParaRPr lang="fr-FR" sz="3200" b="1" dirty="0">
              <a:solidFill>
                <a:srgbClr val="FFC000"/>
              </a:solidFill>
              <a:latin typeface="+mn-lt"/>
            </a:endParaRPr>
          </a:p>
        </p:txBody>
      </p:sp>
      <p:sp>
        <p:nvSpPr>
          <p:cNvPr id="67" name="Rectangle 66"/>
          <p:cNvSpPr/>
          <p:nvPr userDrawn="1"/>
        </p:nvSpPr>
        <p:spPr bwMode="auto">
          <a:xfrm rot="16200000">
            <a:off x="-1409734" y="3197599"/>
            <a:ext cx="3868405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4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Absences</a:t>
            </a:r>
          </a:p>
        </p:txBody>
      </p:sp>
      <p:pic>
        <p:nvPicPr>
          <p:cNvPr id="60" name="Image 59" descr="Capture d’écran">
            <a:hlinkClick r:id="rId8" action="ppaction://hlinksldjump"/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8524" y="250341"/>
            <a:ext cx="1173921" cy="769672"/>
          </a:xfrm>
          <a:prstGeom prst="rect">
            <a:avLst/>
          </a:prstGeom>
        </p:spPr>
      </p:pic>
      <p:sp>
        <p:nvSpPr>
          <p:cNvPr id="61" name="TextBox 58"/>
          <p:cNvSpPr txBox="1"/>
          <p:nvPr userDrawn="1"/>
        </p:nvSpPr>
        <p:spPr>
          <a:xfrm>
            <a:off x="7008705" y="5841268"/>
            <a:ext cx="2126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Acte modélisé dans INGRES</a:t>
            </a:r>
            <a:endParaRPr lang="fr-FR" sz="1000" b="1" i="1" dirty="0">
              <a:solidFill>
                <a:srgbClr val="004272"/>
              </a:solidFill>
              <a:latin typeface="+mn-lt"/>
            </a:endParaRPr>
          </a:p>
        </p:txBody>
      </p:sp>
      <p:pic>
        <p:nvPicPr>
          <p:cNvPr id="62" name="Image 61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502" y="6065484"/>
            <a:ext cx="362413" cy="362413"/>
          </a:xfrm>
          <a:prstGeom prst="rect">
            <a:avLst/>
          </a:prstGeom>
        </p:spPr>
      </p:pic>
      <p:sp>
        <p:nvSpPr>
          <p:cNvPr id="63" name="TextBox 58"/>
          <p:cNvSpPr txBox="1"/>
          <p:nvPr userDrawn="1"/>
        </p:nvSpPr>
        <p:spPr>
          <a:xfrm>
            <a:off x="7008705" y="6091992"/>
            <a:ext cx="23444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dirty="0">
                <a:solidFill>
                  <a:srgbClr val="004272"/>
                </a:solidFill>
                <a:latin typeface="+mn-lt"/>
              </a:rPr>
              <a:t>A</a:t>
            </a:r>
            <a:r>
              <a:rPr lang="fr-FR" sz="1000" b="1" i="1" baseline="0" dirty="0">
                <a:solidFill>
                  <a:srgbClr val="004272"/>
                </a:solidFill>
                <a:latin typeface="+mn-lt"/>
              </a:rPr>
              <a:t>cte</a:t>
            </a:r>
            <a:r>
              <a:rPr lang="fr-FR" sz="1000" b="1" i="1" dirty="0">
                <a:solidFill>
                  <a:srgbClr val="004272"/>
                </a:solidFill>
                <a:latin typeface="+mn-lt"/>
              </a:rPr>
              <a:t> documentaire validé</a:t>
            </a:r>
          </a:p>
        </p:txBody>
      </p:sp>
      <p:grpSp>
        <p:nvGrpSpPr>
          <p:cNvPr id="64" name="Groupe 63"/>
          <p:cNvGrpSpPr/>
          <p:nvPr userDrawn="1"/>
        </p:nvGrpSpPr>
        <p:grpSpPr>
          <a:xfrm>
            <a:off x="6599228" y="6531151"/>
            <a:ext cx="2538714" cy="246221"/>
            <a:chOff x="6108241" y="6486136"/>
            <a:chExt cx="2538714" cy="316030"/>
          </a:xfrm>
        </p:grpSpPr>
        <p:pic>
          <p:nvPicPr>
            <p:cNvPr id="65" name="Picture 3" descr="D:\SkyDrive\Pro\Divers\Couteau suisse\PNG\Flèches &amp; signes\button_cancel.png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6108241" y="6548414"/>
              <a:ext cx="201612" cy="201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6" name="TextBox 60"/>
            <p:cNvSpPr txBox="1"/>
            <p:nvPr/>
          </p:nvSpPr>
          <p:spPr>
            <a:xfrm>
              <a:off x="6507928" y="6486136"/>
              <a:ext cx="2139027" cy="316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à produire</a:t>
              </a:r>
            </a:p>
          </p:txBody>
        </p:sp>
      </p:grpSp>
      <p:sp>
        <p:nvSpPr>
          <p:cNvPr id="68" name="Rectangle 67"/>
          <p:cNvSpPr/>
          <p:nvPr userDrawn="1"/>
        </p:nvSpPr>
        <p:spPr bwMode="auto">
          <a:xfrm>
            <a:off x="6321152" y="5421840"/>
            <a:ext cx="2854029" cy="1343158"/>
          </a:xfrm>
          <a:prstGeom prst="rect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1200" kern="0" dirty="0" err="1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70" name="TextBox 64"/>
          <p:cNvSpPr txBox="1"/>
          <p:nvPr userDrawn="1"/>
        </p:nvSpPr>
        <p:spPr>
          <a:xfrm>
            <a:off x="6249144" y="5265204"/>
            <a:ext cx="710343" cy="2462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>
                <a:solidFill>
                  <a:srgbClr val="004272"/>
                </a:solidFill>
                <a:latin typeface="+mn-lt"/>
              </a:rPr>
              <a:t>Légende</a:t>
            </a:r>
          </a:p>
        </p:txBody>
      </p:sp>
      <p:pic>
        <p:nvPicPr>
          <p:cNvPr id="71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564994" y="5862491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5" name="ZoneTexte 84"/>
          <p:cNvSpPr txBox="1"/>
          <p:nvPr userDrawn="1"/>
        </p:nvSpPr>
        <p:spPr>
          <a:xfrm>
            <a:off x="6980990" y="5600563"/>
            <a:ext cx="20778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 Acte paramétré dans la Suite 9</a:t>
            </a:r>
            <a:endParaRPr lang="fr-FR" sz="1000" i="1" kern="1200" dirty="0">
              <a:solidFill>
                <a:srgbClr val="004272"/>
              </a:solidFill>
              <a:effectLst/>
              <a:latin typeface="+mn-lt"/>
              <a:ea typeface="ＭＳ Ｐゴシック" pitchFamily="34" charset="-128"/>
              <a:cs typeface="+mn-cs"/>
            </a:endParaRPr>
          </a:p>
        </p:txBody>
      </p:sp>
      <p:pic>
        <p:nvPicPr>
          <p:cNvPr id="86" name="Image 85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1014" y="5526231"/>
            <a:ext cx="318039" cy="336260"/>
          </a:xfrm>
          <a:prstGeom prst="rect">
            <a:avLst/>
          </a:prstGeom>
        </p:spPr>
      </p:pic>
      <p:sp>
        <p:nvSpPr>
          <p:cNvPr id="87" name="TextBox 54"/>
          <p:cNvSpPr txBox="1"/>
          <p:nvPr userDrawn="1"/>
        </p:nvSpPr>
        <p:spPr>
          <a:xfrm>
            <a:off x="6472437" y="6340688"/>
            <a:ext cx="396044" cy="224767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fr-FR" sz="3200" b="1" dirty="0">
                <a:solidFill>
                  <a:srgbClr val="FFC000"/>
                </a:solidFill>
                <a:latin typeface="+mn-lt"/>
              </a:rPr>
              <a:t>~</a:t>
            </a:r>
          </a:p>
        </p:txBody>
      </p:sp>
      <p:grpSp>
        <p:nvGrpSpPr>
          <p:cNvPr id="88" name="Groupe 87"/>
          <p:cNvGrpSpPr/>
          <p:nvPr userDrawn="1"/>
        </p:nvGrpSpPr>
        <p:grpSpPr>
          <a:xfrm>
            <a:off x="6472437" y="6293167"/>
            <a:ext cx="2649387" cy="272288"/>
            <a:chOff x="5719035" y="6231640"/>
            <a:chExt cx="2649387" cy="342577"/>
          </a:xfrm>
        </p:grpSpPr>
        <p:sp>
          <p:nvSpPr>
            <p:cNvPr id="89" name="TextBox 54"/>
            <p:cNvSpPr txBox="1"/>
            <p:nvPr/>
          </p:nvSpPr>
          <p:spPr>
            <a:xfrm>
              <a:off x="5719035" y="6291428"/>
              <a:ext cx="396044" cy="282789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r>
                <a:rPr lang="fr-FR" sz="3200" b="1" dirty="0">
                  <a:solidFill>
                    <a:srgbClr val="FFC000"/>
                  </a:solidFill>
                  <a:latin typeface="+mn-lt"/>
                </a:rPr>
                <a:t>~</a:t>
              </a:r>
            </a:p>
          </p:txBody>
        </p:sp>
        <p:sp>
          <p:nvSpPr>
            <p:cNvPr id="90" name="TextBox 59"/>
            <p:cNvSpPr txBox="1"/>
            <p:nvPr/>
          </p:nvSpPr>
          <p:spPr>
            <a:xfrm>
              <a:off x="6229395" y="6231640"/>
              <a:ext cx="2139027" cy="3097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en cours de validation</a:t>
              </a:r>
            </a:p>
          </p:txBody>
        </p:sp>
      </p:grpSp>
      <p:sp>
        <p:nvSpPr>
          <p:cNvPr id="3" name="Rectangle à coins arrondis 2"/>
          <p:cNvSpPr/>
          <p:nvPr userDrawn="1"/>
        </p:nvSpPr>
        <p:spPr bwMode="auto">
          <a:xfrm>
            <a:off x="1092525" y="2015963"/>
            <a:ext cx="1666928" cy="303598"/>
          </a:xfrm>
          <a:prstGeom prst="wedgeRoundRectCallout">
            <a:avLst>
              <a:gd name="adj1" fmla="val -17785"/>
              <a:gd name="adj2" fmla="val -75322"/>
              <a:gd name="adj3" fmla="val 16667"/>
            </a:avLst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FF993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200" b="1" kern="0" dirty="0">
                <a:solidFill>
                  <a:srgbClr val="FF9933"/>
                </a:solidFill>
                <a:latin typeface="+mn-lt"/>
                <a:cs typeface="ＭＳ Ｐゴシック"/>
                <a:hlinkClick r:id="rId14" action="ppaction://hlinksldjump"/>
              </a:rPr>
              <a:t>CF page 4</a:t>
            </a:r>
            <a:endParaRPr lang="fr-FR" sz="1200" b="1" kern="0" dirty="0">
              <a:solidFill>
                <a:srgbClr val="FF9933"/>
              </a:solidFill>
              <a:latin typeface="+mn-lt"/>
              <a:cs typeface="ＭＳ Ｐゴシック"/>
            </a:endParaRPr>
          </a:p>
        </p:txBody>
      </p:sp>
      <p:pic>
        <p:nvPicPr>
          <p:cNvPr id="2" name="Image 1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1272" y="1292146"/>
            <a:ext cx="544818" cy="546934"/>
          </a:xfrm>
          <a:prstGeom prst="rect">
            <a:avLst/>
          </a:prstGeom>
        </p:spPr>
      </p:pic>
      <p:sp>
        <p:nvSpPr>
          <p:cNvPr id="22" name="Rectangle à coins arrondis 21"/>
          <p:cNvSpPr/>
          <p:nvPr userDrawn="1"/>
        </p:nvSpPr>
        <p:spPr bwMode="auto">
          <a:xfrm>
            <a:off x="3666802" y="4509120"/>
            <a:ext cx="2006278" cy="895793"/>
          </a:xfrm>
          <a:prstGeom prst="wedgeRoundRectCallout">
            <a:avLst>
              <a:gd name="adj1" fmla="val 55082"/>
              <a:gd name="adj2" fmla="val -51844"/>
              <a:gd name="adj3" fmla="val 16667"/>
            </a:avLst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200" kern="0" dirty="0">
                <a:solidFill>
                  <a:srgbClr val="004272"/>
                </a:solidFill>
                <a:latin typeface="+mn-lt"/>
                <a:cs typeface="ＭＳ Ｐゴシック"/>
              </a:rPr>
              <a:t>En cas de retrait, il faudra requalifier l’acte en CMO, CLM ou CLD </a:t>
            </a:r>
          </a:p>
        </p:txBody>
      </p:sp>
      <p:pic>
        <p:nvPicPr>
          <p:cNvPr id="25" name="Image 24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5391" y="4149080"/>
            <a:ext cx="263713" cy="317952"/>
          </a:xfrm>
          <a:prstGeom prst="rect">
            <a:avLst/>
          </a:prstGeom>
        </p:spPr>
      </p:pic>
      <p:pic>
        <p:nvPicPr>
          <p:cNvPr id="55" name="Image 54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3832" y="2724065"/>
            <a:ext cx="318039" cy="336260"/>
          </a:xfrm>
          <a:prstGeom prst="rect">
            <a:avLst/>
          </a:prstGeom>
        </p:spPr>
      </p:pic>
      <p:pic>
        <p:nvPicPr>
          <p:cNvPr id="59" name="Image 58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5355" y="3826504"/>
            <a:ext cx="318039" cy="336260"/>
          </a:xfrm>
          <a:prstGeom prst="rect">
            <a:avLst/>
          </a:prstGeom>
        </p:spPr>
      </p:pic>
      <p:cxnSp>
        <p:nvCxnSpPr>
          <p:cNvPr id="72" name="Straight Connector 66"/>
          <p:cNvCxnSpPr/>
          <p:nvPr userDrawn="1"/>
        </p:nvCxnSpPr>
        <p:spPr bwMode="auto">
          <a:xfrm flipH="1">
            <a:off x="7742182" y="1215201"/>
            <a:ext cx="11967" cy="4032804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92" name="TextBox 69"/>
          <p:cNvSpPr txBox="1"/>
          <p:nvPr userDrawn="1"/>
        </p:nvSpPr>
        <p:spPr>
          <a:xfrm>
            <a:off x="7653300" y="1304764"/>
            <a:ext cx="11521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Requalification</a:t>
            </a:r>
          </a:p>
        </p:txBody>
      </p:sp>
      <p:pic>
        <p:nvPicPr>
          <p:cNvPr id="83" name="Image 82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4296" y="2758820"/>
            <a:ext cx="318039" cy="336260"/>
          </a:xfrm>
          <a:prstGeom prst="rect">
            <a:avLst/>
          </a:prstGeom>
        </p:spPr>
      </p:pic>
      <p:pic>
        <p:nvPicPr>
          <p:cNvPr id="84" name="Image 83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4904" y="2745105"/>
            <a:ext cx="318039" cy="336260"/>
          </a:xfrm>
          <a:prstGeom prst="rect">
            <a:avLst/>
          </a:prstGeom>
        </p:spPr>
      </p:pic>
      <p:pic>
        <p:nvPicPr>
          <p:cNvPr id="91" name="Image 90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4125" y="3825044"/>
            <a:ext cx="318039" cy="336260"/>
          </a:xfrm>
          <a:prstGeom prst="rect">
            <a:avLst/>
          </a:prstGeom>
        </p:spPr>
      </p:pic>
      <p:pic>
        <p:nvPicPr>
          <p:cNvPr id="93" name="Image 92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9985" y="3825044"/>
            <a:ext cx="318039" cy="336260"/>
          </a:xfrm>
          <a:prstGeom prst="rect">
            <a:avLst/>
          </a:prstGeom>
        </p:spPr>
      </p:pic>
      <p:sp>
        <p:nvSpPr>
          <p:cNvPr id="94" name="Rectangle 93"/>
          <p:cNvSpPr/>
          <p:nvPr userDrawn="1"/>
        </p:nvSpPr>
        <p:spPr bwMode="auto">
          <a:xfrm>
            <a:off x="1244588" y="4171875"/>
            <a:ext cx="1620000" cy="1319928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fr-FR" sz="1050" i="1" kern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Reconnaissance imputabilité</a:t>
            </a:r>
          </a:p>
          <a:p>
            <a:pPr algn="ctr" eaLnBrk="1" hangingPunct="1"/>
            <a:r>
              <a:rPr lang="fr-FR" sz="1050" i="1" kern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INTABS0100</a:t>
            </a:r>
          </a:p>
          <a:p>
            <a:pPr algn="ctr" eaLnBrk="1" hangingPunct="1"/>
            <a:r>
              <a:rPr lang="fr-FR" sz="1050" i="1" kern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Refus reconnaissance imputabilité</a:t>
            </a:r>
          </a:p>
          <a:p>
            <a:pPr algn="ctr" eaLnBrk="1" hangingPunct="1"/>
            <a:r>
              <a:rPr lang="fr-FR" sz="1050" i="1" kern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INTABS0101</a:t>
            </a:r>
          </a:p>
        </p:txBody>
      </p:sp>
      <p:pic>
        <p:nvPicPr>
          <p:cNvPr id="95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484659" y="5096387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6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493567" y="4616657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4732236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Masque CLM 1/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2"/>
          <p:cNvSpPr txBox="1">
            <a:spLocks/>
          </p:cNvSpPr>
          <p:nvPr userDrawn="1"/>
        </p:nvSpPr>
        <p:spPr bwMode="gray">
          <a:xfrm>
            <a:off x="428625" y="260349"/>
            <a:ext cx="9061450" cy="76507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+mn-lt"/>
                <a:ea typeface="ＭＳ Ｐゴシック" pitchFamily="34" charset="-128"/>
                <a:cs typeface="Calibri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9pPr>
          </a:lstStyle>
          <a:p>
            <a:pPr eaLnBrk="1" hangingPunct="1"/>
            <a:r>
              <a:rPr lang="fr-FR" sz="1800" b="0" kern="0" dirty="0"/>
              <a:t>Détail des événements </a:t>
            </a:r>
            <a:br>
              <a:rPr lang="fr-FR" sz="1800" b="0" kern="0" dirty="0"/>
            </a:br>
            <a:r>
              <a:rPr lang="fr-FR" sz="1800" kern="0" dirty="0"/>
              <a:t>Processus - Gestion du congé de longue maladie</a:t>
            </a:r>
          </a:p>
          <a:p>
            <a:pPr eaLnBrk="1" hangingPunct="1"/>
            <a:r>
              <a:rPr lang="fr-FR" sz="1800" kern="0" dirty="0"/>
              <a:t>(1/2)</a:t>
            </a:r>
          </a:p>
        </p:txBody>
      </p:sp>
      <p:graphicFrame>
        <p:nvGraphicFramePr>
          <p:cNvPr id="5" name="Object 20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2094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20"/>
          <p:cNvGraphicFramePr>
            <a:graphicFrameLocks noChangeAspect="1"/>
          </p:cNvGraphicFramePr>
          <p:nvPr userDrawn="1">
            <p:custDataLst>
              <p:tags r:id="rId3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2095" name="think-cell Slide" r:id="rId7" imgW="360" imgH="360" progId="">
                  <p:embed/>
                </p:oleObj>
              </mc:Choice>
              <mc:Fallback>
                <p:oleObj name="think-cell Slide" r:id="rId7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Straight Connector 7"/>
          <p:cNvCxnSpPr>
            <a:cxnSpLocks noChangeShapeType="1"/>
          </p:cNvCxnSpPr>
          <p:nvPr userDrawn="1"/>
        </p:nvCxnSpPr>
        <p:spPr bwMode="auto">
          <a:xfrm>
            <a:off x="449263" y="1052513"/>
            <a:ext cx="3384550" cy="0"/>
          </a:xfrm>
          <a:prstGeom prst="line">
            <a:avLst/>
          </a:prstGeom>
          <a:noFill/>
          <a:ln w="285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cxnSp>
        <p:nvCxnSpPr>
          <p:cNvPr id="12" name="Straight Connector 8"/>
          <p:cNvCxnSpPr>
            <a:cxnSpLocks noChangeShapeType="1"/>
          </p:cNvCxnSpPr>
          <p:nvPr userDrawn="1"/>
        </p:nvCxnSpPr>
        <p:spPr bwMode="auto">
          <a:xfrm>
            <a:off x="3873500" y="1052513"/>
            <a:ext cx="5614988" cy="0"/>
          </a:xfrm>
          <a:prstGeom prst="line">
            <a:avLst/>
          </a:prstGeom>
          <a:noFill/>
          <a:ln w="31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sp>
        <p:nvSpPr>
          <p:cNvPr id="17" name="Slide Number Placeholder 1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8" name="Parallelogram 6"/>
          <p:cNvSpPr>
            <a:spLocks noChangeArrowheads="1"/>
          </p:cNvSpPr>
          <p:nvPr userDrawn="1"/>
        </p:nvSpPr>
        <p:spPr bwMode="auto">
          <a:xfrm>
            <a:off x="9418638" y="6273800"/>
            <a:ext cx="107950" cy="539750"/>
          </a:xfrm>
          <a:prstGeom prst="parallelogram">
            <a:avLst>
              <a:gd name="adj" fmla="val 82329"/>
            </a:avLst>
          </a:prstGeom>
          <a:solidFill>
            <a:srgbClr val="00355C">
              <a:alpha val="39999"/>
            </a:srgbClr>
          </a:solidFill>
          <a:ln>
            <a:noFill/>
          </a:ln>
        </p:spPr>
        <p:txBody>
          <a:bodyPr anchor="ctr"/>
          <a:lstStyle>
            <a:lvl1pPr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fr-FR" sz="1200">
              <a:solidFill>
                <a:srgbClr val="004272"/>
              </a:solidFill>
            </a:endParaRPr>
          </a:p>
        </p:txBody>
      </p:sp>
      <p:sp>
        <p:nvSpPr>
          <p:cNvPr id="41" name="Slide Number Placeholder 3"/>
          <p:cNvSpPr txBox="1">
            <a:spLocks/>
          </p:cNvSpPr>
          <p:nvPr userDrawn="1"/>
        </p:nvSpPr>
        <p:spPr bwMode="gray">
          <a:xfrm>
            <a:off x="9247188" y="6369050"/>
            <a:ext cx="658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0" i="0" u="none" kern="1200">
                <a:solidFill>
                  <a:srgbClr val="004272"/>
                </a:solidFill>
                <a:latin typeface="+mn-lt"/>
                <a:ea typeface="ＭＳ Ｐゴシック" pitchFamily="-96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43" name="TextBox 9"/>
          <p:cNvSpPr txBox="1"/>
          <p:nvPr userDrawn="1"/>
        </p:nvSpPr>
        <p:spPr>
          <a:xfrm>
            <a:off x="8185038" y="60593"/>
            <a:ext cx="1298479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b="1" i="1" dirty="0">
                <a:solidFill>
                  <a:srgbClr val="004272"/>
                </a:solidFill>
                <a:latin typeface="+mn-lt"/>
                <a:hlinkClick r:id="rId8" action="ppaction://hlinksldjump"/>
              </a:rPr>
              <a:t>RETOUR AU SOMMAIRE </a:t>
            </a:r>
            <a:r>
              <a:rPr lang="fr-FR" sz="700" b="1" i="1" dirty="0">
                <a:solidFill>
                  <a:srgbClr val="004272"/>
                </a:solidFill>
                <a:latin typeface="+mn-lt"/>
              </a:rPr>
              <a:t>:</a:t>
            </a:r>
            <a:endParaRPr lang="fr-FR" sz="700" b="1" i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72" name="Rectangle 71"/>
          <p:cNvSpPr/>
          <p:nvPr userDrawn="1"/>
        </p:nvSpPr>
        <p:spPr bwMode="auto">
          <a:xfrm>
            <a:off x="956556" y="2996952"/>
            <a:ext cx="144000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/>
            <a:r>
              <a:rPr lang="fr-FR" sz="1100" b="1" kern="0" dirty="0">
                <a:solidFill>
                  <a:srgbClr val="004272"/>
                </a:solidFill>
                <a:latin typeface="+mn-lt"/>
                <a:cs typeface="Arial" panose="020B0604020202020204" pitchFamily="34" charset="0"/>
              </a:rPr>
              <a:t>Congé</a:t>
            </a:r>
            <a:r>
              <a:rPr lang="fr-FR" sz="1100" b="1" kern="0" baseline="0" dirty="0">
                <a:solidFill>
                  <a:srgbClr val="004272"/>
                </a:solidFill>
                <a:latin typeface="+mn-lt"/>
                <a:cs typeface="Arial" panose="020B0604020202020204" pitchFamily="34" charset="0"/>
              </a:rPr>
              <a:t> de longue maladie (CLM)</a:t>
            </a:r>
            <a:endParaRPr lang="fr-FR" sz="1100" b="1" kern="0" dirty="0">
              <a:solidFill>
                <a:srgbClr val="004272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74" name="Rectangle 73"/>
          <p:cNvSpPr/>
          <p:nvPr userDrawn="1"/>
        </p:nvSpPr>
        <p:spPr bwMode="auto">
          <a:xfrm>
            <a:off x="2793783" y="2944287"/>
            <a:ext cx="162000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Congé longue maladie (CLM) contractée dans l’exercice des fonctions</a:t>
            </a:r>
          </a:p>
        </p:txBody>
      </p:sp>
      <p:cxnSp>
        <p:nvCxnSpPr>
          <p:cNvPr id="75" name="Straight Connector 34"/>
          <p:cNvCxnSpPr>
            <a:endCxn id="74" idx="1"/>
          </p:cNvCxnSpPr>
          <p:nvPr userDrawn="1"/>
        </p:nvCxnSpPr>
        <p:spPr bwMode="auto">
          <a:xfrm>
            <a:off x="2416632" y="3304287"/>
            <a:ext cx="377151" cy="0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3" name="TextBox 29"/>
          <p:cNvSpPr txBox="1"/>
          <p:nvPr userDrawn="1"/>
        </p:nvSpPr>
        <p:spPr>
          <a:xfrm>
            <a:off x="6213140" y="1215201"/>
            <a:ext cx="1188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Début d’événement</a:t>
            </a:r>
          </a:p>
        </p:txBody>
      </p:sp>
      <p:sp>
        <p:nvSpPr>
          <p:cNvPr id="76" name="TextBox 65"/>
          <p:cNvSpPr txBox="1"/>
          <p:nvPr userDrawn="1"/>
        </p:nvSpPr>
        <p:spPr>
          <a:xfrm>
            <a:off x="8517396" y="1215201"/>
            <a:ext cx="10757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Fin d’événement</a:t>
            </a:r>
          </a:p>
        </p:txBody>
      </p:sp>
      <p:sp>
        <p:nvSpPr>
          <p:cNvPr id="77" name="TextBox 69"/>
          <p:cNvSpPr txBox="1"/>
          <p:nvPr userDrawn="1"/>
        </p:nvSpPr>
        <p:spPr>
          <a:xfrm>
            <a:off x="7257256" y="1292146"/>
            <a:ext cx="11881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Prolongation</a:t>
            </a:r>
          </a:p>
        </p:txBody>
      </p:sp>
      <p:sp>
        <p:nvSpPr>
          <p:cNvPr id="116" name="Rectangle 115"/>
          <p:cNvSpPr/>
          <p:nvPr userDrawn="1"/>
        </p:nvSpPr>
        <p:spPr bwMode="auto">
          <a:xfrm>
            <a:off x="8703459" y="1603671"/>
            <a:ext cx="793957" cy="3632079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cxnSp>
        <p:nvCxnSpPr>
          <p:cNvPr id="120" name="Straight Connector 66"/>
          <p:cNvCxnSpPr/>
          <p:nvPr userDrawn="1"/>
        </p:nvCxnSpPr>
        <p:spPr bwMode="auto">
          <a:xfrm flipH="1">
            <a:off x="7294761" y="1196752"/>
            <a:ext cx="11967" cy="4032804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21" name="Straight Connector 68"/>
          <p:cNvCxnSpPr/>
          <p:nvPr userDrawn="1"/>
        </p:nvCxnSpPr>
        <p:spPr bwMode="auto">
          <a:xfrm>
            <a:off x="8421077" y="1340768"/>
            <a:ext cx="0" cy="3879467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78" name="Rectangle 77"/>
          <p:cNvSpPr/>
          <p:nvPr userDrawn="1"/>
        </p:nvSpPr>
        <p:spPr bwMode="auto">
          <a:xfrm>
            <a:off x="4788064" y="3489436"/>
            <a:ext cx="1620000" cy="764532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CLM fractionné contracté dans l’exercice des fonctions</a:t>
            </a:r>
          </a:p>
        </p:txBody>
      </p:sp>
      <p:sp>
        <p:nvSpPr>
          <p:cNvPr id="79" name="Rectangle 78"/>
          <p:cNvSpPr/>
          <p:nvPr userDrawn="1"/>
        </p:nvSpPr>
        <p:spPr bwMode="auto">
          <a:xfrm>
            <a:off x="4788064" y="2399138"/>
            <a:ext cx="162000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CLM contracté dans</a:t>
            </a:r>
            <a:r>
              <a:rPr lang="fr-FR" sz="1050" i="1" kern="0" baseline="0" dirty="0">
                <a:solidFill>
                  <a:srgbClr val="004272"/>
                </a:solidFill>
                <a:latin typeface="+mn-lt"/>
                <a:cs typeface="ＭＳ Ｐゴシック"/>
              </a:rPr>
              <a:t> l’exercice des fonctions</a:t>
            </a:r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 </a:t>
            </a:r>
          </a:p>
        </p:txBody>
      </p:sp>
      <p:cxnSp>
        <p:nvCxnSpPr>
          <p:cNvPr id="19" name="Connecteur droit 18"/>
          <p:cNvCxnSpPr>
            <a:stCxn id="74" idx="3"/>
            <a:endCxn id="79" idx="1"/>
          </p:cNvCxnSpPr>
          <p:nvPr userDrawn="1"/>
        </p:nvCxnSpPr>
        <p:spPr bwMode="auto">
          <a:xfrm flipV="1">
            <a:off x="4413783" y="2759138"/>
            <a:ext cx="374281" cy="545149"/>
          </a:xfrm>
          <a:prstGeom prst="line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Connecteur droit 20"/>
          <p:cNvCxnSpPr>
            <a:stCxn id="74" idx="3"/>
            <a:endCxn id="78" idx="1"/>
          </p:cNvCxnSpPr>
          <p:nvPr userDrawn="1"/>
        </p:nvCxnSpPr>
        <p:spPr bwMode="auto">
          <a:xfrm>
            <a:off x="4413783" y="3304287"/>
            <a:ext cx="374281" cy="567415"/>
          </a:xfrm>
          <a:prstGeom prst="line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Connecteur droit 22"/>
          <p:cNvCxnSpPr/>
          <p:nvPr userDrawn="1"/>
        </p:nvCxnSpPr>
        <p:spPr bwMode="auto">
          <a:xfrm>
            <a:off x="4373631" y="4800004"/>
            <a:ext cx="914400" cy="962521"/>
          </a:xfrm>
          <a:prstGeom prst="lin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4" name="TextBox 54"/>
          <p:cNvSpPr txBox="1"/>
          <p:nvPr userDrawn="1"/>
        </p:nvSpPr>
        <p:spPr>
          <a:xfrm>
            <a:off x="6642893" y="1847809"/>
            <a:ext cx="396044" cy="282789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endParaRPr lang="fr-FR" sz="3200" b="1" dirty="0">
              <a:solidFill>
                <a:srgbClr val="FFC000"/>
              </a:solidFill>
              <a:latin typeface="+mn-lt"/>
            </a:endParaRPr>
          </a:p>
        </p:txBody>
      </p:sp>
      <p:sp>
        <p:nvSpPr>
          <p:cNvPr id="105" name="TextBox 54"/>
          <p:cNvSpPr txBox="1"/>
          <p:nvPr userDrawn="1"/>
        </p:nvSpPr>
        <p:spPr>
          <a:xfrm>
            <a:off x="6642893" y="2943236"/>
            <a:ext cx="396044" cy="282789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endParaRPr lang="fr-FR" sz="3200" b="1" dirty="0">
              <a:solidFill>
                <a:srgbClr val="FFC000"/>
              </a:solidFill>
              <a:latin typeface="+mn-lt"/>
            </a:endParaRPr>
          </a:p>
        </p:txBody>
      </p:sp>
      <p:sp>
        <p:nvSpPr>
          <p:cNvPr id="108" name="TextBox 54"/>
          <p:cNvSpPr txBox="1"/>
          <p:nvPr userDrawn="1"/>
        </p:nvSpPr>
        <p:spPr>
          <a:xfrm>
            <a:off x="7689304" y="2842813"/>
            <a:ext cx="396044" cy="282789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endParaRPr lang="fr-FR" sz="3200" b="1" dirty="0">
              <a:solidFill>
                <a:srgbClr val="FFC000"/>
              </a:solidFill>
              <a:latin typeface="+mn-lt"/>
            </a:endParaRPr>
          </a:p>
        </p:txBody>
      </p:sp>
      <p:sp>
        <p:nvSpPr>
          <p:cNvPr id="109" name="TextBox 54"/>
          <p:cNvSpPr txBox="1"/>
          <p:nvPr userDrawn="1"/>
        </p:nvSpPr>
        <p:spPr>
          <a:xfrm>
            <a:off x="6642893" y="4062638"/>
            <a:ext cx="396044" cy="282789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endParaRPr lang="fr-FR" sz="3200" b="1" dirty="0">
              <a:solidFill>
                <a:srgbClr val="FFC000"/>
              </a:solidFill>
              <a:latin typeface="+mn-lt"/>
            </a:endParaRPr>
          </a:p>
        </p:txBody>
      </p:sp>
      <p:sp>
        <p:nvSpPr>
          <p:cNvPr id="52" name="TextBox 54"/>
          <p:cNvSpPr txBox="1"/>
          <p:nvPr userDrawn="1"/>
        </p:nvSpPr>
        <p:spPr>
          <a:xfrm>
            <a:off x="7689304" y="2909000"/>
            <a:ext cx="396044" cy="282789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endParaRPr lang="fr-FR" sz="3200" b="1" dirty="0">
              <a:solidFill>
                <a:srgbClr val="FFC000"/>
              </a:solidFill>
              <a:latin typeface="+mn-lt"/>
            </a:endParaRPr>
          </a:p>
        </p:txBody>
      </p:sp>
      <p:sp>
        <p:nvSpPr>
          <p:cNvPr id="67" name="Rectangle 66"/>
          <p:cNvSpPr/>
          <p:nvPr userDrawn="1"/>
        </p:nvSpPr>
        <p:spPr bwMode="auto">
          <a:xfrm rot="16200000">
            <a:off x="-1409734" y="3197599"/>
            <a:ext cx="3868405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4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Absences</a:t>
            </a:r>
          </a:p>
        </p:txBody>
      </p:sp>
      <p:pic>
        <p:nvPicPr>
          <p:cNvPr id="60" name="Image 59" descr="Capture d’écran">
            <a:hlinkClick r:id="rId8" action="ppaction://hlinksldjump"/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8524" y="250341"/>
            <a:ext cx="1173921" cy="769672"/>
          </a:xfrm>
          <a:prstGeom prst="rect">
            <a:avLst/>
          </a:prstGeom>
        </p:spPr>
      </p:pic>
      <p:sp>
        <p:nvSpPr>
          <p:cNvPr id="61" name="TextBox 58"/>
          <p:cNvSpPr txBox="1"/>
          <p:nvPr userDrawn="1"/>
        </p:nvSpPr>
        <p:spPr>
          <a:xfrm>
            <a:off x="7008705" y="5841268"/>
            <a:ext cx="2126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Acte modélisé dans INGRES</a:t>
            </a:r>
            <a:endParaRPr lang="fr-FR" sz="1000" b="1" i="1" dirty="0">
              <a:solidFill>
                <a:srgbClr val="004272"/>
              </a:solidFill>
              <a:latin typeface="+mn-lt"/>
            </a:endParaRPr>
          </a:p>
        </p:txBody>
      </p:sp>
      <p:pic>
        <p:nvPicPr>
          <p:cNvPr id="62" name="Image 61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502" y="6065484"/>
            <a:ext cx="362413" cy="362413"/>
          </a:xfrm>
          <a:prstGeom prst="rect">
            <a:avLst/>
          </a:prstGeom>
        </p:spPr>
      </p:pic>
      <p:sp>
        <p:nvSpPr>
          <p:cNvPr id="63" name="TextBox 58"/>
          <p:cNvSpPr txBox="1"/>
          <p:nvPr userDrawn="1"/>
        </p:nvSpPr>
        <p:spPr>
          <a:xfrm>
            <a:off x="7008705" y="6091992"/>
            <a:ext cx="23444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dirty="0">
                <a:solidFill>
                  <a:srgbClr val="004272"/>
                </a:solidFill>
                <a:latin typeface="+mn-lt"/>
              </a:rPr>
              <a:t>A</a:t>
            </a:r>
            <a:r>
              <a:rPr lang="fr-FR" sz="1000" b="1" i="1" baseline="0" dirty="0">
                <a:solidFill>
                  <a:srgbClr val="004272"/>
                </a:solidFill>
                <a:latin typeface="+mn-lt"/>
              </a:rPr>
              <a:t>cte</a:t>
            </a:r>
            <a:r>
              <a:rPr lang="fr-FR" sz="1000" b="1" i="1" dirty="0">
                <a:solidFill>
                  <a:srgbClr val="004272"/>
                </a:solidFill>
                <a:latin typeface="+mn-lt"/>
              </a:rPr>
              <a:t> documentaire validé</a:t>
            </a:r>
          </a:p>
        </p:txBody>
      </p:sp>
      <p:grpSp>
        <p:nvGrpSpPr>
          <p:cNvPr id="64" name="Groupe 63"/>
          <p:cNvGrpSpPr/>
          <p:nvPr userDrawn="1"/>
        </p:nvGrpSpPr>
        <p:grpSpPr>
          <a:xfrm>
            <a:off x="6599228" y="6531151"/>
            <a:ext cx="2538714" cy="246221"/>
            <a:chOff x="6108241" y="6486136"/>
            <a:chExt cx="2538714" cy="316030"/>
          </a:xfrm>
        </p:grpSpPr>
        <p:pic>
          <p:nvPicPr>
            <p:cNvPr id="65" name="Picture 3" descr="D:\SkyDrive\Pro\Divers\Couteau suisse\PNG\Flèches &amp; signes\button_cancel.png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6108241" y="6548414"/>
              <a:ext cx="201612" cy="201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6" name="TextBox 60"/>
            <p:cNvSpPr txBox="1"/>
            <p:nvPr/>
          </p:nvSpPr>
          <p:spPr>
            <a:xfrm>
              <a:off x="6507928" y="6486136"/>
              <a:ext cx="2139027" cy="316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à produire</a:t>
              </a:r>
            </a:p>
          </p:txBody>
        </p:sp>
      </p:grpSp>
      <p:sp>
        <p:nvSpPr>
          <p:cNvPr id="68" name="Rectangle 67"/>
          <p:cNvSpPr/>
          <p:nvPr userDrawn="1"/>
        </p:nvSpPr>
        <p:spPr bwMode="auto">
          <a:xfrm>
            <a:off x="6321152" y="5421840"/>
            <a:ext cx="2854029" cy="1343158"/>
          </a:xfrm>
          <a:prstGeom prst="rect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1200" kern="0" dirty="0" err="1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70" name="TextBox 64"/>
          <p:cNvSpPr txBox="1"/>
          <p:nvPr userDrawn="1"/>
        </p:nvSpPr>
        <p:spPr>
          <a:xfrm>
            <a:off x="6249144" y="5265204"/>
            <a:ext cx="710343" cy="2462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>
                <a:solidFill>
                  <a:srgbClr val="004272"/>
                </a:solidFill>
                <a:latin typeface="+mn-lt"/>
              </a:rPr>
              <a:t>Légende</a:t>
            </a:r>
          </a:p>
        </p:txBody>
      </p:sp>
      <p:pic>
        <p:nvPicPr>
          <p:cNvPr id="71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564994" y="5862491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5" name="ZoneTexte 84"/>
          <p:cNvSpPr txBox="1"/>
          <p:nvPr userDrawn="1"/>
        </p:nvSpPr>
        <p:spPr>
          <a:xfrm>
            <a:off x="6980990" y="5600563"/>
            <a:ext cx="20778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 Acte paramétré dans la Suite 9</a:t>
            </a:r>
            <a:endParaRPr lang="fr-FR" sz="1000" i="1" kern="1200" dirty="0">
              <a:solidFill>
                <a:srgbClr val="004272"/>
              </a:solidFill>
              <a:effectLst/>
              <a:latin typeface="+mn-lt"/>
              <a:ea typeface="ＭＳ Ｐゴシック" pitchFamily="34" charset="-128"/>
              <a:cs typeface="+mn-cs"/>
            </a:endParaRPr>
          </a:p>
        </p:txBody>
      </p:sp>
      <p:pic>
        <p:nvPicPr>
          <p:cNvPr id="86" name="Image 85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1014" y="5526231"/>
            <a:ext cx="318039" cy="336260"/>
          </a:xfrm>
          <a:prstGeom prst="rect">
            <a:avLst/>
          </a:prstGeom>
        </p:spPr>
      </p:pic>
      <p:sp>
        <p:nvSpPr>
          <p:cNvPr id="87" name="TextBox 54"/>
          <p:cNvSpPr txBox="1"/>
          <p:nvPr userDrawn="1"/>
        </p:nvSpPr>
        <p:spPr>
          <a:xfrm>
            <a:off x="6472437" y="6340688"/>
            <a:ext cx="396044" cy="224767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fr-FR" sz="3200" b="1" dirty="0">
                <a:solidFill>
                  <a:srgbClr val="FFC000"/>
                </a:solidFill>
                <a:latin typeface="+mn-lt"/>
              </a:rPr>
              <a:t>~</a:t>
            </a:r>
          </a:p>
        </p:txBody>
      </p:sp>
      <p:grpSp>
        <p:nvGrpSpPr>
          <p:cNvPr id="88" name="Groupe 87"/>
          <p:cNvGrpSpPr/>
          <p:nvPr userDrawn="1"/>
        </p:nvGrpSpPr>
        <p:grpSpPr>
          <a:xfrm>
            <a:off x="6472437" y="6293167"/>
            <a:ext cx="2649387" cy="272288"/>
            <a:chOff x="5719035" y="6231640"/>
            <a:chExt cx="2649387" cy="342577"/>
          </a:xfrm>
        </p:grpSpPr>
        <p:sp>
          <p:nvSpPr>
            <p:cNvPr id="89" name="TextBox 54"/>
            <p:cNvSpPr txBox="1"/>
            <p:nvPr/>
          </p:nvSpPr>
          <p:spPr>
            <a:xfrm>
              <a:off x="5719035" y="6291428"/>
              <a:ext cx="396044" cy="282789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r>
                <a:rPr lang="fr-FR" sz="3200" b="1" dirty="0">
                  <a:solidFill>
                    <a:srgbClr val="FFC000"/>
                  </a:solidFill>
                  <a:latin typeface="+mn-lt"/>
                </a:rPr>
                <a:t>~</a:t>
              </a:r>
            </a:p>
          </p:txBody>
        </p:sp>
        <p:sp>
          <p:nvSpPr>
            <p:cNvPr id="90" name="TextBox 59"/>
            <p:cNvSpPr txBox="1"/>
            <p:nvPr/>
          </p:nvSpPr>
          <p:spPr>
            <a:xfrm>
              <a:off x="6229395" y="6231640"/>
              <a:ext cx="2139027" cy="3097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en cours de validation</a:t>
              </a:r>
            </a:p>
          </p:txBody>
        </p:sp>
      </p:grpSp>
      <p:sp>
        <p:nvSpPr>
          <p:cNvPr id="3" name="Rectangle à coins arrondis 2"/>
          <p:cNvSpPr/>
          <p:nvPr userDrawn="1"/>
        </p:nvSpPr>
        <p:spPr bwMode="auto">
          <a:xfrm>
            <a:off x="1092525" y="1888352"/>
            <a:ext cx="1666928" cy="743175"/>
          </a:xfrm>
          <a:prstGeom prst="wedgeRoundRectCallout">
            <a:avLst>
              <a:gd name="adj1" fmla="val -17785"/>
              <a:gd name="adj2" fmla="val -75322"/>
              <a:gd name="adj3" fmla="val 16667"/>
            </a:avLst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FF993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200" b="1" kern="0" dirty="0">
                <a:solidFill>
                  <a:srgbClr val="FF9933"/>
                </a:solidFill>
                <a:latin typeface="+mn-lt"/>
                <a:cs typeface="ＭＳ Ｐゴシック"/>
              </a:rPr>
              <a:t>CF page 4</a:t>
            </a:r>
          </a:p>
          <a:p>
            <a:pPr algn="ctr"/>
            <a:r>
              <a:rPr lang="fr-FR" sz="1200" kern="0" dirty="0">
                <a:solidFill>
                  <a:srgbClr val="004272"/>
                </a:solidFill>
                <a:latin typeface="+mn-lt"/>
                <a:cs typeface="ＭＳ Ｐゴシック"/>
              </a:rPr>
              <a:t>Acte substitué</a:t>
            </a:r>
          </a:p>
          <a:p>
            <a:pPr algn="ctr"/>
            <a:r>
              <a:rPr lang="fr-FR" sz="1200" kern="0" dirty="0">
                <a:solidFill>
                  <a:srgbClr val="004272"/>
                </a:solidFill>
                <a:latin typeface="+mn-lt"/>
                <a:cs typeface="ＭＳ Ｐゴシック"/>
              </a:rPr>
              <a:t> par l’acte CITIS</a:t>
            </a:r>
          </a:p>
        </p:txBody>
      </p:sp>
      <p:pic>
        <p:nvPicPr>
          <p:cNvPr id="2" name="Image 1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3850" y="1150905"/>
            <a:ext cx="544818" cy="546934"/>
          </a:xfrm>
          <a:prstGeom prst="rect">
            <a:avLst/>
          </a:prstGeom>
        </p:spPr>
      </p:pic>
      <p:pic>
        <p:nvPicPr>
          <p:cNvPr id="54" name="Image 53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1819" y="3145607"/>
            <a:ext cx="275649" cy="276720"/>
          </a:xfrm>
          <a:prstGeom prst="rect">
            <a:avLst/>
          </a:prstGeom>
        </p:spPr>
      </p:pic>
      <p:sp>
        <p:nvSpPr>
          <p:cNvPr id="55" name="Rectangle 54"/>
          <p:cNvSpPr/>
          <p:nvPr userDrawn="1"/>
        </p:nvSpPr>
        <p:spPr bwMode="auto">
          <a:xfrm>
            <a:off x="7528655" y="1603672"/>
            <a:ext cx="793957" cy="3632079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</a:t>
            </a:r>
            <a:r>
              <a:rPr lang="fr-FR" sz="1050" i="1" kern="0" baseline="0" dirty="0">
                <a:solidFill>
                  <a:srgbClr val="004272"/>
                </a:solidFill>
                <a:latin typeface="+mn-lt"/>
                <a:cs typeface="ＭＳ Ｐゴシック"/>
              </a:rPr>
              <a:t> objet</a:t>
            </a:r>
            <a:endParaRPr lang="fr-FR" sz="1050" i="1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57" name="Rectangle 56"/>
          <p:cNvSpPr/>
          <p:nvPr userDrawn="1"/>
        </p:nvSpPr>
        <p:spPr bwMode="auto">
          <a:xfrm>
            <a:off x="6535732" y="1603672"/>
            <a:ext cx="793957" cy="3632079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</p:spTree>
    <p:extLst>
      <p:ext uri="{BB962C8B-B14F-4D97-AF65-F5344CB8AC3E}">
        <p14:creationId xmlns:p14="http://schemas.microsoft.com/office/powerpoint/2010/main" val="356804638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Masque CLM 2/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ectangle 53"/>
          <p:cNvSpPr/>
          <p:nvPr userDrawn="1"/>
        </p:nvSpPr>
        <p:spPr bwMode="auto">
          <a:xfrm>
            <a:off x="7289385" y="1714007"/>
            <a:ext cx="1107670" cy="645317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Verdana" pitchFamily="34" charset="0"/>
                <a:ea typeface="ＭＳ Ｐゴシック" pitchFamily="34" charset="-128"/>
                <a:cs typeface="ＭＳ Ｐゴシック"/>
              </a:rPr>
              <a:t>INTABS0006</a:t>
            </a:r>
            <a:endParaRPr lang="fr-FR" sz="1050" i="1" kern="0" baseline="0" dirty="0">
              <a:solidFill>
                <a:srgbClr val="004272"/>
              </a:solidFill>
              <a:latin typeface="+mn-lt"/>
              <a:ea typeface="ＭＳ Ｐゴシック" pitchFamily="34" charset="-128"/>
              <a:cs typeface="ＭＳ Ｐゴシック"/>
            </a:endParaRPr>
          </a:p>
        </p:txBody>
      </p:sp>
      <p:sp>
        <p:nvSpPr>
          <p:cNvPr id="40" name="Title 2"/>
          <p:cNvSpPr txBox="1">
            <a:spLocks/>
          </p:cNvSpPr>
          <p:nvPr userDrawn="1"/>
        </p:nvSpPr>
        <p:spPr bwMode="gray">
          <a:xfrm>
            <a:off x="428625" y="260349"/>
            <a:ext cx="9061450" cy="76507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+mn-lt"/>
                <a:ea typeface="ＭＳ Ｐゴシック" pitchFamily="34" charset="-128"/>
                <a:cs typeface="Calibri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9pPr>
          </a:lstStyle>
          <a:p>
            <a:pPr eaLnBrk="1" hangingPunct="1"/>
            <a:r>
              <a:rPr lang="fr-FR" sz="1800" b="0" kern="0" dirty="0"/>
              <a:t>Détail des événements </a:t>
            </a:r>
            <a:br>
              <a:rPr lang="fr-FR" sz="1800" b="0" kern="0" dirty="0"/>
            </a:br>
            <a:r>
              <a:rPr lang="fr-FR" sz="1800" kern="0" dirty="0"/>
              <a:t>Processus - Gestion du congé de longue maladie</a:t>
            </a:r>
            <a:r>
              <a:rPr lang="fr-FR" sz="1800" kern="0" baseline="0" dirty="0"/>
              <a:t> </a:t>
            </a:r>
            <a:r>
              <a:rPr lang="fr-FR" sz="1800" kern="0" dirty="0"/>
              <a:t>(2/2)</a:t>
            </a:r>
          </a:p>
        </p:txBody>
      </p:sp>
      <p:graphicFrame>
        <p:nvGraphicFramePr>
          <p:cNvPr id="5" name="Object 20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7074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20"/>
          <p:cNvGraphicFramePr>
            <a:graphicFrameLocks noChangeAspect="1"/>
          </p:cNvGraphicFramePr>
          <p:nvPr userDrawn="1">
            <p:custDataLst>
              <p:tags r:id="rId3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7075" name="think-cell Slide" r:id="rId7" imgW="360" imgH="360" progId="">
                  <p:embed/>
                </p:oleObj>
              </mc:Choice>
              <mc:Fallback>
                <p:oleObj name="think-cell Slide" r:id="rId7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Straight Connector 7"/>
          <p:cNvCxnSpPr>
            <a:cxnSpLocks noChangeShapeType="1"/>
          </p:cNvCxnSpPr>
          <p:nvPr userDrawn="1"/>
        </p:nvCxnSpPr>
        <p:spPr bwMode="auto">
          <a:xfrm>
            <a:off x="449263" y="1052513"/>
            <a:ext cx="3384550" cy="0"/>
          </a:xfrm>
          <a:prstGeom prst="line">
            <a:avLst/>
          </a:prstGeom>
          <a:noFill/>
          <a:ln w="285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cxnSp>
        <p:nvCxnSpPr>
          <p:cNvPr id="12" name="Straight Connector 8"/>
          <p:cNvCxnSpPr>
            <a:cxnSpLocks noChangeShapeType="1"/>
          </p:cNvCxnSpPr>
          <p:nvPr userDrawn="1"/>
        </p:nvCxnSpPr>
        <p:spPr bwMode="auto">
          <a:xfrm>
            <a:off x="3873500" y="1052513"/>
            <a:ext cx="5614988" cy="0"/>
          </a:xfrm>
          <a:prstGeom prst="line">
            <a:avLst/>
          </a:prstGeom>
          <a:noFill/>
          <a:ln w="31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sp>
        <p:nvSpPr>
          <p:cNvPr id="17" name="Slide Number Placeholder 1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8" name="Parallelogram 6"/>
          <p:cNvSpPr>
            <a:spLocks noChangeArrowheads="1"/>
          </p:cNvSpPr>
          <p:nvPr userDrawn="1"/>
        </p:nvSpPr>
        <p:spPr bwMode="auto">
          <a:xfrm>
            <a:off x="9418638" y="6273800"/>
            <a:ext cx="107950" cy="539750"/>
          </a:xfrm>
          <a:prstGeom prst="parallelogram">
            <a:avLst>
              <a:gd name="adj" fmla="val 82329"/>
            </a:avLst>
          </a:prstGeom>
          <a:solidFill>
            <a:srgbClr val="00355C">
              <a:alpha val="39999"/>
            </a:srgbClr>
          </a:solidFill>
          <a:ln>
            <a:noFill/>
          </a:ln>
        </p:spPr>
        <p:txBody>
          <a:bodyPr anchor="ctr"/>
          <a:lstStyle>
            <a:lvl1pPr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fr-FR" sz="1200">
              <a:solidFill>
                <a:srgbClr val="004272"/>
              </a:solidFill>
            </a:endParaRPr>
          </a:p>
        </p:txBody>
      </p:sp>
      <p:sp>
        <p:nvSpPr>
          <p:cNvPr id="41" name="Slide Number Placeholder 3"/>
          <p:cNvSpPr txBox="1">
            <a:spLocks/>
          </p:cNvSpPr>
          <p:nvPr userDrawn="1"/>
        </p:nvSpPr>
        <p:spPr bwMode="gray">
          <a:xfrm>
            <a:off x="9247188" y="6369050"/>
            <a:ext cx="658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0" i="0" u="none" kern="1200">
                <a:solidFill>
                  <a:srgbClr val="004272"/>
                </a:solidFill>
                <a:latin typeface="+mn-lt"/>
                <a:ea typeface="ＭＳ Ｐゴシック" pitchFamily="-96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43" name="TextBox 9"/>
          <p:cNvSpPr txBox="1"/>
          <p:nvPr userDrawn="1"/>
        </p:nvSpPr>
        <p:spPr>
          <a:xfrm>
            <a:off x="8185038" y="60593"/>
            <a:ext cx="1298479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b="1" i="1" dirty="0">
                <a:solidFill>
                  <a:srgbClr val="004272"/>
                </a:solidFill>
                <a:latin typeface="+mn-lt"/>
                <a:hlinkClick r:id="rId8" action="ppaction://hlinksldjump"/>
              </a:rPr>
              <a:t>RETOUR AU SOMMAIRE </a:t>
            </a:r>
            <a:r>
              <a:rPr lang="fr-FR" sz="700" b="1" i="1" dirty="0">
                <a:solidFill>
                  <a:srgbClr val="004272"/>
                </a:solidFill>
                <a:latin typeface="+mn-lt"/>
              </a:rPr>
              <a:t>:</a:t>
            </a:r>
            <a:endParaRPr lang="fr-FR" sz="700" b="1" i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102" name="Rectangle 101"/>
          <p:cNvSpPr/>
          <p:nvPr userDrawn="1"/>
        </p:nvSpPr>
        <p:spPr bwMode="auto">
          <a:xfrm>
            <a:off x="1052458" y="3127946"/>
            <a:ext cx="162000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Congé longue maladie (CLM) contracté hors exercice</a:t>
            </a:r>
            <a:r>
              <a:rPr lang="fr-FR" sz="1050" i="1" kern="0" baseline="0" dirty="0">
                <a:solidFill>
                  <a:srgbClr val="004272"/>
                </a:solidFill>
                <a:latin typeface="+mn-lt"/>
                <a:cs typeface="ＭＳ Ｐゴシック"/>
              </a:rPr>
              <a:t> des fonctions</a:t>
            </a:r>
            <a:endParaRPr lang="fr-FR" sz="1050" i="1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73" name="TextBox 29"/>
          <p:cNvSpPr txBox="1"/>
          <p:nvPr userDrawn="1"/>
        </p:nvSpPr>
        <p:spPr>
          <a:xfrm>
            <a:off x="6213140" y="1215201"/>
            <a:ext cx="1188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Début d’événement</a:t>
            </a:r>
          </a:p>
        </p:txBody>
      </p:sp>
      <p:sp>
        <p:nvSpPr>
          <p:cNvPr id="76" name="TextBox 65"/>
          <p:cNvSpPr txBox="1"/>
          <p:nvPr userDrawn="1"/>
        </p:nvSpPr>
        <p:spPr>
          <a:xfrm>
            <a:off x="8517396" y="1215201"/>
            <a:ext cx="10757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Fin d’événement</a:t>
            </a:r>
          </a:p>
        </p:txBody>
      </p:sp>
      <p:sp>
        <p:nvSpPr>
          <p:cNvPr id="77" name="TextBox 69"/>
          <p:cNvSpPr txBox="1"/>
          <p:nvPr userDrawn="1"/>
        </p:nvSpPr>
        <p:spPr>
          <a:xfrm>
            <a:off x="7257256" y="1292146"/>
            <a:ext cx="11881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Prolongation</a:t>
            </a:r>
          </a:p>
        </p:txBody>
      </p:sp>
      <p:sp>
        <p:nvSpPr>
          <p:cNvPr id="116" name="Rectangle 115"/>
          <p:cNvSpPr/>
          <p:nvPr userDrawn="1"/>
        </p:nvSpPr>
        <p:spPr bwMode="auto">
          <a:xfrm>
            <a:off x="8695547" y="1628847"/>
            <a:ext cx="793957" cy="3544931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Pas d’acte</a:t>
            </a:r>
          </a:p>
        </p:txBody>
      </p:sp>
      <p:cxnSp>
        <p:nvCxnSpPr>
          <p:cNvPr id="120" name="Straight Connector 66"/>
          <p:cNvCxnSpPr/>
          <p:nvPr userDrawn="1"/>
        </p:nvCxnSpPr>
        <p:spPr bwMode="auto">
          <a:xfrm flipH="1">
            <a:off x="7306729" y="1609457"/>
            <a:ext cx="1" cy="3592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21" name="Straight Connector 68"/>
          <p:cNvCxnSpPr/>
          <p:nvPr userDrawn="1"/>
        </p:nvCxnSpPr>
        <p:spPr bwMode="auto">
          <a:xfrm>
            <a:off x="8421077" y="1623397"/>
            <a:ext cx="0" cy="3637529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95" name="Rectangle 94"/>
          <p:cNvSpPr/>
          <p:nvPr userDrawn="1"/>
        </p:nvSpPr>
        <p:spPr bwMode="auto">
          <a:xfrm>
            <a:off x="4112236" y="1698899"/>
            <a:ext cx="1715559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CLM contracté hors exercice des fonctions</a:t>
            </a: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INTABS0005 (initial)</a:t>
            </a:r>
          </a:p>
        </p:txBody>
      </p:sp>
      <p:sp>
        <p:nvSpPr>
          <p:cNvPr id="96" name="Rectangle 95"/>
          <p:cNvSpPr/>
          <p:nvPr userDrawn="1"/>
        </p:nvSpPr>
        <p:spPr bwMode="auto">
          <a:xfrm>
            <a:off x="4098905" y="2644288"/>
            <a:ext cx="172089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CLM fractionné contracté hors exercice des fonctions</a:t>
            </a:r>
          </a:p>
        </p:txBody>
      </p:sp>
      <p:cxnSp>
        <p:nvCxnSpPr>
          <p:cNvPr id="23" name="Connecteur droit 22"/>
          <p:cNvCxnSpPr>
            <a:stCxn id="102" idx="3"/>
          </p:cNvCxnSpPr>
          <p:nvPr userDrawn="1"/>
        </p:nvCxnSpPr>
        <p:spPr bwMode="auto">
          <a:xfrm>
            <a:off x="2672458" y="3487946"/>
            <a:ext cx="914400" cy="962521"/>
          </a:xfrm>
          <a:prstGeom prst="lin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Connecteur droit 24"/>
          <p:cNvCxnSpPr>
            <a:stCxn id="102" idx="3"/>
            <a:endCxn id="95" idx="1"/>
          </p:cNvCxnSpPr>
          <p:nvPr userDrawn="1"/>
        </p:nvCxnSpPr>
        <p:spPr bwMode="auto">
          <a:xfrm flipV="1">
            <a:off x="2672458" y="2058899"/>
            <a:ext cx="1439778" cy="1429047"/>
          </a:xfrm>
          <a:prstGeom prst="line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Connecteur droit 26"/>
          <p:cNvCxnSpPr>
            <a:stCxn id="102" idx="3"/>
            <a:endCxn id="96" idx="1"/>
          </p:cNvCxnSpPr>
          <p:nvPr userDrawn="1"/>
        </p:nvCxnSpPr>
        <p:spPr bwMode="auto">
          <a:xfrm flipV="1">
            <a:off x="2672458" y="3004288"/>
            <a:ext cx="1426447" cy="483658"/>
          </a:xfrm>
          <a:prstGeom prst="line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4" name="TextBox 54"/>
          <p:cNvSpPr txBox="1"/>
          <p:nvPr userDrawn="1"/>
        </p:nvSpPr>
        <p:spPr>
          <a:xfrm>
            <a:off x="6642893" y="1847809"/>
            <a:ext cx="396044" cy="282789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endParaRPr lang="fr-FR" sz="3200" b="1" dirty="0">
              <a:solidFill>
                <a:srgbClr val="FFC000"/>
              </a:solidFill>
              <a:latin typeface="+mn-lt"/>
            </a:endParaRPr>
          </a:p>
        </p:txBody>
      </p:sp>
      <p:sp>
        <p:nvSpPr>
          <p:cNvPr id="105" name="TextBox 54"/>
          <p:cNvSpPr txBox="1"/>
          <p:nvPr userDrawn="1"/>
        </p:nvSpPr>
        <p:spPr>
          <a:xfrm>
            <a:off x="6642893" y="2943236"/>
            <a:ext cx="396044" cy="282789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endParaRPr lang="fr-FR" sz="3200" b="1" dirty="0">
              <a:solidFill>
                <a:srgbClr val="FFC000"/>
              </a:solidFill>
              <a:latin typeface="+mn-lt"/>
            </a:endParaRPr>
          </a:p>
        </p:txBody>
      </p:sp>
      <p:sp>
        <p:nvSpPr>
          <p:cNvPr id="108" name="TextBox 54"/>
          <p:cNvSpPr txBox="1"/>
          <p:nvPr userDrawn="1"/>
        </p:nvSpPr>
        <p:spPr>
          <a:xfrm>
            <a:off x="7689304" y="2842813"/>
            <a:ext cx="396044" cy="282789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endParaRPr lang="fr-FR" sz="3200" b="1" dirty="0">
              <a:solidFill>
                <a:srgbClr val="FFC000"/>
              </a:solidFill>
              <a:latin typeface="+mn-lt"/>
            </a:endParaRPr>
          </a:p>
        </p:txBody>
      </p:sp>
      <p:sp>
        <p:nvSpPr>
          <p:cNvPr id="109" name="TextBox 54"/>
          <p:cNvSpPr txBox="1"/>
          <p:nvPr userDrawn="1"/>
        </p:nvSpPr>
        <p:spPr>
          <a:xfrm>
            <a:off x="6642893" y="4062638"/>
            <a:ext cx="396044" cy="282789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endParaRPr lang="fr-FR" sz="3200" b="1" dirty="0">
              <a:solidFill>
                <a:srgbClr val="FFC000"/>
              </a:solidFill>
              <a:latin typeface="+mn-lt"/>
            </a:endParaRPr>
          </a:p>
        </p:txBody>
      </p:sp>
      <p:sp>
        <p:nvSpPr>
          <p:cNvPr id="52" name="TextBox 54"/>
          <p:cNvSpPr txBox="1"/>
          <p:nvPr userDrawn="1"/>
        </p:nvSpPr>
        <p:spPr>
          <a:xfrm>
            <a:off x="7689304" y="2909000"/>
            <a:ext cx="396044" cy="282789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endParaRPr lang="fr-FR" sz="3200" b="1" dirty="0">
              <a:solidFill>
                <a:srgbClr val="FFC000"/>
              </a:solidFill>
              <a:latin typeface="+mn-lt"/>
            </a:endParaRPr>
          </a:p>
        </p:txBody>
      </p:sp>
      <p:grpSp>
        <p:nvGrpSpPr>
          <p:cNvPr id="99" name="Groupe 98"/>
          <p:cNvGrpSpPr/>
          <p:nvPr userDrawn="1"/>
        </p:nvGrpSpPr>
        <p:grpSpPr>
          <a:xfrm>
            <a:off x="6480077" y="6309320"/>
            <a:ext cx="2649387" cy="272288"/>
            <a:chOff x="5719035" y="6231640"/>
            <a:chExt cx="2649387" cy="342577"/>
          </a:xfrm>
        </p:grpSpPr>
        <p:sp>
          <p:nvSpPr>
            <p:cNvPr id="100" name="TextBox 54"/>
            <p:cNvSpPr txBox="1"/>
            <p:nvPr/>
          </p:nvSpPr>
          <p:spPr>
            <a:xfrm>
              <a:off x="5719035" y="6291428"/>
              <a:ext cx="396044" cy="282789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r>
                <a:rPr lang="fr-FR" sz="3200" b="1" dirty="0">
                  <a:solidFill>
                    <a:srgbClr val="FFC000"/>
                  </a:solidFill>
                  <a:latin typeface="+mn-lt"/>
                </a:rPr>
                <a:t>~</a:t>
              </a:r>
            </a:p>
          </p:txBody>
        </p:sp>
        <p:sp>
          <p:nvSpPr>
            <p:cNvPr id="101" name="TextBox 59"/>
            <p:cNvSpPr txBox="1"/>
            <p:nvPr/>
          </p:nvSpPr>
          <p:spPr>
            <a:xfrm>
              <a:off x="6229395" y="6231640"/>
              <a:ext cx="2139027" cy="3097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en cours de validation</a:t>
              </a:r>
            </a:p>
          </p:txBody>
        </p:sp>
      </p:grpSp>
      <p:sp>
        <p:nvSpPr>
          <p:cNvPr id="67" name="Rectangle 66"/>
          <p:cNvSpPr/>
          <p:nvPr userDrawn="1"/>
        </p:nvSpPr>
        <p:spPr bwMode="auto">
          <a:xfrm rot="16200000">
            <a:off x="-1409734" y="3197599"/>
            <a:ext cx="3868405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4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Absences</a:t>
            </a:r>
          </a:p>
        </p:txBody>
      </p:sp>
      <p:pic>
        <p:nvPicPr>
          <p:cNvPr id="60" name="Image 59" descr="Capture d’écran">
            <a:hlinkClick r:id="rId8" action="ppaction://hlinksldjump"/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8524" y="250341"/>
            <a:ext cx="1173921" cy="769672"/>
          </a:xfrm>
          <a:prstGeom prst="rect">
            <a:avLst/>
          </a:prstGeom>
        </p:spPr>
      </p:pic>
      <p:sp>
        <p:nvSpPr>
          <p:cNvPr id="62" name="TextBox 58"/>
          <p:cNvSpPr txBox="1"/>
          <p:nvPr userDrawn="1"/>
        </p:nvSpPr>
        <p:spPr>
          <a:xfrm>
            <a:off x="7008705" y="5841268"/>
            <a:ext cx="2126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Acte modélisé dans INGRES</a:t>
            </a:r>
            <a:endParaRPr lang="fr-FR" sz="1000" b="1" i="1" dirty="0">
              <a:solidFill>
                <a:srgbClr val="004272"/>
              </a:solidFill>
              <a:latin typeface="+mn-lt"/>
            </a:endParaRPr>
          </a:p>
        </p:txBody>
      </p:sp>
      <p:pic>
        <p:nvPicPr>
          <p:cNvPr id="63" name="Image 62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502" y="6065484"/>
            <a:ext cx="362413" cy="362413"/>
          </a:xfrm>
          <a:prstGeom prst="rect">
            <a:avLst/>
          </a:prstGeom>
        </p:spPr>
      </p:pic>
      <p:sp>
        <p:nvSpPr>
          <p:cNvPr id="64" name="TextBox 58"/>
          <p:cNvSpPr txBox="1"/>
          <p:nvPr userDrawn="1"/>
        </p:nvSpPr>
        <p:spPr>
          <a:xfrm>
            <a:off x="7008705" y="6091992"/>
            <a:ext cx="23444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dirty="0">
                <a:solidFill>
                  <a:srgbClr val="004272"/>
                </a:solidFill>
                <a:latin typeface="+mn-lt"/>
              </a:rPr>
              <a:t>A</a:t>
            </a:r>
            <a:r>
              <a:rPr lang="fr-FR" sz="1000" b="1" i="1" baseline="0" dirty="0">
                <a:solidFill>
                  <a:srgbClr val="004272"/>
                </a:solidFill>
                <a:latin typeface="+mn-lt"/>
              </a:rPr>
              <a:t>cte</a:t>
            </a:r>
            <a:r>
              <a:rPr lang="fr-FR" sz="1000" b="1" i="1" dirty="0">
                <a:solidFill>
                  <a:srgbClr val="004272"/>
                </a:solidFill>
                <a:latin typeface="+mn-lt"/>
              </a:rPr>
              <a:t> documentaire validé</a:t>
            </a:r>
          </a:p>
        </p:txBody>
      </p:sp>
      <p:grpSp>
        <p:nvGrpSpPr>
          <p:cNvPr id="65" name="Groupe 64"/>
          <p:cNvGrpSpPr/>
          <p:nvPr userDrawn="1"/>
        </p:nvGrpSpPr>
        <p:grpSpPr>
          <a:xfrm>
            <a:off x="6599228" y="6531151"/>
            <a:ext cx="2538714" cy="246221"/>
            <a:chOff x="6108241" y="6486136"/>
            <a:chExt cx="2538714" cy="316030"/>
          </a:xfrm>
        </p:grpSpPr>
        <p:pic>
          <p:nvPicPr>
            <p:cNvPr id="66" name="Picture 3" descr="D:\SkyDrive\Pro\Divers\Couteau suisse\PNG\Flèches &amp; signes\button_cancel.png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6108241" y="6548414"/>
              <a:ext cx="201612" cy="201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8" name="TextBox 60"/>
            <p:cNvSpPr txBox="1"/>
            <p:nvPr/>
          </p:nvSpPr>
          <p:spPr>
            <a:xfrm>
              <a:off x="6507928" y="6486136"/>
              <a:ext cx="2139027" cy="316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à produire</a:t>
              </a:r>
            </a:p>
          </p:txBody>
        </p:sp>
      </p:grpSp>
      <p:sp>
        <p:nvSpPr>
          <p:cNvPr id="70" name="Rectangle 69"/>
          <p:cNvSpPr/>
          <p:nvPr userDrawn="1"/>
        </p:nvSpPr>
        <p:spPr bwMode="auto">
          <a:xfrm>
            <a:off x="6321152" y="5421840"/>
            <a:ext cx="2854029" cy="1343158"/>
          </a:xfrm>
          <a:prstGeom prst="rect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1200" kern="0" dirty="0" err="1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71" name="TextBox 64"/>
          <p:cNvSpPr txBox="1"/>
          <p:nvPr userDrawn="1"/>
        </p:nvSpPr>
        <p:spPr>
          <a:xfrm>
            <a:off x="6249144" y="5265204"/>
            <a:ext cx="710343" cy="2462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>
                <a:solidFill>
                  <a:srgbClr val="004272"/>
                </a:solidFill>
                <a:latin typeface="+mn-lt"/>
              </a:rPr>
              <a:t>Légende</a:t>
            </a:r>
          </a:p>
        </p:txBody>
      </p:sp>
      <p:pic>
        <p:nvPicPr>
          <p:cNvPr id="85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564994" y="5862491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6" name="ZoneTexte 85"/>
          <p:cNvSpPr txBox="1"/>
          <p:nvPr userDrawn="1"/>
        </p:nvSpPr>
        <p:spPr>
          <a:xfrm>
            <a:off x="6980990" y="5600563"/>
            <a:ext cx="20778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 Acte paramétré dans la Suite 9</a:t>
            </a:r>
            <a:endParaRPr lang="fr-FR" sz="1000" i="1" kern="1200" dirty="0">
              <a:solidFill>
                <a:srgbClr val="004272"/>
              </a:solidFill>
              <a:effectLst/>
              <a:latin typeface="+mn-lt"/>
              <a:ea typeface="ＭＳ Ｐゴシック" pitchFamily="34" charset="-128"/>
              <a:cs typeface="+mn-cs"/>
            </a:endParaRPr>
          </a:p>
        </p:txBody>
      </p:sp>
      <p:pic>
        <p:nvPicPr>
          <p:cNvPr id="87" name="Image 8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1014" y="5526231"/>
            <a:ext cx="318039" cy="336260"/>
          </a:xfrm>
          <a:prstGeom prst="rect">
            <a:avLst/>
          </a:prstGeom>
        </p:spPr>
      </p:pic>
      <p:pic>
        <p:nvPicPr>
          <p:cNvPr id="50" name="Image 49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8186" y="1833109"/>
            <a:ext cx="318039" cy="336260"/>
          </a:xfrm>
          <a:prstGeom prst="rect">
            <a:avLst/>
          </a:prstGeom>
        </p:spPr>
      </p:pic>
      <p:pic>
        <p:nvPicPr>
          <p:cNvPr id="51" name="Image 50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8725" y="1952836"/>
            <a:ext cx="318039" cy="336260"/>
          </a:xfrm>
          <a:prstGeom prst="rect">
            <a:avLst/>
          </a:prstGeom>
        </p:spPr>
      </p:pic>
      <p:sp>
        <p:nvSpPr>
          <p:cNvPr id="55" name="Rectangle 54"/>
          <p:cNvSpPr/>
          <p:nvPr userDrawn="1"/>
        </p:nvSpPr>
        <p:spPr bwMode="auto">
          <a:xfrm>
            <a:off x="4146160" y="4401188"/>
            <a:ext cx="172089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Refus CLM</a:t>
            </a: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INTABS0138</a:t>
            </a:r>
          </a:p>
        </p:txBody>
      </p:sp>
      <p:sp>
        <p:nvSpPr>
          <p:cNvPr id="61" name="Rectangle 60"/>
          <p:cNvSpPr/>
          <p:nvPr userDrawn="1"/>
        </p:nvSpPr>
        <p:spPr bwMode="auto">
          <a:xfrm>
            <a:off x="4134048" y="3522738"/>
            <a:ext cx="172089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Requalification</a:t>
            </a:r>
            <a:r>
              <a:rPr lang="fr-FR" sz="1050" i="1" kern="0" baseline="0" dirty="0">
                <a:solidFill>
                  <a:srgbClr val="004272"/>
                </a:solidFill>
                <a:latin typeface="+mn-lt"/>
                <a:cs typeface="ＭＳ Ｐゴシック"/>
              </a:rPr>
              <a:t> CMO en </a:t>
            </a:r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CLM</a:t>
            </a: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INTABS0105</a:t>
            </a:r>
          </a:p>
        </p:txBody>
      </p:sp>
      <p:cxnSp>
        <p:nvCxnSpPr>
          <p:cNvPr id="69" name="Connecteur droit 68"/>
          <p:cNvCxnSpPr>
            <a:stCxn id="102" idx="3"/>
            <a:endCxn id="61" idx="1"/>
          </p:cNvCxnSpPr>
          <p:nvPr userDrawn="1"/>
        </p:nvCxnSpPr>
        <p:spPr bwMode="auto">
          <a:xfrm>
            <a:off x="2672458" y="3487946"/>
            <a:ext cx="1461590" cy="394792"/>
          </a:xfrm>
          <a:prstGeom prst="line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4" name="Connecteur droit 73"/>
          <p:cNvCxnSpPr/>
          <p:nvPr userDrawn="1"/>
        </p:nvCxnSpPr>
        <p:spPr bwMode="auto">
          <a:xfrm>
            <a:off x="2672458" y="3502245"/>
            <a:ext cx="1473702" cy="1273242"/>
          </a:xfrm>
          <a:prstGeom prst="line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5" name="Rectangle 74"/>
          <p:cNvSpPr/>
          <p:nvPr userDrawn="1"/>
        </p:nvSpPr>
        <p:spPr bwMode="auto">
          <a:xfrm>
            <a:off x="7464619" y="3522737"/>
            <a:ext cx="798568" cy="1658397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sp>
        <p:nvSpPr>
          <p:cNvPr id="56" name="Rectangle 55"/>
          <p:cNvSpPr/>
          <p:nvPr userDrawn="1"/>
        </p:nvSpPr>
        <p:spPr bwMode="auto">
          <a:xfrm>
            <a:off x="6366985" y="2648877"/>
            <a:ext cx="1859191" cy="720149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Pas d’acte BDA</a:t>
            </a:r>
          </a:p>
        </p:txBody>
      </p:sp>
      <p:pic>
        <p:nvPicPr>
          <p:cNvPr id="58" name="Image 5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2893" y="3679816"/>
            <a:ext cx="318039" cy="336260"/>
          </a:xfrm>
          <a:prstGeom prst="rect">
            <a:avLst/>
          </a:prstGeom>
        </p:spPr>
      </p:pic>
      <p:pic>
        <p:nvPicPr>
          <p:cNvPr id="59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678099" y="4628046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9535736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sque CLD 1/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2"/>
          <p:cNvSpPr txBox="1">
            <a:spLocks/>
          </p:cNvSpPr>
          <p:nvPr userDrawn="1"/>
        </p:nvSpPr>
        <p:spPr bwMode="gray">
          <a:xfrm>
            <a:off x="428625" y="260349"/>
            <a:ext cx="9061450" cy="77940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+mn-lt"/>
                <a:ea typeface="ＭＳ Ｐゴシック" pitchFamily="34" charset="-128"/>
                <a:cs typeface="Calibri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9pPr>
          </a:lstStyle>
          <a:p>
            <a:pPr eaLnBrk="1" hangingPunct="1"/>
            <a:r>
              <a:rPr lang="fr-FR" sz="1800" b="0" kern="0" dirty="0"/>
              <a:t>Détail des événements </a:t>
            </a:r>
            <a:br>
              <a:rPr lang="fr-FR" sz="1800" b="0" kern="0" dirty="0"/>
            </a:br>
            <a:r>
              <a:rPr lang="fr-FR" sz="1800" kern="0" dirty="0"/>
              <a:t>Processus - Gestion du congé de longue durée (1/2)</a:t>
            </a:r>
          </a:p>
        </p:txBody>
      </p:sp>
      <p:graphicFrame>
        <p:nvGraphicFramePr>
          <p:cNvPr id="5" name="Object 20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460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20"/>
          <p:cNvGraphicFramePr>
            <a:graphicFrameLocks noChangeAspect="1"/>
          </p:cNvGraphicFramePr>
          <p:nvPr userDrawn="1">
            <p:custDataLst>
              <p:tags r:id="rId3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461" name="think-cell Slide" r:id="rId7" imgW="360" imgH="360" progId="">
                  <p:embed/>
                </p:oleObj>
              </mc:Choice>
              <mc:Fallback>
                <p:oleObj name="think-cell Slide" r:id="rId7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Straight Connector 7"/>
          <p:cNvCxnSpPr>
            <a:cxnSpLocks noChangeShapeType="1"/>
          </p:cNvCxnSpPr>
          <p:nvPr userDrawn="1"/>
        </p:nvCxnSpPr>
        <p:spPr bwMode="auto">
          <a:xfrm>
            <a:off x="449263" y="1052513"/>
            <a:ext cx="3384550" cy="0"/>
          </a:xfrm>
          <a:prstGeom prst="line">
            <a:avLst/>
          </a:prstGeom>
          <a:noFill/>
          <a:ln w="285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cxnSp>
        <p:nvCxnSpPr>
          <p:cNvPr id="12" name="Straight Connector 8"/>
          <p:cNvCxnSpPr>
            <a:cxnSpLocks noChangeShapeType="1"/>
          </p:cNvCxnSpPr>
          <p:nvPr userDrawn="1"/>
        </p:nvCxnSpPr>
        <p:spPr bwMode="auto">
          <a:xfrm>
            <a:off x="3873500" y="1052513"/>
            <a:ext cx="5614988" cy="0"/>
          </a:xfrm>
          <a:prstGeom prst="line">
            <a:avLst/>
          </a:prstGeom>
          <a:noFill/>
          <a:ln w="31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sp>
        <p:nvSpPr>
          <p:cNvPr id="17" name="Slide Number Placeholder 1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8" name="Parallelogram 6"/>
          <p:cNvSpPr>
            <a:spLocks noChangeArrowheads="1"/>
          </p:cNvSpPr>
          <p:nvPr userDrawn="1"/>
        </p:nvSpPr>
        <p:spPr bwMode="auto">
          <a:xfrm>
            <a:off x="9418638" y="6273800"/>
            <a:ext cx="107950" cy="539750"/>
          </a:xfrm>
          <a:prstGeom prst="parallelogram">
            <a:avLst>
              <a:gd name="adj" fmla="val 82329"/>
            </a:avLst>
          </a:prstGeom>
          <a:solidFill>
            <a:srgbClr val="00355C">
              <a:alpha val="39999"/>
            </a:srgbClr>
          </a:solidFill>
          <a:ln>
            <a:noFill/>
          </a:ln>
        </p:spPr>
        <p:txBody>
          <a:bodyPr anchor="ctr"/>
          <a:lstStyle>
            <a:lvl1pPr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fr-FR" sz="1200">
              <a:solidFill>
                <a:srgbClr val="004272"/>
              </a:solidFill>
            </a:endParaRPr>
          </a:p>
        </p:txBody>
      </p:sp>
      <p:sp>
        <p:nvSpPr>
          <p:cNvPr id="41" name="Slide Number Placeholder 3"/>
          <p:cNvSpPr txBox="1">
            <a:spLocks/>
          </p:cNvSpPr>
          <p:nvPr userDrawn="1"/>
        </p:nvSpPr>
        <p:spPr bwMode="gray">
          <a:xfrm>
            <a:off x="9247188" y="6369050"/>
            <a:ext cx="658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0" i="0" u="none" kern="1200">
                <a:solidFill>
                  <a:srgbClr val="004272"/>
                </a:solidFill>
                <a:latin typeface="+mn-lt"/>
                <a:ea typeface="ＭＳ Ｐゴシック" pitchFamily="-96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43" name="TextBox 9"/>
          <p:cNvSpPr txBox="1"/>
          <p:nvPr userDrawn="1"/>
        </p:nvSpPr>
        <p:spPr>
          <a:xfrm>
            <a:off x="8185038" y="60593"/>
            <a:ext cx="1298479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b="1" i="1" dirty="0">
                <a:solidFill>
                  <a:srgbClr val="004272"/>
                </a:solidFill>
                <a:latin typeface="+mn-lt"/>
                <a:hlinkClick r:id="rId8" action="ppaction://hlinksldjump"/>
              </a:rPr>
              <a:t>RETOUR AU SOMMAIRE </a:t>
            </a:r>
            <a:r>
              <a:rPr lang="fr-FR" sz="700" b="1" i="1" dirty="0">
                <a:solidFill>
                  <a:srgbClr val="004272"/>
                </a:solidFill>
                <a:latin typeface="+mn-lt"/>
              </a:rPr>
              <a:t>:</a:t>
            </a:r>
            <a:endParaRPr lang="fr-FR" sz="700" b="1" i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72" name="Rectangle 71"/>
          <p:cNvSpPr/>
          <p:nvPr userDrawn="1"/>
        </p:nvSpPr>
        <p:spPr bwMode="auto">
          <a:xfrm>
            <a:off x="996958" y="3144713"/>
            <a:ext cx="144000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100" b="1" kern="0" dirty="0">
                <a:solidFill>
                  <a:srgbClr val="004272"/>
                </a:solidFill>
                <a:latin typeface="+mn-lt"/>
                <a:cs typeface="Arial" panose="020B0604020202020204" pitchFamily="34" charset="0"/>
              </a:rPr>
              <a:t>Congé de longue durée</a:t>
            </a:r>
            <a:r>
              <a:rPr lang="fr-FR" sz="1100" b="1" kern="0" baseline="0" dirty="0">
                <a:solidFill>
                  <a:srgbClr val="004272"/>
                </a:solidFill>
                <a:latin typeface="+mn-lt"/>
                <a:cs typeface="Arial" panose="020B0604020202020204" pitchFamily="34" charset="0"/>
              </a:rPr>
              <a:t> (</a:t>
            </a:r>
            <a:r>
              <a:rPr lang="fr-FR" sz="1100" b="1" kern="0" dirty="0">
                <a:solidFill>
                  <a:srgbClr val="004272"/>
                </a:solidFill>
                <a:latin typeface="+mn-lt"/>
                <a:cs typeface="Arial" panose="020B0604020202020204" pitchFamily="34" charset="0"/>
              </a:rPr>
              <a:t>CLD)</a:t>
            </a:r>
          </a:p>
        </p:txBody>
      </p:sp>
      <p:sp>
        <p:nvSpPr>
          <p:cNvPr id="74" name="Rectangle 73"/>
          <p:cNvSpPr/>
          <p:nvPr userDrawn="1"/>
        </p:nvSpPr>
        <p:spPr bwMode="auto">
          <a:xfrm>
            <a:off x="2794033" y="3144713"/>
            <a:ext cx="162000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Congé longue durée (CLD) contractée dans l’exercice des fonctions</a:t>
            </a:r>
          </a:p>
        </p:txBody>
      </p:sp>
      <p:cxnSp>
        <p:nvCxnSpPr>
          <p:cNvPr id="75" name="Straight Connector 34"/>
          <p:cNvCxnSpPr>
            <a:stCxn id="72" idx="3"/>
            <a:endCxn id="74" idx="1"/>
          </p:cNvCxnSpPr>
          <p:nvPr userDrawn="1"/>
        </p:nvCxnSpPr>
        <p:spPr bwMode="auto">
          <a:xfrm>
            <a:off x="2436958" y="3504713"/>
            <a:ext cx="357075" cy="0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3" name="TextBox 29"/>
          <p:cNvSpPr txBox="1"/>
          <p:nvPr userDrawn="1"/>
        </p:nvSpPr>
        <p:spPr>
          <a:xfrm>
            <a:off x="6253542" y="1052736"/>
            <a:ext cx="1188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Début d’événement</a:t>
            </a:r>
          </a:p>
        </p:txBody>
      </p:sp>
      <p:sp>
        <p:nvSpPr>
          <p:cNvPr id="76" name="TextBox 65"/>
          <p:cNvSpPr txBox="1"/>
          <p:nvPr userDrawn="1"/>
        </p:nvSpPr>
        <p:spPr>
          <a:xfrm>
            <a:off x="8557798" y="1052736"/>
            <a:ext cx="10757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Fin d’événement</a:t>
            </a:r>
          </a:p>
        </p:txBody>
      </p:sp>
      <p:sp>
        <p:nvSpPr>
          <p:cNvPr id="77" name="TextBox 69"/>
          <p:cNvSpPr txBox="1"/>
          <p:nvPr userDrawn="1"/>
        </p:nvSpPr>
        <p:spPr>
          <a:xfrm>
            <a:off x="7297658" y="1129681"/>
            <a:ext cx="11881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Prolongation</a:t>
            </a:r>
          </a:p>
        </p:txBody>
      </p:sp>
      <p:sp>
        <p:nvSpPr>
          <p:cNvPr id="116" name="Rectangle 115"/>
          <p:cNvSpPr/>
          <p:nvPr userDrawn="1"/>
        </p:nvSpPr>
        <p:spPr bwMode="auto">
          <a:xfrm>
            <a:off x="8744801" y="2006904"/>
            <a:ext cx="793957" cy="2795763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cxnSp>
        <p:nvCxnSpPr>
          <p:cNvPr id="120" name="Straight Connector 66"/>
          <p:cNvCxnSpPr/>
          <p:nvPr userDrawn="1"/>
        </p:nvCxnSpPr>
        <p:spPr bwMode="auto">
          <a:xfrm>
            <a:off x="7347130" y="1340768"/>
            <a:ext cx="0" cy="3907346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21" name="Straight Connector 68"/>
          <p:cNvCxnSpPr/>
          <p:nvPr userDrawn="1"/>
        </p:nvCxnSpPr>
        <p:spPr bwMode="auto">
          <a:xfrm>
            <a:off x="8461479" y="1340768"/>
            <a:ext cx="0" cy="3879467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78" name="Rectangle 77"/>
          <p:cNvSpPr/>
          <p:nvPr userDrawn="1"/>
        </p:nvSpPr>
        <p:spPr bwMode="auto">
          <a:xfrm>
            <a:off x="4771108" y="3744549"/>
            <a:ext cx="1620000" cy="764531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CLD fractionné contracté dans l’exercice des fonctions</a:t>
            </a:r>
          </a:p>
        </p:txBody>
      </p:sp>
      <p:sp>
        <p:nvSpPr>
          <p:cNvPr id="79" name="Rectangle 78"/>
          <p:cNvSpPr/>
          <p:nvPr userDrawn="1"/>
        </p:nvSpPr>
        <p:spPr bwMode="auto">
          <a:xfrm>
            <a:off x="4779896" y="2451899"/>
            <a:ext cx="162000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CLD contracté dans</a:t>
            </a:r>
            <a:r>
              <a:rPr lang="fr-FR" sz="1050" i="1" kern="0" baseline="0" dirty="0">
                <a:solidFill>
                  <a:srgbClr val="004272"/>
                </a:solidFill>
                <a:latin typeface="+mn-lt"/>
                <a:cs typeface="ＭＳ Ｐゴシック"/>
              </a:rPr>
              <a:t> l’exercice des fonctions</a:t>
            </a:r>
            <a:endParaRPr lang="fr-FR" sz="1050" i="1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cxnSp>
        <p:nvCxnSpPr>
          <p:cNvPr id="19" name="Connecteur droit 18"/>
          <p:cNvCxnSpPr>
            <a:stCxn id="74" idx="3"/>
            <a:endCxn id="79" idx="1"/>
          </p:cNvCxnSpPr>
          <p:nvPr userDrawn="1"/>
        </p:nvCxnSpPr>
        <p:spPr bwMode="auto">
          <a:xfrm flipV="1">
            <a:off x="4414033" y="2811899"/>
            <a:ext cx="365863" cy="692814"/>
          </a:xfrm>
          <a:prstGeom prst="line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Connecteur droit 20"/>
          <p:cNvCxnSpPr>
            <a:stCxn id="74" idx="3"/>
            <a:endCxn id="78" idx="1"/>
          </p:cNvCxnSpPr>
          <p:nvPr userDrawn="1"/>
        </p:nvCxnSpPr>
        <p:spPr bwMode="auto">
          <a:xfrm>
            <a:off x="4414033" y="3504713"/>
            <a:ext cx="357075" cy="622102"/>
          </a:xfrm>
          <a:prstGeom prst="line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Connecteur droit 22"/>
          <p:cNvCxnSpPr/>
          <p:nvPr userDrawn="1"/>
        </p:nvCxnSpPr>
        <p:spPr bwMode="auto">
          <a:xfrm>
            <a:off x="4414033" y="4509080"/>
            <a:ext cx="914400" cy="962521"/>
          </a:xfrm>
          <a:prstGeom prst="lin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4" name="TextBox 54"/>
          <p:cNvSpPr txBox="1"/>
          <p:nvPr userDrawn="1"/>
        </p:nvSpPr>
        <p:spPr>
          <a:xfrm>
            <a:off x="6667588" y="1847809"/>
            <a:ext cx="396044" cy="282789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endParaRPr lang="fr-FR" sz="3200" b="1" dirty="0">
              <a:solidFill>
                <a:srgbClr val="FFC000"/>
              </a:solidFill>
              <a:latin typeface="+mn-lt"/>
            </a:endParaRPr>
          </a:p>
        </p:txBody>
      </p:sp>
      <p:sp>
        <p:nvSpPr>
          <p:cNvPr id="105" name="TextBox 54"/>
          <p:cNvSpPr txBox="1"/>
          <p:nvPr userDrawn="1"/>
        </p:nvSpPr>
        <p:spPr>
          <a:xfrm>
            <a:off x="6667588" y="2881232"/>
            <a:ext cx="396044" cy="34479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endParaRPr lang="fr-FR" sz="3200" b="1" dirty="0">
              <a:solidFill>
                <a:srgbClr val="FFC000"/>
              </a:solidFill>
              <a:latin typeface="+mn-lt"/>
            </a:endParaRPr>
          </a:p>
        </p:txBody>
      </p:sp>
      <p:sp>
        <p:nvSpPr>
          <p:cNvPr id="108" name="TextBox 54"/>
          <p:cNvSpPr txBox="1"/>
          <p:nvPr userDrawn="1"/>
        </p:nvSpPr>
        <p:spPr>
          <a:xfrm>
            <a:off x="7686414" y="2842813"/>
            <a:ext cx="396044" cy="282789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endParaRPr lang="fr-FR" sz="3200" b="1" dirty="0">
              <a:solidFill>
                <a:srgbClr val="FFC000"/>
              </a:solidFill>
              <a:latin typeface="+mn-lt"/>
            </a:endParaRPr>
          </a:p>
        </p:txBody>
      </p:sp>
      <p:sp>
        <p:nvSpPr>
          <p:cNvPr id="52" name="TextBox 54"/>
          <p:cNvSpPr txBox="1"/>
          <p:nvPr userDrawn="1"/>
        </p:nvSpPr>
        <p:spPr>
          <a:xfrm>
            <a:off x="7686414" y="2909000"/>
            <a:ext cx="396044" cy="282789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endParaRPr lang="fr-FR" sz="3200" b="1" dirty="0">
              <a:solidFill>
                <a:srgbClr val="FFC000"/>
              </a:solidFill>
              <a:latin typeface="+mn-lt"/>
            </a:endParaRPr>
          </a:p>
        </p:txBody>
      </p:sp>
      <p:sp>
        <p:nvSpPr>
          <p:cNvPr id="62" name="TextBox 54"/>
          <p:cNvSpPr txBox="1"/>
          <p:nvPr userDrawn="1"/>
        </p:nvSpPr>
        <p:spPr>
          <a:xfrm>
            <a:off x="7686414" y="5089641"/>
            <a:ext cx="396044" cy="282789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endParaRPr lang="fr-FR" sz="3200" b="1" dirty="0">
              <a:solidFill>
                <a:srgbClr val="FFC000"/>
              </a:solidFill>
              <a:latin typeface="+mn-lt"/>
            </a:endParaRPr>
          </a:p>
        </p:txBody>
      </p:sp>
      <p:sp>
        <p:nvSpPr>
          <p:cNvPr id="63" name="Rectangle 62"/>
          <p:cNvSpPr/>
          <p:nvPr userDrawn="1"/>
        </p:nvSpPr>
        <p:spPr bwMode="auto">
          <a:xfrm rot="16200000">
            <a:off x="-1409734" y="3197599"/>
            <a:ext cx="3868405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4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Absences</a:t>
            </a:r>
          </a:p>
        </p:txBody>
      </p:sp>
      <p:pic>
        <p:nvPicPr>
          <p:cNvPr id="64" name="Image 63" descr="Capture d’écran">
            <a:hlinkClick r:id="rId8" action="ppaction://hlinksldjump"/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8524" y="250341"/>
            <a:ext cx="1173921" cy="769672"/>
          </a:xfrm>
          <a:prstGeom prst="rect">
            <a:avLst/>
          </a:prstGeom>
        </p:spPr>
      </p:pic>
      <p:grpSp>
        <p:nvGrpSpPr>
          <p:cNvPr id="60" name="Groupe 59"/>
          <p:cNvGrpSpPr/>
          <p:nvPr userDrawn="1"/>
        </p:nvGrpSpPr>
        <p:grpSpPr>
          <a:xfrm>
            <a:off x="6480077" y="6309320"/>
            <a:ext cx="2649387" cy="272288"/>
            <a:chOff x="5719035" y="6231640"/>
            <a:chExt cx="2649387" cy="342577"/>
          </a:xfrm>
        </p:grpSpPr>
        <p:sp>
          <p:nvSpPr>
            <p:cNvPr id="61" name="TextBox 54"/>
            <p:cNvSpPr txBox="1"/>
            <p:nvPr/>
          </p:nvSpPr>
          <p:spPr>
            <a:xfrm>
              <a:off x="5719035" y="6291428"/>
              <a:ext cx="396044" cy="282789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r>
                <a:rPr lang="fr-FR" sz="3200" b="1" dirty="0">
                  <a:solidFill>
                    <a:srgbClr val="FFC000"/>
                  </a:solidFill>
                  <a:latin typeface="+mn-lt"/>
                </a:rPr>
                <a:t>~</a:t>
              </a:r>
            </a:p>
          </p:txBody>
        </p:sp>
        <p:sp>
          <p:nvSpPr>
            <p:cNvPr id="70" name="TextBox 59"/>
            <p:cNvSpPr txBox="1"/>
            <p:nvPr/>
          </p:nvSpPr>
          <p:spPr>
            <a:xfrm>
              <a:off x="6229395" y="6231640"/>
              <a:ext cx="2139027" cy="3097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en cours de validation</a:t>
              </a:r>
            </a:p>
          </p:txBody>
        </p:sp>
      </p:grpSp>
      <p:sp>
        <p:nvSpPr>
          <p:cNvPr id="71" name="TextBox 58"/>
          <p:cNvSpPr txBox="1"/>
          <p:nvPr userDrawn="1"/>
        </p:nvSpPr>
        <p:spPr>
          <a:xfrm>
            <a:off x="7008705" y="5841268"/>
            <a:ext cx="2126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Acte modélisé dans INGRES</a:t>
            </a:r>
            <a:endParaRPr lang="fr-FR" sz="1000" b="1" i="1" dirty="0">
              <a:solidFill>
                <a:srgbClr val="004272"/>
              </a:solidFill>
              <a:latin typeface="+mn-lt"/>
            </a:endParaRPr>
          </a:p>
        </p:txBody>
      </p:sp>
      <p:pic>
        <p:nvPicPr>
          <p:cNvPr id="80" name="Image 79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502" y="6065484"/>
            <a:ext cx="362413" cy="362413"/>
          </a:xfrm>
          <a:prstGeom prst="rect">
            <a:avLst/>
          </a:prstGeom>
        </p:spPr>
      </p:pic>
      <p:sp>
        <p:nvSpPr>
          <p:cNvPr id="81" name="TextBox 58"/>
          <p:cNvSpPr txBox="1"/>
          <p:nvPr userDrawn="1"/>
        </p:nvSpPr>
        <p:spPr>
          <a:xfrm>
            <a:off x="7008705" y="6091992"/>
            <a:ext cx="23444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dirty="0">
                <a:solidFill>
                  <a:srgbClr val="004272"/>
                </a:solidFill>
                <a:latin typeface="+mn-lt"/>
              </a:rPr>
              <a:t>A</a:t>
            </a:r>
            <a:r>
              <a:rPr lang="fr-FR" sz="1000" b="1" i="1" baseline="0" dirty="0">
                <a:solidFill>
                  <a:srgbClr val="004272"/>
                </a:solidFill>
                <a:latin typeface="+mn-lt"/>
              </a:rPr>
              <a:t>cte</a:t>
            </a:r>
            <a:r>
              <a:rPr lang="fr-FR" sz="1000" b="1" i="1" dirty="0">
                <a:solidFill>
                  <a:srgbClr val="004272"/>
                </a:solidFill>
                <a:latin typeface="+mn-lt"/>
              </a:rPr>
              <a:t> documentaire validé</a:t>
            </a:r>
          </a:p>
        </p:txBody>
      </p:sp>
      <p:grpSp>
        <p:nvGrpSpPr>
          <p:cNvPr id="82" name="Groupe 81"/>
          <p:cNvGrpSpPr/>
          <p:nvPr userDrawn="1"/>
        </p:nvGrpSpPr>
        <p:grpSpPr>
          <a:xfrm>
            <a:off x="6599228" y="6531151"/>
            <a:ext cx="2538714" cy="246221"/>
            <a:chOff x="6108241" y="6486136"/>
            <a:chExt cx="2538714" cy="316030"/>
          </a:xfrm>
        </p:grpSpPr>
        <p:pic>
          <p:nvPicPr>
            <p:cNvPr id="83" name="Picture 3" descr="D:\SkyDrive\Pro\Divers\Couteau suisse\PNG\Flèches &amp; signes\button_cancel.png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6108241" y="6548414"/>
              <a:ext cx="201612" cy="201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4" name="TextBox 60"/>
            <p:cNvSpPr txBox="1"/>
            <p:nvPr/>
          </p:nvSpPr>
          <p:spPr>
            <a:xfrm>
              <a:off x="6507928" y="6486136"/>
              <a:ext cx="2139027" cy="316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à produire</a:t>
              </a:r>
            </a:p>
          </p:txBody>
        </p:sp>
      </p:grpSp>
      <p:sp>
        <p:nvSpPr>
          <p:cNvPr id="85" name="Rectangle 84"/>
          <p:cNvSpPr/>
          <p:nvPr userDrawn="1"/>
        </p:nvSpPr>
        <p:spPr bwMode="auto">
          <a:xfrm>
            <a:off x="6321152" y="5421840"/>
            <a:ext cx="2854029" cy="1343158"/>
          </a:xfrm>
          <a:prstGeom prst="rect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1200" kern="0" dirty="0" err="1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86" name="TextBox 64"/>
          <p:cNvSpPr txBox="1"/>
          <p:nvPr userDrawn="1"/>
        </p:nvSpPr>
        <p:spPr>
          <a:xfrm>
            <a:off x="6249144" y="5265204"/>
            <a:ext cx="710343" cy="2462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>
                <a:solidFill>
                  <a:srgbClr val="004272"/>
                </a:solidFill>
                <a:latin typeface="+mn-lt"/>
              </a:rPr>
              <a:t>Légende</a:t>
            </a:r>
          </a:p>
        </p:txBody>
      </p:sp>
      <p:pic>
        <p:nvPicPr>
          <p:cNvPr id="87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564994" y="5862491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8" name="ZoneTexte 87"/>
          <p:cNvSpPr txBox="1"/>
          <p:nvPr userDrawn="1"/>
        </p:nvSpPr>
        <p:spPr>
          <a:xfrm>
            <a:off x="6980990" y="5600563"/>
            <a:ext cx="20778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 Acte paramétré dans la Suite 9</a:t>
            </a:r>
            <a:endParaRPr lang="fr-FR" sz="1000" i="1" kern="1200" dirty="0">
              <a:solidFill>
                <a:srgbClr val="004272"/>
              </a:solidFill>
              <a:effectLst/>
              <a:latin typeface="+mn-lt"/>
              <a:ea typeface="ＭＳ Ｐゴシック" pitchFamily="34" charset="-128"/>
              <a:cs typeface="+mn-cs"/>
            </a:endParaRPr>
          </a:p>
        </p:txBody>
      </p:sp>
      <p:pic>
        <p:nvPicPr>
          <p:cNvPr id="89" name="Image 88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1014" y="5526231"/>
            <a:ext cx="318039" cy="336260"/>
          </a:xfrm>
          <a:prstGeom prst="rect">
            <a:avLst/>
          </a:prstGeom>
        </p:spPr>
      </p:pic>
      <p:pic>
        <p:nvPicPr>
          <p:cNvPr id="93" name="Image 92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8938" y="1093909"/>
            <a:ext cx="544818" cy="546934"/>
          </a:xfrm>
          <a:prstGeom prst="rect">
            <a:avLst/>
          </a:prstGeom>
        </p:spPr>
      </p:pic>
      <p:pic>
        <p:nvPicPr>
          <p:cNvPr id="94" name="Image 93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9396" y="3400684"/>
            <a:ext cx="275649" cy="276720"/>
          </a:xfrm>
          <a:prstGeom prst="rect">
            <a:avLst/>
          </a:prstGeom>
        </p:spPr>
      </p:pic>
      <p:sp>
        <p:nvSpPr>
          <p:cNvPr id="97" name="Rectangle à coins arrondis 96"/>
          <p:cNvSpPr/>
          <p:nvPr userDrawn="1"/>
        </p:nvSpPr>
        <p:spPr bwMode="auto">
          <a:xfrm>
            <a:off x="955544" y="1812581"/>
            <a:ext cx="1666928" cy="743175"/>
          </a:xfrm>
          <a:prstGeom prst="wedgeRoundRectCallout">
            <a:avLst>
              <a:gd name="adj1" fmla="val -17785"/>
              <a:gd name="adj2" fmla="val -75322"/>
              <a:gd name="adj3" fmla="val 16667"/>
            </a:avLst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FF993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200" b="1" kern="0" dirty="0">
                <a:solidFill>
                  <a:srgbClr val="FF9933"/>
                </a:solidFill>
                <a:latin typeface="+mn-lt"/>
                <a:cs typeface="ＭＳ Ｐゴシック"/>
              </a:rPr>
              <a:t>CF page 4</a:t>
            </a:r>
          </a:p>
          <a:p>
            <a:pPr algn="ctr"/>
            <a:r>
              <a:rPr lang="fr-FR" sz="1200" kern="0" dirty="0">
                <a:solidFill>
                  <a:srgbClr val="004272"/>
                </a:solidFill>
                <a:latin typeface="+mn-lt"/>
                <a:cs typeface="ＭＳ Ｐゴシック"/>
              </a:rPr>
              <a:t>Acte substitué</a:t>
            </a:r>
          </a:p>
          <a:p>
            <a:pPr algn="ctr"/>
            <a:r>
              <a:rPr lang="fr-FR" sz="1200" kern="0" dirty="0">
                <a:solidFill>
                  <a:srgbClr val="004272"/>
                </a:solidFill>
                <a:latin typeface="+mn-lt"/>
                <a:cs typeface="ＭＳ Ｐゴシック"/>
              </a:rPr>
              <a:t> par l’acte CITIS</a:t>
            </a:r>
          </a:p>
        </p:txBody>
      </p:sp>
      <p:sp>
        <p:nvSpPr>
          <p:cNvPr id="98" name="Rectangle 97"/>
          <p:cNvSpPr/>
          <p:nvPr userDrawn="1"/>
        </p:nvSpPr>
        <p:spPr bwMode="auto">
          <a:xfrm>
            <a:off x="7484696" y="2006904"/>
            <a:ext cx="793957" cy="2795764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sp>
        <p:nvSpPr>
          <p:cNvPr id="99" name="Rectangle 98"/>
          <p:cNvSpPr/>
          <p:nvPr userDrawn="1"/>
        </p:nvSpPr>
        <p:spPr bwMode="auto">
          <a:xfrm>
            <a:off x="6459529" y="2006904"/>
            <a:ext cx="798568" cy="2795764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</p:spTree>
    <p:extLst>
      <p:ext uri="{BB962C8B-B14F-4D97-AF65-F5344CB8AC3E}">
        <p14:creationId xmlns:p14="http://schemas.microsoft.com/office/powerpoint/2010/main" val="354181969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asque CLD 2/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ectangle 53"/>
          <p:cNvSpPr/>
          <p:nvPr userDrawn="1"/>
        </p:nvSpPr>
        <p:spPr bwMode="auto">
          <a:xfrm>
            <a:off x="7364066" y="1804309"/>
            <a:ext cx="1114348" cy="671635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00" i="1" kern="0" dirty="0">
                <a:solidFill>
                  <a:srgbClr val="004272"/>
                </a:solidFill>
                <a:latin typeface="Verdana" pitchFamily="34" charset="0"/>
                <a:ea typeface="ＭＳ Ｐゴシック" pitchFamily="34" charset="-128"/>
                <a:cs typeface="ＭＳ Ｐゴシック"/>
              </a:rPr>
              <a:t>INTABS0004</a:t>
            </a:r>
            <a:endParaRPr lang="fr-FR" sz="1000" i="1" kern="0" baseline="0" dirty="0">
              <a:solidFill>
                <a:srgbClr val="004272"/>
              </a:solidFill>
              <a:latin typeface="+mn-lt"/>
              <a:ea typeface="ＭＳ Ｐゴシック" pitchFamily="34" charset="-128"/>
              <a:cs typeface="ＭＳ Ｐゴシック"/>
            </a:endParaRPr>
          </a:p>
        </p:txBody>
      </p:sp>
      <p:sp>
        <p:nvSpPr>
          <p:cNvPr id="40" name="Title 2"/>
          <p:cNvSpPr txBox="1">
            <a:spLocks/>
          </p:cNvSpPr>
          <p:nvPr userDrawn="1"/>
        </p:nvSpPr>
        <p:spPr bwMode="gray">
          <a:xfrm>
            <a:off x="428625" y="260349"/>
            <a:ext cx="9061450" cy="77940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+mn-lt"/>
                <a:ea typeface="ＭＳ Ｐゴシック" pitchFamily="34" charset="-128"/>
                <a:cs typeface="Calibri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9pPr>
          </a:lstStyle>
          <a:p>
            <a:pPr eaLnBrk="1" hangingPunct="1"/>
            <a:r>
              <a:rPr lang="fr-FR" sz="1800" b="0" kern="0" dirty="0"/>
              <a:t>Détail des événements </a:t>
            </a:r>
            <a:br>
              <a:rPr lang="fr-FR" sz="1800" b="0" kern="0" dirty="0"/>
            </a:br>
            <a:r>
              <a:rPr lang="fr-FR" sz="1800" kern="0" dirty="0"/>
              <a:t>Processus - Gestion du congé de longue durée (2/2)</a:t>
            </a:r>
          </a:p>
        </p:txBody>
      </p:sp>
      <p:graphicFrame>
        <p:nvGraphicFramePr>
          <p:cNvPr id="5" name="Object 20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072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20"/>
          <p:cNvGraphicFramePr>
            <a:graphicFrameLocks noChangeAspect="1"/>
          </p:cNvGraphicFramePr>
          <p:nvPr userDrawn="1">
            <p:custDataLst>
              <p:tags r:id="rId3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073" name="think-cell Slide" r:id="rId7" imgW="360" imgH="360" progId="">
                  <p:embed/>
                </p:oleObj>
              </mc:Choice>
              <mc:Fallback>
                <p:oleObj name="think-cell Slide" r:id="rId7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Straight Connector 7"/>
          <p:cNvCxnSpPr>
            <a:cxnSpLocks noChangeShapeType="1"/>
          </p:cNvCxnSpPr>
          <p:nvPr userDrawn="1"/>
        </p:nvCxnSpPr>
        <p:spPr bwMode="auto">
          <a:xfrm>
            <a:off x="449263" y="1052513"/>
            <a:ext cx="3384550" cy="0"/>
          </a:xfrm>
          <a:prstGeom prst="line">
            <a:avLst/>
          </a:prstGeom>
          <a:noFill/>
          <a:ln w="285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cxnSp>
        <p:nvCxnSpPr>
          <p:cNvPr id="12" name="Straight Connector 8"/>
          <p:cNvCxnSpPr>
            <a:cxnSpLocks noChangeShapeType="1"/>
          </p:cNvCxnSpPr>
          <p:nvPr userDrawn="1"/>
        </p:nvCxnSpPr>
        <p:spPr bwMode="auto">
          <a:xfrm>
            <a:off x="3873500" y="1052513"/>
            <a:ext cx="5614988" cy="0"/>
          </a:xfrm>
          <a:prstGeom prst="line">
            <a:avLst/>
          </a:prstGeom>
          <a:noFill/>
          <a:ln w="31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sp>
        <p:nvSpPr>
          <p:cNvPr id="17" name="Slide Number Placeholder 1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8" name="Parallelogram 6"/>
          <p:cNvSpPr>
            <a:spLocks noChangeArrowheads="1"/>
          </p:cNvSpPr>
          <p:nvPr userDrawn="1"/>
        </p:nvSpPr>
        <p:spPr bwMode="auto">
          <a:xfrm>
            <a:off x="9418638" y="6273800"/>
            <a:ext cx="107950" cy="539750"/>
          </a:xfrm>
          <a:prstGeom prst="parallelogram">
            <a:avLst>
              <a:gd name="adj" fmla="val 82329"/>
            </a:avLst>
          </a:prstGeom>
          <a:solidFill>
            <a:srgbClr val="00355C">
              <a:alpha val="39999"/>
            </a:srgbClr>
          </a:solidFill>
          <a:ln>
            <a:noFill/>
          </a:ln>
        </p:spPr>
        <p:txBody>
          <a:bodyPr anchor="ctr"/>
          <a:lstStyle>
            <a:lvl1pPr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fr-FR" sz="1200">
              <a:solidFill>
                <a:srgbClr val="004272"/>
              </a:solidFill>
            </a:endParaRPr>
          </a:p>
        </p:txBody>
      </p:sp>
      <p:sp>
        <p:nvSpPr>
          <p:cNvPr id="41" name="Slide Number Placeholder 3"/>
          <p:cNvSpPr txBox="1">
            <a:spLocks/>
          </p:cNvSpPr>
          <p:nvPr userDrawn="1"/>
        </p:nvSpPr>
        <p:spPr bwMode="gray">
          <a:xfrm>
            <a:off x="9247188" y="6369050"/>
            <a:ext cx="658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0" i="0" u="none" kern="1200">
                <a:solidFill>
                  <a:srgbClr val="004272"/>
                </a:solidFill>
                <a:latin typeface="+mn-lt"/>
                <a:ea typeface="ＭＳ Ｐゴシック" pitchFamily="-96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43" name="TextBox 9"/>
          <p:cNvSpPr txBox="1"/>
          <p:nvPr userDrawn="1"/>
        </p:nvSpPr>
        <p:spPr>
          <a:xfrm>
            <a:off x="8185038" y="60593"/>
            <a:ext cx="1298479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b="1" i="1" dirty="0">
                <a:solidFill>
                  <a:srgbClr val="004272"/>
                </a:solidFill>
                <a:latin typeface="+mn-lt"/>
                <a:hlinkClick r:id="rId8" action="ppaction://hlinksldjump"/>
              </a:rPr>
              <a:t>RETOUR AU SOMMAIRE </a:t>
            </a:r>
            <a:r>
              <a:rPr lang="fr-FR" sz="700" b="1" i="1" dirty="0">
                <a:solidFill>
                  <a:srgbClr val="004272"/>
                </a:solidFill>
                <a:latin typeface="+mn-lt"/>
              </a:rPr>
              <a:t>:</a:t>
            </a:r>
            <a:endParaRPr lang="fr-FR" sz="700" b="1" i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102" name="Rectangle 101"/>
          <p:cNvSpPr/>
          <p:nvPr userDrawn="1"/>
        </p:nvSpPr>
        <p:spPr bwMode="auto">
          <a:xfrm>
            <a:off x="1208584" y="3177052"/>
            <a:ext cx="162000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Congé longue durée (CLD) contracté hors exercice</a:t>
            </a:r>
            <a:r>
              <a:rPr lang="fr-FR" sz="1050" i="1" kern="0" baseline="0" dirty="0">
                <a:solidFill>
                  <a:srgbClr val="004272"/>
                </a:solidFill>
                <a:latin typeface="+mn-lt"/>
                <a:cs typeface="ＭＳ Ｐゴシック"/>
              </a:rPr>
              <a:t> des fonctions</a:t>
            </a:r>
            <a:endParaRPr lang="fr-FR" sz="1050" i="1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73" name="TextBox 29"/>
          <p:cNvSpPr txBox="1"/>
          <p:nvPr userDrawn="1"/>
        </p:nvSpPr>
        <p:spPr>
          <a:xfrm>
            <a:off x="6253542" y="1052736"/>
            <a:ext cx="1188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Début d’événement</a:t>
            </a:r>
          </a:p>
        </p:txBody>
      </p:sp>
      <p:sp>
        <p:nvSpPr>
          <p:cNvPr id="76" name="TextBox 65"/>
          <p:cNvSpPr txBox="1"/>
          <p:nvPr userDrawn="1"/>
        </p:nvSpPr>
        <p:spPr>
          <a:xfrm>
            <a:off x="8557798" y="1052736"/>
            <a:ext cx="10757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Fin d’événement</a:t>
            </a:r>
          </a:p>
        </p:txBody>
      </p:sp>
      <p:sp>
        <p:nvSpPr>
          <p:cNvPr id="77" name="TextBox 69"/>
          <p:cNvSpPr txBox="1"/>
          <p:nvPr userDrawn="1"/>
        </p:nvSpPr>
        <p:spPr>
          <a:xfrm>
            <a:off x="7297658" y="1129681"/>
            <a:ext cx="11881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Prolongation</a:t>
            </a:r>
          </a:p>
        </p:txBody>
      </p:sp>
      <p:cxnSp>
        <p:nvCxnSpPr>
          <p:cNvPr id="120" name="Straight Connector 66"/>
          <p:cNvCxnSpPr/>
          <p:nvPr userDrawn="1"/>
        </p:nvCxnSpPr>
        <p:spPr bwMode="auto">
          <a:xfrm>
            <a:off x="7347130" y="1340768"/>
            <a:ext cx="0" cy="3907346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21" name="Straight Connector 68"/>
          <p:cNvCxnSpPr/>
          <p:nvPr userDrawn="1"/>
        </p:nvCxnSpPr>
        <p:spPr bwMode="auto">
          <a:xfrm>
            <a:off x="8461479" y="1340768"/>
            <a:ext cx="0" cy="3879467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95" name="Rectangle 94"/>
          <p:cNvSpPr/>
          <p:nvPr userDrawn="1"/>
        </p:nvSpPr>
        <p:spPr bwMode="auto">
          <a:xfrm>
            <a:off x="4791407" y="1930883"/>
            <a:ext cx="1620000" cy="589252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CLD </a:t>
            </a:r>
            <a:r>
              <a:rPr lang="fr-FR" sz="1050" i="1" kern="0" baseline="0" dirty="0">
                <a:solidFill>
                  <a:srgbClr val="004272"/>
                </a:solidFill>
                <a:latin typeface="Verdana" pitchFamily="34" charset="0"/>
                <a:ea typeface="ＭＳ Ｐゴシック" pitchFamily="34" charset="-128"/>
                <a:cs typeface="ＭＳ Ｐゴシック"/>
              </a:rPr>
              <a:t>(initial)</a:t>
            </a: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INTABS0003</a:t>
            </a:r>
            <a:endParaRPr lang="fr-FR" sz="1050" i="1" kern="0" baseline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96" name="Rectangle 95"/>
          <p:cNvSpPr/>
          <p:nvPr userDrawn="1"/>
        </p:nvSpPr>
        <p:spPr bwMode="auto">
          <a:xfrm>
            <a:off x="4789336" y="3231482"/>
            <a:ext cx="1620000" cy="593562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CLD fractionné</a:t>
            </a:r>
          </a:p>
        </p:txBody>
      </p:sp>
      <p:cxnSp>
        <p:nvCxnSpPr>
          <p:cNvPr id="23" name="Connecteur droit 22"/>
          <p:cNvCxnSpPr>
            <a:stCxn id="102" idx="3"/>
          </p:cNvCxnSpPr>
          <p:nvPr userDrawn="1"/>
        </p:nvCxnSpPr>
        <p:spPr bwMode="auto">
          <a:xfrm>
            <a:off x="2828584" y="3537052"/>
            <a:ext cx="914400" cy="962521"/>
          </a:xfrm>
          <a:prstGeom prst="lin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Connecteur droit 24"/>
          <p:cNvCxnSpPr>
            <a:stCxn id="102" idx="3"/>
            <a:endCxn id="95" idx="1"/>
          </p:cNvCxnSpPr>
          <p:nvPr userDrawn="1"/>
        </p:nvCxnSpPr>
        <p:spPr bwMode="auto">
          <a:xfrm flipV="1">
            <a:off x="2828584" y="2225509"/>
            <a:ext cx="1962823" cy="1311543"/>
          </a:xfrm>
          <a:prstGeom prst="line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Connecteur droit 26"/>
          <p:cNvCxnSpPr>
            <a:stCxn id="102" idx="3"/>
            <a:endCxn id="96" idx="1"/>
          </p:cNvCxnSpPr>
          <p:nvPr userDrawn="1"/>
        </p:nvCxnSpPr>
        <p:spPr bwMode="auto">
          <a:xfrm flipV="1">
            <a:off x="2828584" y="3528263"/>
            <a:ext cx="1960752" cy="8789"/>
          </a:xfrm>
          <a:prstGeom prst="line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4" name="TextBox 54"/>
          <p:cNvSpPr txBox="1"/>
          <p:nvPr userDrawn="1"/>
        </p:nvSpPr>
        <p:spPr>
          <a:xfrm>
            <a:off x="6667588" y="1847809"/>
            <a:ext cx="396044" cy="282789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endParaRPr lang="fr-FR" sz="3200" b="1" dirty="0">
              <a:solidFill>
                <a:srgbClr val="FFC000"/>
              </a:solidFill>
              <a:latin typeface="+mn-lt"/>
            </a:endParaRPr>
          </a:p>
        </p:txBody>
      </p:sp>
      <p:sp>
        <p:nvSpPr>
          <p:cNvPr id="105" name="TextBox 54"/>
          <p:cNvSpPr txBox="1"/>
          <p:nvPr userDrawn="1"/>
        </p:nvSpPr>
        <p:spPr>
          <a:xfrm>
            <a:off x="6667588" y="2881232"/>
            <a:ext cx="396044" cy="34479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endParaRPr lang="fr-FR" sz="3200" b="1" dirty="0">
              <a:solidFill>
                <a:srgbClr val="FFC000"/>
              </a:solidFill>
              <a:latin typeface="+mn-lt"/>
            </a:endParaRPr>
          </a:p>
        </p:txBody>
      </p:sp>
      <p:sp>
        <p:nvSpPr>
          <p:cNvPr id="108" name="TextBox 54"/>
          <p:cNvSpPr txBox="1"/>
          <p:nvPr userDrawn="1"/>
        </p:nvSpPr>
        <p:spPr>
          <a:xfrm>
            <a:off x="7686414" y="2842813"/>
            <a:ext cx="396044" cy="282789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endParaRPr lang="fr-FR" sz="3200" b="1" dirty="0">
              <a:solidFill>
                <a:srgbClr val="FFC000"/>
              </a:solidFill>
              <a:latin typeface="+mn-lt"/>
            </a:endParaRPr>
          </a:p>
        </p:txBody>
      </p:sp>
      <p:sp>
        <p:nvSpPr>
          <p:cNvPr id="52" name="TextBox 54"/>
          <p:cNvSpPr txBox="1"/>
          <p:nvPr userDrawn="1"/>
        </p:nvSpPr>
        <p:spPr>
          <a:xfrm>
            <a:off x="7686414" y="2909000"/>
            <a:ext cx="396044" cy="282789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endParaRPr lang="fr-FR" sz="3200" b="1" dirty="0">
              <a:solidFill>
                <a:srgbClr val="FFC000"/>
              </a:solidFill>
              <a:latin typeface="+mn-lt"/>
            </a:endParaRPr>
          </a:p>
        </p:txBody>
      </p:sp>
      <p:sp>
        <p:nvSpPr>
          <p:cNvPr id="62" name="TextBox 54"/>
          <p:cNvSpPr txBox="1"/>
          <p:nvPr userDrawn="1"/>
        </p:nvSpPr>
        <p:spPr>
          <a:xfrm>
            <a:off x="7686414" y="5089641"/>
            <a:ext cx="396044" cy="282789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endParaRPr lang="fr-FR" sz="3200" b="1" dirty="0">
              <a:solidFill>
                <a:srgbClr val="FFC000"/>
              </a:solidFill>
              <a:latin typeface="+mn-lt"/>
            </a:endParaRPr>
          </a:p>
        </p:txBody>
      </p:sp>
      <p:sp>
        <p:nvSpPr>
          <p:cNvPr id="63" name="Rectangle 62"/>
          <p:cNvSpPr/>
          <p:nvPr userDrawn="1"/>
        </p:nvSpPr>
        <p:spPr bwMode="auto">
          <a:xfrm rot="16200000">
            <a:off x="-1409734" y="3197599"/>
            <a:ext cx="3868405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4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Absences</a:t>
            </a:r>
          </a:p>
        </p:txBody>
      </p:sp>
      <p:pic>
        <p:nvPicPr>
          <p:cNvPr id="64" name="Image 63" descr="Capture d’écran">
            <a:hlinkClick r:id="rId8" action="ppaction://hlinksldjump"/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8524" y="250341"/>
            <a:ext cx="1173921" cy="769672"/>
          </a:xfrm>
          <a:prstGeom prst="rect">
            <a:avLst/>
          </a:prstGeom>
        </p:spPr>
      </p:pic>
      <p:grpSp>
        <p:nvGrpSpPr>
          <p:cNvPr id="60" name="Groupe 59"/>
          <p:cNvGrpSpPr/>
          <p:nvPr userDrawn="1"/>
        </p:nvGrpSpPr>
        <p:grpSpPr>
          <a:xfrm>
            <a:off x="6480077" y="6309320"/>
            <a:ext cx="2649387" cy="272288"/>
            <a:chOff x="5719035" y="6231640"/>
            <a:chExt cx="2649387" cy="342577"/>
          </a:xfrm>
        </p:grpSpPr>
        <p:sp>
          <p:nvSpPr>
            <p:cNvPr id="61" name="TextBox 54"/>
            <p:cNvSpPr txBox="1"/>
            <p:nvPr/>
          </p:nvSpPr>
          <p:spPr>
            <a:xfrm>
              <a:off x="5719035" y="6291428"/>
              <a:ext cx="396044" cy="282789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r>
                <a:rPr lang="fr-FR" sz="3200" b="1" dirty="0">
                  <a:solidFill>
                    <a:srgbClr val="FFC000"/>
                  </a:solidFill>
                  <a:latin typeface="+mn-lt"/>
                </a:rPr>
                <a:t>~</a:t>
              </a:r>
            </a:p>
          </p:txBody>
        </p:sp>
        <p:sp>
          <p:nvSpPr>
            <p:cNvPr id="70" name="TextBox 59"/>
            <p:cNvSpPr txBox="1"/>
            <p:nvPr/>
          </p:nvSpPr>
          <p:spPr>
            <a:xfrm>
              <a:off x="6229395" y="6231640"/>
              <a:ext cx="2139027" cy="3097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en cours de validation</a:t>
              </a:r>
            </a:p>
          </p:txBody>
        </p:sp>
      </p:grpSp>
      <p:sp>
        <p:nvSpPr>
          <p:cNvPr id="71" name="TextBox 58"/>
          <p:cNvSpPr txBox="1"/>
          <p:nvPr userDrawn="1"/>
        </p:nvSpPr>
        <p:spPr>
          <a:xfrm>
            <a:off x="7008705" y="5841268"/>
            <a:ext cx="2126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Acte modélisé dans INGRES</a:t>
            </a:r>
            <a:endParaRPr lang="fr-FR" sz="1000" b="1" i="1" dirty="0">
              <a:solidFill>
                <a:srgbClr val="004272"/>
              </a:solidFill>
              <a:latin typeface="+mn-lt"/>
            </a:endParaRPr>
          </a:p>
        </p:txBody>
      </p:sp>
      <p:pic>
        <p:nvPicPr>
          <p:cNvPr id="80" name="Image 79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502" y="6065484"/>
            <a:ext cx="362413" cy="362413"/>
          </a:xfrm>
          <a:prstGeom prst="rect">
            <a:avLst/>
          </a:prstGeom>
        </p:spPr>
      </p:pic>
      <p:sp>
        <p:nvSpPr>
          <p:cNvPr id="81" name="TextBox 58"/>
          <p:cNvSpPr txBox="1"/>
          <p:nvPr userDrawn="1"/>
        </p:nvSpPr>
        <p:spPr>
          <a:xfrm>
            <a:off x="7008705" y="6091992"/>
            <a:ext cx="23444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dirty="0">
                <a:solidFill>
                  <a:srgbClr val="004272"/>
                </a:solidFill>
                <a:latin typeface="+mn-lt"/>
              </a:rPr>
              <a:t>A</a:t>
            </a:r>
            <a:r>
              <a:rPr lang="fr-FR" sz="1000" b="1" i="1" baseline="0" dirty="0">
                <a:solidFill>
                  <a:srgbClr val="004272"/>
                </a:solidFill>
                <a:latin typeface="+mn-lt"/>
              </a:rPr>
              <a:t>cte</a:t>
            </a:r>
            <a:r>
              <a:rPr lang="fr-FR" sz="1000" b="1" i="1" dirty="0">
                <a:solidFill>
                  <a:srgbClr val="004272"/>
                </a:solidFill>
                <a:latin typeface="+mn-lt"/>
              </a:rPr>
              <a:t> documentaire validé</a:t>
            </a:r>
          </a:p>
        </p:txBody>
      </p:sp>
      <p:grpSp>
        <p:nvGrpSpPr>
          <p:cNvPr id="82" name="Groupe 81"/>
          <p:cNvGrpSpPr/>
          <p:nvPr userDrawn="1"/>
        </p:nvGrpSpPr>
        <p:grpSpPr>
          <a:xfrm>
            <a:off x="6599228" y="6531151"/>
            <a:ext cx="2538714" cy="246221"/>
            <a:chOff x="6108241" y="6486136"/>
            <a:chExt cx="2538714" cy="316030"/>
          </a:xfrm>
        </p:grpSpPr>
        <p:pic>
          <p:nvPicPr>
            <p:cNvPr id="83" name="Picture 3" descr="D:\SkyDrive\Pro\Divers\Couteau suisse\PNG\Flèches &amp; signes\button_cancel.png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6108241" y="6548414"/>
              <a:ext cx="201612" cy="201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4" name="TextBox 60"/>
            <p:cNvSpPr txBox="1"/>
            <p:nvPr/>
          </p:nvSpPr>
          <p:spPr>
            <a:xfrm>
              <a:off x="6507928" y="6486136"/>
              <a:ext cx="2139027" cy="316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à produire</a:t>
              </a:r>
            </a:p>
          </p:txBody>
        </p:sp>
      </p:grpSp>
      <p:sp>
        <p:nvSpPr>
          <p:cNvPr id="85" name="Rectangle 84"/>
          <p:cNvSpPr/>
          <p:nvPr userDrawn="1"/>
        </p:nvSpPr>
        <p:spPr bwMode="auto">
          <a:xfrm>
            <a:off x="6321152" y="5421840"/>
            <a:ext cx="2854029" cy="1343158"/>
          </a:xfrm>
          <a:prstGeom prst="rect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1200" kern="0" dirty="0" err="1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86" name="TextBox 64"/>
          <p:cNvSpPr txBox="1"/>
          <p:nvPr userDrawn="1"/>
        </p:nvSpPr>
        <p:spPr>
          <a:xfrm>
            <a:off x="6249144" y="5265204"/>
            <a:ext cx="710343" cy="2462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>
                <a:solidFill>
                  <a:srgbClr val="004272"/>
                </a:solidFill>
                <a:latin typeface="+mn-lt"/>
              </a:rPr>
              <a:t>Légende</a:t>
            </a:r>
          </a:p>
        </p:txBody>
      </p:sp>
      <p:pic>
        <p:nvPicPr>
          <p:cNvPr id="87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564994" y="5862491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8" name="ZoneTexte 87"/>
          <p:cNvSpPr txBox="1"/>
          <p:nvPr userDrawn="1"/>
        </p:nvSpPr>
        <p:spPr>
          <a:xfrm>
            <a:off x="6980990" y="5600563"/>
            <a:ext cx="20778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 Acte paramétré dans la Suite 9</a:t>
            </a:r>
            <a:endParaRPr lang="fr-FR" sz="1000" i="1" kern="1200" dirty="0">
              <a:solidFill>
                <a:srgbClr val="004272"/>
              </a:solidFill>
              <a:effectLst/>
              <a:latin typeface="+mn-lt"/>
              <a:ea typeface="ＭＳ Ｐゴシック" pitchFamily="34" charset="-128"/>
              <a:cs typeface="+mn-cs"/>
            </a:endParaRPr>
          </a:p>
        </p:txBody>
      </p:sp>
      <p:pic>
        <p:nvPicPr>
          <p:cNvPr id="89" name="Image 88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1172" y="5526231"/>
            <a:ext cx="318039" cy="336260"/>
          </a:xfrm>
          <a:prstGeom prst="rect">
            <a:avLst/>
          </a:prstGeom>
        </p:spPr>
      </p:pic>
      <p:pic>
        <p:nvPicPr>
          <p:cNvPr id="92" name="Image 91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6622" y="1995943"/>
            <a:ext cx="318039" cy="336260"/>
          </a:xfrm>
          <a:prstGeom prst="rect">
            <a:avLst/>
          </a:prstGeom>
        </p:spPr>
      </p:pic>
      <p:pic>
        <p:nvPicPr>
          <p:cNvPr id="65" name="Image 64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6694" y="2021421"/>
            <a:ext cx="318039" cy="336260"/>
          </a:xfrm>
          <a:prstGeom prst="rect">
            <a:avLst/>
          </a:prstGeom>
        </p:spPr>
      </p:pic>
      <p:sp>
        <p:nvSpPr>
          <p:cNvPr id="57" name="Rectangle 56"/>
          <p:cNvSpPr/>
          <p:nvPr userDrawn="1"/>
        </p:nvSpPr>
        <p:spPr bwMode="auto">
          <a:xfrm>
            <a:off x="4777575" y="4437112"/>
            <a:ext cx="1620000" cy="553248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Refus CLD (T)</a:t>
            </a: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INTABS0011 </a:t>
            </a:r>
          </a:p>
        </p:txBody>
      </p:sp>
      <p:cxnSp>
        <p:nvCxnSpPr>
          <p:cNvPr id="68" name="Connecteur droit 67"/>
          <p:cNvCxnSpPr>
            <a:endCxn id="57" idx="1"/>
          </p:cNvCxnSpPr>
          <p:nvPr userDrawn="1"/>
        </p:nvCxnSpPr>
        <p:spPr bwMode="auto">
          <a:xfrm>
            <a:off x="2828584" y="3549370"/>
            <a:ext cx="1948991" cy="1164366"/>
          </a:xfrm>
          <a:prstGeom prst="line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69" name="Picture 3" descr="D:\SkyDrive\Pro\Divers\Couteau suisse\PNG\Flèches &amp; signes\button_cancel.png"/>
          <p:cNvPicPr>
            <a:picLocks noChangeAspect="1" noChangeArrowheads="1"/>
          </p:cNvPicPr>
          <p:nvPr userDrawn="1"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9028658" y="2111012"/>
            <a:ext cx="201612" cy="157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9" name="Rectangle 78"/>
          <p:cNvSpPr/>
          <p:nvPr userDrawn="1"/>
        </p:nvSpPr>
        <p:spPr bwMode="auto">
          <a:xfrm>
            <a:off x="7486978" y="4365104"/>
            <a:ext cx="793957" cy="657619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sp>
        <p:nvSpPr>
          <p:cNvPr id="90" name="Rectangle 89"/>
          <p:cNvSpPr/>
          <p:nvPr userDrawn="1"/>
        </p:nvSpPr>
        <p:spPr bwMode="auto">
          <a:xfrm>
            <a:off x="8769424" y="2960948"/>
            <a:ext cx="793957" cy="2125234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sp>
        <p:nvSpPr>
          <p:cNvPr id="72" name="Rectangle 71"/>
          <p:cNvSpPr/>
          <p:nvPr userDrawn="1"/>
        </p:nvSpPr>
        <p:spPr bwMode="auto">
          <a:xfrm>
            <a:off x="6716433" y="3284984"/>
            <a:ext cx="1517450" cy="472553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Pas</a:t>
            </a:r>
            <a:r>
              <a:rPr lang="fr-FR" sz="1050" i="1" kern="0" baseline="0" dirty="0">
                <a:solidFill>
                  <a:srgbClr val="004272"/>
                </a:solidFill>
                <a:latin typeface="+mn-lt"/>
                <a:cs typeface="ＭＳ Ｐゴシック"/>
              </a:rPr>
              <a:t> d’acte BDA</a:t>
            </a:r>
            <a:endParaRPr lang="fr-FR" sz="1050" i="1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pic>
        <p:nvPicPr>
          <p:cNvPr id="53" name="Picture 2" descr="D:\SkyDrive\Pro\Divers\Couteau suisse\PNG\Flèches &amp; signes\button_ok.png">
            <a:extLst>
              <a:ext uri="{FF2B5EF4-FFF2-40B4-BE49-F238E27FC236}">
                <a16:creationId xmlns:a16="http://schemas.microsoft.com/office/drawing/2014/main" id="{9B5433EF-D806-4C97-853A-F1A04D6758A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717394" y="4566622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3745321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Masque CLD 2/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2"/>
          <p:cNvSpPr txBox="1">
            <a:spLocks/>
          </p:cNvSpPr>
          <p:nvPr userDrawn="1"/>
        </p:nvSpPr>
        <p:spPr bwMode="gray">
          <a:xfrm>
            <a:off x="428625" y="260349"/>
            <a:ext cx="9061450" cy="77940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+mn-lt"/>
                <a:ea typeface="ＭＳ Ｐゴシック" pitchFamily="34" charset="-128"/>
                <a:cs typeface="Calibri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9pPr>
          </a:lstStyle>
          <a:p>
            <a:pPr eaLnBrk="1" hangingPunct="1"/>
            <a:r>
              <a:rPr lang="fr-FR" sz="1800" b="0" kern="0" dirty="0"/>
              <a:t>Détail des événements </a:t>
            </a:r>
            <a:br>
              <a:rPr lang="fr-FR" sz="1800" b="0" kern="0" dirty="0"/>
            </a:br>
            <a:r>
              <a:rPr lang="fr-FR" sz="1800" kern="0" dirty="0"/>
              <a:t>Processus - Gestion des congés requalifiés</a:t>
            </a:r>
          </a:p>
        </p:txBody>
      </p:sp>
      <p:graphicFrame>
        <p:nvGraphicFramePr>
          <p:cNvPr id="5" name="Object 20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8908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20"/>
          <p:cNvGraphicFramePr>
            <a:graphicFrameLocks noChangeAspect="1"/>
          </p:cNvGraphicFramePr>
          <p:nvPr userDrawn="1">
            <p:custDataLst>
              <p:tags r:id="rId3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8909" name="think-cell Slide" r:id="rId7" imgW="360" imgH="360" progId="">
                  <p:embed/>
                </p:oleObj>
              </mc:Choice>
              <mc:Fallback>
                <p:oleObj name="think-cell Slide" r:id="rId7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Straight Connector 7"/>
          <p:cNvCxnSpPr>
            <a:cxnSpLocks noChangeShapeType="1"/>
          </p:cNvCxnSpPr>
          <p:nvPr userDrawn="1"/>
        </p:nvCxnSpPr>
        <p:spPr bwMode="auto">
          <a:xfrm>
            <a:off x="449263" y="1052513"/>
            <a:ext cx="3384550" cy="0"/>
          </a:xfrm>
          <a:prstGeom prst="line">
            <a:avLst/>
          </a:prstGeom>
          <a:noFill/>
          <a:ln w="285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cxnSp>
        <p:nvCxnSpPr>
          <p:cNvPr id="12" name="Straight Connector 8"/>
          <p:cNvCxnSpPr>
            <a:cxnSpLocks noChangeShapeType="1"/>
          </p:cNvCxnSpPr>
          <p:nvPr userDrawn="1"/>
        </p:nvCxnSpPr>
        <p:spPr bwMode="auto">
          <a:xfrm>
            <a:off x="3873500" y="1052513"/>
            <a:ext cx="5614988" cy="0"/>
          </a:xfrm>
          <a:prstGeom prst="line">
            <a:avLst/>
          </a:prstGeom>
          <a:noFill/>
          <a:ln w="31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sp>
        <p:nvSpPr>
          <p:cNvPr id="17" name="Slide Number Placeholder 1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8" name="Parallelogram 6"/>
          <p:cNvSpPr>
            <a:spLocks noChangeArrowheads="1"/>
          </p:cNvSpPr>
          <p:nvPr userDrawn="1"/>
        </p:nvSpPr>
        <p:spPr bwMode="auto">
          <a:xfrm>
            <a:off x="9418638" y="6273800"/>
            <a:ext cx="107950" cy="539750"/>
          </a:xfrm>
          <a:prstGeom prst="parallelogram">
            <a:avLst>
              <a:gd name="adj" fmla="val 82329"/>
            </a:avLst>
          </a:prstGeom>
          <a:solidFill>
            <a:srgbClr val="00355C">
              <a:alpha val="39999"/>
            </a:srgbClr>
          </a:solidFill>
          <a:ln>
            <a:noFill/>
          </a:ln>
        </p:spPr>
        <p:txBody>
          <a:bodyPr anchor="ctr"/>
          <a:lstStyle>
            <a:lvl1pPr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fr-FR" sz="1200">
              <a:solidFill>
                <a:srgbClr val="004272"/>
              </a:solidFill>
            </a:endParaRPr>
          </a:p>
        </p:txBody>
      </p:sp>
      <p:sp>
        <p:nvSpPr>
          <p:cNvPr id="41" name="Slide Number Placeholder 3"/>
          <p:cNvSpPr txBox="1">
            <a:spLocks/>
          </p:cNvSpPr>
          <p:nvPr userDrawn="1"/>
        </p:nvSpPr>
        <p:spPr bwMode="gray">
          <a:xfrm>
            <a:off x="9247188" y="6369050"/>
            <a:ext cx="658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0" i="0" u="none" kern="1200">
                <a:solidFill>
                  <a:srgbClr val="004272"/>
                </a:solidFill>
                <a:latin typeface="+mn-lt"/>
                <a:ea typeface="ＭＳ Ｐゴシック" pitchFamily="-96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43" name="TextBox 9"/>
          <p:cNvSpPr txBox="1"/>
          <p:nvPr userDrawn="1"/>
        </p:nvSpPr>
        <p:spPr>
          <a:xfrm>
            <a:off x="8185038" y="60593"/>
            <a:ext cx="1298479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b="1" i="1" dirty="0">
                <a:solidFill>
                  <a:srgbClr val="004272"/>
                </a:solidFill>
                <a:latin typeface="+mn-lt"/>
                <a:hlinkClick r:id="rId8" action="ppaction://hlinksldjump"/>
              </a:rPr>
              <a:t>RETOUR AU SOMMAIRE </a:t>
            </a:r>
            <a:r>
              <a:rPr lang="fr-FR" sz="700" b="1" i="1" dirty="0">
                <a:solidFill>
                  <a:srgbClr val="004272"/>
                </a:solidFill>
                <a:latin typeface="+mn-lt"/>
              </a:rPr>
              <a:t>:</a:t>
            </a:r>
            <a:endParaRPr lang="fr-FR" sz="700" b="1" i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72" name="Rectangle 71"/>
          <p:cNvSpPr/>
          <p:nvPr userDrawn="1"/>
        </p:nvSpPr>
        <p:spPr bwMode="auto">
          <a:xfrm>
            <a:off x="1568783" y="3573096"/>
            <a:ext cx="2080759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100" b="1" kern="0" dirty="0">
                <a:solidFill>
                  <a:srgbClr val="004272"/>
                </a:solidFill>
                <a:latin typeface="+mn-lt"/>
                <a:cs typeface="Arial" panose="020B0604020202020204" pitchFamily="34" charset="0"/>
              </a:rPr>
              <a:t>Requalification en Congé de longue durée</a:t>
            </a:r>
            <a:r>
              <a:rPr lang="fr-FR" sz="1100" b="1" kern="0" baseline="0" dirty="0">
                <a:solidFill>
                  <a:srgbClr val="004272"/>
                </a:solidFill>
                <a:latin typeface="+mn-lt"/>
                <a:cs typeface="Arial" panose="020B0604020202020204" pitchFamily="34" charset="0"/>
              </a:rPr>
              <a:t> (</a:t>
            </a:r>
            <a:r>
              <a:rPr lang="fr-FR" sz="1100" b="1" kern="0" dirty="0">
                <a:solidFill>
                  <a:srgbClr val="004272"/>
                </a:solidFill>
                <a:latin typeface="+mn-lt"/>
                <a:cs typeface="Arial" panose="020B0604020202020204" pitchFamily="34" charset="0"/>
              </a:rPr>
              <a:t>CLD)</a:t>
            </a:r>
          </a:p>
        </p:txBody>
      </p:sp>
      <p:sp>
        <p:nvSpPr>
          <p:cNvPr id="73" name="TextBox 29"/>
          <p:cNvSpPr txBox="1"/>
          <p:nvPr userDrawn="1"/>
        </p:nvSpPr>
        <p:spPr>
          <a:xfrm>
            <a:off x="6253542" y="1052736"/>
            <a:ext cx="1188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Début d’événement</a:t>
            </a:r>
          </a:p>
        </p:txBody>
      </p:sp>
      <p:sp>
        <p:nvSpPr>
          <p:cNvPr id="76" name="TextBox 65"/>
          <p:cNvSpPr txBox="1"/>
          <p:nvPr userDrawn="1"/>
        </p:nvSpPr>
        <p:spPr>
          <a:xfrm>
            <a:off x="8557798" y="1052736"/>
            <a:ext cx="10757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Fin d’événement</a:t>
            </a:r>
          </a:p>
        </p:txBody>
      </p:sp>
      <p:sp>
        <p:nvSpPr>
          <p:cNvPr id="77" name="TextBox 69"/>
          <p:cNvSpPr txBox="1"/>
          <p:nvPr userDrawn="1"/>
        </p:nvSpPr>
        <p:spPr>
          <a:xfrm>
            <a:off x="7297658" y="1129681"/>
            <a:ext cx="11881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Prolongation</a:t>
            </a:r>
          </a:p>
        </p:txBody>
      </p:sp>
      <p:cxnSp>
        <p:nvCxnSpPr>
          <p:cNvPr id="120" name="Straight Connector 66"/>
          <p:cNvCxnSpPr/>
          <p:nvPr userDrawn="1"/>
        </p:nvCxnSpPr>
        <p:spPr bwMode="auto">
          <a:xfrm>
            <a:off x="7347130" y="1340768"/>
            <a:ext cx="0" cy="3907346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21" name="Straight Connector 68"/>
          <p:cNvCxnSpPr/>
          <p:nvPr userDrawn="1"/>
        </p:nvCxnSpPr>
        <p:spPr bwMode="auto">
          <a:xfrm>
            <a:off x="8461479" y="1340768"/>
            <a:ext cx="0" cy="3879467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95" name="Rectangle 94"/>
          <p:cNvSpPr/>
          <p:nvPr userDrawn="1"/>
        </p:nvSpPr>
        <p:spPr bwMode="auto">
          <a:xfrm>
            <a:off x="4764090" y="2925024"/>
            <a:ext cx="162000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Arial (Corps)"/>
                <a:ea typeface="ＭＳ Ｐゴシック" pitchFamily="34" charset="-128"/>
                <a:cs typeface="ＭＳ Ｐゴシック"/>
              </a:rPr>
              <a:t>Requalification</a:t>
            </a:r>
            <a:r>
              <a:rPr lang="fr-FR" sz="1050" i="1" kern="0" baseline="0" dirty="0">
                <a:solidFill>
                  <a:srgbClr val="004272"/>
                </a:solidFill>
                <a:latin typeface="Arial (Corps)"/>
                <a:ea typeface="ＭＳ Ｐゴシック" pitchFamily="34" charset="-128"/>
                <a:cs typeface="ＭＳ Ｐゴシック"/>
              </a:rPr>
              <a:t> CMO en CLD</a:t>
            </a:r>
            <a:endParaRPr lang="fr-FR" sz="1050" i="1" kern="0" dirty="0">
              <a:solidFill>
                <a:srgbClr val="004272"/>
              </a:solidFill>
              <a:latin typeface="Arial (Corps)"/>
              <a:ea typeface="ＭＳ Ｐゴシック" pitchFamily="34" charset="-128"/>
              <a:cs typeface="ＭＳ Ｐゴシック"/>
            </a:endParaRP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Arial (Corps)"/>
                <a:ea typeface="ＭＳ Ｐゴシック" pitchFamily="34" charset="-128"/>
                <a:cs typeface="ＭＳ Ｐゴシック"/>
              </a:rPr>
              <a:t> INTABS0106</a:t>
            </a:r>
            <a:endParaRPr lang="fr-FR" sz="1050" i="1" kern="0" baseline="0" dirty="0">
              <a:solidFill>
                <a:srgbClr val="004272"/>
              </a:solidFill>
              <a:latin typeface="Arial (Corps)"/>
              <a:cs typeface="ＭＳ Ｐゴシック"/>
            </a:endParaRPr>
          </a:p>
        </p:txBody>
      </p:sp>
      <p:sp>
        <p:nvSpPr>
          <p:cNvPr id="96" name="Rectangle 95"/>
          <p:cNvSpPr/>
          <p:nvPr userDrawn="1"/>
        </p:nvSpPr>
        <p:spPr bwMode="auto">
          <a:xfrm>
            <a:off x="4763891" y="4185084"/>
            <a:ext cx="162000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fr-FR" sz="1050" i="1" kern="0" dirty="0">
                <a:solidFill>
                  <a:srgbClr val="004272"/>
                </a:solidFill>
                <a:latin typeface="Arial (Corps)"/>
                <a:ea typeface="ＭＳ Ｐゴシック" pitchFamily="34" charset="-128"/>
                <a:cs typeface="ＭＳ Ｐゴシック"/>
              </a:rPr>
              <a:t>Requalification CLM en CLD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fr-FR" sz="1050" i="1" kern="0" dirty="0">
                <a:solidFill>
                  <a:srgbClr val="004272"/>
                </a:solidFill>
                <a:latin typeface="Arial (Corps)"/>
                <a:ea typeface="ＭＳ Ｐゴシック" pitchFamily="34" charset="-128"/>
                <a:cs typeface="ＭＳ Ｐゴシック"/>
              </a:rPr>
              <a:t> INTABS0108</a:t>
            </a:r>
          </a:p>
        </p:txBody>
      </p:sp>
      <p:cxnSp>
        <p:nvCxnSpPr>
          <p:cNvPr id="23" name="Connecteur droit 22"/>
          <p:cNvCxnSpPr/>
          <p:nvPr userDrawn="1"/>
        </p:nvCxnSpPr>
        <p:spPr bwMode="auto">
          <a:xfrm>
            <a:off x="4320208" y="3503031"/>
            <a:ext cx="914400" cy="962521"/>
          </a:xfrm>
          <a:prstGeom prst="lin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Connecteur droit 24"/>
          <p:cNvCxnSpPr>
            <a:stCxn id="72" idx="3"/>
            <a:endCxn id="95" idx="1"/>
          </p:cNvCxnSpPr>
          <p:nvPr userDrawn="1"/>
        </p:nvCxnSpPr>
        <p:spPr bwMode="auto">
          <a:xfrm flipV="1">
            <a:off x="3649542" y="3285024"/>
            <a:ext cx="1114548" cy="648072"/>
          </a:xfrm>
          <a:prstGeom prst="line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Connecteur droit 26"/>
          <p:cNvCxnSpPr>
            <a:endCxn id="96" idx="1"/>
          </p:cNvCxnSpPr>
          <p:nvPr userDrawn="1"/>
        </p:nvCxnSpPr>
        <p:spPr bwMode="auto">
          <a:xfrm>
            <a:off x="3661666" y="3933096"/>
            <a:ext cx="1102225" cy="611988"/>
          </a:xfrm>
          <a:prstGeom prst="line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4" name="TextBox 54"/>
          <p:cNvSpPr txBox="1"/>
          <p:nvPr userDrawn="1"/>
        </p:nvSpPr>
        <p:spPr>
          <a:xfrm>
            <a:off x="6667588" y="1847809"/>
            <a:ext cx="396044" cy="282789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endParaRPr lang="fr-FR" sz="3200" b="1" dirty="0">
              <a:solidFill>
                <a:srgbClr val="FFC000"/>
              </a:solidFill>
              <a:latin typeface="+mn-lt"/>
            </a:endParaRPr>
          </a:p>
        </p:txBody>
      </p:sp>
      <p:sp>
        <p:nvSpPr>
          <p:cNvPr id="105" name="TextBox 54"/>
          <p:cNvSpPr txBox="1"/>
          <p:nvPr userDrawn="1"/>
        </p:nvSpPr>
        <p:spPr>
          <a:xfrm>
            <a:off x="6667588" y="2881232"/>
            <a:ext cx="396044" cy="34479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endParaRPr lang="fr-FR" sz="3200" b="1" dirty="0">
              <a:solidFill>
                <a:srgbClr val="FFC000"/>
              </a:solidFill>
              <a:latin typeface="+mn-lt"/>
            </a:endParaRPr>
          </a:p>
        </p:txBody>
      </p:sp>
      <p:sp>
        <p:nvSpPr>
          <p:cNvPr id="108" name="TextBox 54"/>
          <p:cNvSpPr txBox="1"/>
          <p:nvPr userDrawn="1"/>
        </p:nvSpPr>
        <p:spPr>
          <a:xfrm>
            <a:off x="7686414" y="2842813"/>
            <a:ext cx="396044" cy="282789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endParaRPr lang="fr-FR" sz="3200" b="1" dirty="0">
              <a:solidFill>
                <a:srgbClr val="FFC000"/>
              </a:solidFill>
              <a:latin typeface="+mn-lt"/>
            </a:endParaRPr>
          </a:p>
        </p:txBody>
      </p:sp>
      <p:sp>
        <p:nvSpPr>
          <p:cNvPr id="52" name="TextBox 54"/>
          <p:cNvSpPr txBox="1"/>
          <p:nvPr userDrawn="1"/>
        </p:nvSpPr>
        <p:spPr>
          <a:xfrm>
            <a:off x="7686414" y="2909000"/>
            <a:ext cx="396044" cy="282789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endParaRPr lang="fr-FR" sz="3200" b="1" dirty="0">
              <a:solidFill>
                <a:srgbClr val="FFC000"/>
              </a:solidFill>
              <a:latin typeface="+mn-lt"/>
            </a:endParaRPr>
          </a:p>
        </p:txBody>
      </p:sp>
      <p:sp>
        <p:nvSpPr>
          <p:cNvPr id="62" name="TextBox 54"/>
          <p:cNvSpPr txBox="1"/>
          <p:nvPr userDrawn="1"/>
        </p:nvSpPr>
        <p:spPr>
          <a:xfrm>
            <a:off x="7686414" y="5089641"/>
            <a:ext cx="396044" cy="282789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endParaRPr lang="fr-FR" sz="3200" b="1" dirty="0">
              <a:solidFill>
                <a:srgbClr val="FFC000"/>
              </a:solidFill>
              <a:latin typeface="+mn-lt"/>
            </a:endParaRPr>
          </a:p>
        </p:txBody>
      </p:sp>
      <p:sp>
        <p:nvSpPr>
          <p:cNvPr id="63" name="Rectangle 62"/>
          <p:cNvSpPr/>
          <p:nvPr userDrawn="1"/>
        </p:nvSpPr>
        <p:spPr bwMode="auto">
          <a:xfrm rot="16200000">
            <a:off x="-1409734" y="3197599"/>
            <a:ext cx="3868405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4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Absences</a:t>
            </a:r>
          </a:p>
        </p:txBody>
      </p:sp>
      <p:pic>
        <p:nvPicPr>
          <p:cNvPr id="64" name="Image 63" descr="Capture d’écran">
            <a:hlinkClick r:id="rId8" action="ppaction://hlinksldjump"/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8524" y="250341"/>
            <a:ext cx="1173921" cy="769672"/>
          </a:xfrm>
          <a:prstGeom prst="rect">
            <a:avLst/>
          </a:prstGeom>
        </p:spPr>
      </p:pic>
      <p:grpSp>
        <p:nvGrpSpPr>
          <p:cNvPr id="60" name="Groupe 59"/>
          <p:cNvGrpSpPr/>
          <p:nvPr userDrawn="1"/>
        </p:nvGrpSpPr>
        <p:grpSpPr>
          <a:xfrm>
            <a:off x="6480077" y="6309320"/>
            <a:ext cx="2649387" cy="272288"/>
            <a:chOff x="5719035" y="6231640"/>
            <a:chExt cx="2649387" cy="342577"/>
          </a:xfrm>
        </p:grpSpPr>
        <p:sp>
          <p:nvSpPr>
            <p:cNvPr id="61" name="TextBox 54"/>
            <p:cNvSpPr txBox="1"/>
            <p:nvPr/>
          </p:nvSpPr>
          <p:spPr>
            <a:xfrm>
              <a:off x="5719035" y="6291428"/>
              <a:ext cx="396044" cy="282789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r>
                <a:rPr lang="fr-FR" sz="3200" b="1" dirty="0">
                  <a:solidFill>
                    <a:srgbClr val="FFC000"/>
                  </a:solidFill>
                  <a:latin typeface="+mn-lt"/>
                </a:rPr>
                <a:t>~</a:t>
              </a:r>
            </a:p>
          </p:txBody>
        </p:sp>
        <p:sp>
          <p:nvSpPr>
            <p:cNvPr id="70" name="TextBox 59"/>
            <p:cNvSpPr txBox="1"/>
            <p:nvPr/>
          </p:nvSpPr>
          <p:spPr>
            <a:xfrm>
              <a:off x="6229395" y="6231640"/>
              <a:ext cx="2139027" cy="3097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en cours de validation</a:t>
              </a:r>
            </a:p>
          </p:txBody>
        </p:sp>
      </p:grpSp>
      <p:sp>
        <p:nvSpPr>
          <p:cNvPr id="71" name="TextBox 58"/>
          <p:cNvSpPr txBox="1"/>
          <p:nvPr userDrawn="1"/>
        </p:nvSpPr>
        <p:spPr>
          <a:xfrm>
            <a:off x="7008705" y="5841268"/>
            <a:ext cx="2126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Acte modélisé dans INGRES</a:t>
            </a:r>
            <a:endParaRPr lang="fr-FR" sz="1000" b="1" i="1" dirty="0">
              <a:solidFill>
                <a:srgbClr val="004272"/>
              </a:solidFill>
              <a:latin typeface="+mn-lt"/>
            </a:endParaRPr>
          </a:p>
        </p:txBody>
      </p:sp>
      <p:pic>
        <p:nvPicPr>
          <p:cNvPr id="80" name="Image 79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502" y="6065484"/>
            <a:ext cx="362413" cy="362413"/>
          </a:xfrm>
          <a:prstGeom prst="rect">
            <a:avLst/>
          </a:prstGeom>
        </p:spPr>
      </p:pic>
      <p:sp>
        <p:nvSpPr>
          <p:cNvPr id="81" name="TextBox 58"/>
          <p:cNvSpPr txBox="1"/>
          <p:nvPr userDrawn="1"/>
        </p:nvSpPr>
        <p:spPr>
          <a:xfrm>
            <a:off x="7008705" y="6091992"/>
            <a:ext cx="23444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dirty="0">
                <a:solidFill>
                  <a:srgbClr val="004272"/>
                </a:solidFill>
                <a:latin typeface="+mn-lt"/>
              </a:rPr>
              <a:t>A</a:t>
            </a:r>
            <a:r>
              <a:rPr lang="fr-FR" sz="1000" b="1" i="1" baseline="0" dirty="0">
                <a:solidFill>
                  <a:srgbClr val="004272"/>
                </a:solidFill>
                <a:latin typeface="+mn-lt"/>
              </a:rPr>
              <a:t>cte</a:t>
            </a:r>
            <a:r>
              <a:rPr lang="fr-FR" sz="1000" b="1" i="1" dirty="0">
                <a:solidFill>
                  <a:srgbClr val="004272"/>
                </a:solidFill>
                <a:latin typeface="+mn-lt"/>
              </a:rPr>
              <a:t> documentaire validé</a:t>
            </a:r>
          </a:p>
        </p:txBody>
      </p:sp>
      <p:grpSp>
        <p:nvGrpSpPr>
          <p:cNvPr id="82" name="Groupe 81"/>
          <p:cNvGrpSpPr/>
          <p:nvPr userDrawn="1"/>
        </p:nvGrpSpPr>
        <p:grpSpPr>
          <a:xfrm>
            <a:off x="6599228" y="6531151"/>
            <a:ext cx="2538714" cy="246221"/>
            <a:chOff x="6108241" y="6486136"/>
            <a:chExt cx="2538714" cy="316030"/>
          </a:xfrm>
        </p:grpSpPr>
        <p:pic>
          <p:nvPicPr>
            <p:cNvPr id="83" name="Picture 3" descr="D:\SkyDrive\Pro\Divers\Couteau suisse\PNG\Flèches &amp; signes\button_cancel.png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6108241" y="6548414"/>
              <a:ext cx="201612" cy="201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4" name="TextBox 60"/>
            <p:cNvSpPr txBox="1"/>
            <p:nvPr/>
          </p:nvSpPr>
          <p:spPr>
            <a:xfrm>
              <a:off x="6507928" y="6486136"/>
              <a:ext cx="2139027" cy="316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à produire</a:t>
              </a:r>
            </a:p>
          </p:txBody>
        </p:sp>
      </p:grpSp>
      <p:sp>
        <p:nvSpPr>
          <p:cNvPr id="85" name="Rectangle 84"/>
          <p:cNvSpPr/>
          <p:nvPr userDrawn="1"/>
        </p:nvSpPr>
        <p:spPr bwMode="auto">
          <a:xfrm>
            <a:off x="6321152" y="5421840"/>
            <a:ext cx="2854029" cy="1343158"/>
          </a:xfrm>
          <a:prstGeom prst="rect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1200" kern="0" dirty="0" err="1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86" name="TextBox 64"/>
          <p:cNvSpPr txBox="1"/>
          <p:nvPr userDrawn="1"/>
        </p:nvSpPr>
        <p:spPr>
          <a:xfrm>
            <a:off x="6249144" y="5265204"/>
            <a:ext cx="710343" cy="2462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>
                <a:solidFill>
                  <a:srgbClr val="004272"/>
                </a:solidFill>
                <a:latin typeface="+mn-lt"/>
              </a:rPr>
              <a:t>Légende</a:t>
            </a:r>
          </a:p>
        </p:txBody>
      </p:sp>
      <p:pic>
        <p:nvPicPr>
          <p:cNvPr id="87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564994" y="5862491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8" name="ZoneTexte 87"/>
          <p:cNvSpPr txBox="1"/>
          <p:nvPr userDrawn="1"/>
        </p:nvSpPr>
        <p:spPr>
          <a:xfrm>
            <a:off x="6980990" y="5600563"/>
            <a:ext cx="20778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 Acte paramétré dans la Suite 9</a:t>
            </a:r>
            <a:endParaRPr lang="fr-FR" sz="1000" i="1" kern="1200" dirty="0">
              <a:solidFill>
                <a:srgbClr val="004272"/>
              </a:solidFill>
              <a:effectLst/>
              <a:latin typeface="+mn-lt"/>
              <a:ea typeface="ＭＳ Ｐゴシック" pitchFamily="34" charset="-128"/>
              <a:cs typeface="+mn-cs"/>
            </a:endParaRPr>
          </a:p>
        </p:txBody>
      </p:sp>
      <p:pic>
        <p:nvPicPr>
          <p:cNvPr id="89" name="Image 88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1014" y="5526231"/>
            <a:ext cx="318039" cy="336260"/>
          </a:xfrm>
          <a:prstGeom prst="rect">
            <a:avLst/>
          </a:prstGeom>
        </p:spPr>
      </p:pic>
      <p:sp>
        <p:nvSpPr>
          <p:cNvPr id="55" name="Rectangle 54"/>
          <p:cNvSpPr/>
          <p:nvPr userDrawn="1"/>
        </p:nvSpPr>
        <p:spPr bwMode="auto">
          <a:xfrm>
            <a:off x="1568624" y="1808820"/>
            <a:ext cx="2080759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100" b="1" kern="0" dirty="0">
                <a:solidFill>
                  <a:srgbClr val="004272"/>
                </a:solidFill>
                <a:latin typeface="+mn-lt"/>
                <a:cs typeface="Arial" panose="020B0604020202020204" pitchFamily="34" charset="0"/>
              </a:rPr>
              <a:t>Requalification en Congé de longue maladie </a:t>
            </a:r>
            <a:r>
              <a:rPr lang="fr-FR" sz="1100" b="1" kern="0" baseline="0" dirty="0">
                <a:solidFill>
                  <a:srgbClr val="004272"/>
                </a:solidFill>
                <a:latin typeface="+mn-lt"/>
                <a:cs typeface="Arial" panose="020B0604020202020204" pitchFamily="34" charset="0"/>
              </a:rPr>
              <a:t>(</a:t>
            </a:r>
            <a:r>
              <a:rPr lang="fr-FR" sz="1100" b="1" kern="0" dirty="0">
                <a:solidFill>
                  <a:srgbClr val="004272"/>
                </a:solidFill>
                <a:latin typeface="+mn-lt"/>
                <a:cs typeface="Arial" panose="020B0604020202020204" pitchFamily="34" charset="0"/>
              </a:rPr>
              <a:t>CLM)</a:t>
            </a:r>
          </a:p>
        </p:txBody>
      </p:sp>
      <p:sp>
        <p:nvSpPr>
          <p:cNvPr id="56" name="Rectangle 55"/>
          <p:cNvSpPr/>
          <p:nvPr userDrawn="1"/>
        </p:nvSpPr>
        <p:spPr bwMode="auto">
          <a:xfrm>
            <a:off x="4772980" y="1808900"/>
            <a:ext cx="162000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fr-FR" sz="1050" i="1" kern="0" dirty="0">
                <a:solidFill>
                  <a:srgbClr val="004272"/>
                </a:solidFill>
                <a:latin typeface="Arial (Corps)"/>
                <a:ea typeface="ＭＳ Ｐゴシック" pitchFamily="34" charset="-128"/>
                <a:cs typeface="ＭＳ Ｐゴシック"/>
              </a:rPr>
              <a:t>Requalification CMO en CLM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fr-FR" sz="1050" i="1" kern="0" dirty="0">
                <a:solidFill>
                  <a:srgbClr val="004272"/>
                </a:solidFill>
                <a:latin typeface="Arial (Corps)"/>
                <a:ea typeface="ＭＳ Ｐゴシック" pitchFamily="34" charset="-128"/>
                <a:cs typeface="ＭＳ Ｐゴシック"/>
              </a:rPr>
              <a:t> INTABS0105</a:t>
            </a:r>
          </a:p>
        </p:txBody>
      </p:sp>
      <p:cxnSp>
        <p:nvCxnSpPr>
          <p:cNvPr id="57" name="Connecteur droit 56"/>
          <p:cNvCxnSpPr>
            <a:stCxn id="55" idx="3"/>
            <a:endCxn id="56" idx="1"/>
          </p:cNvCxnSpPr>
          <p:nvPr userDrawn="1"/>
        </p:nvCxnSpPr>
        <p:spPr bwMode="auto">
          <a:xfrm>
            <a:off x="3649383" y="2168820"/>
            <a:ext cx="1123597" cy="80"/>
          </a:xfrm>
          <a:prstGeom prst="line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6" name="Rectangle 65"/>
          <p:cNvSpPr/>
          <p:nvPr userDrawn="1"/>
        </p:nvSpPr>
        <p:spPr bwMode="auto">
          <a:xfrm>
            <a:off x="7486978" y="1466336"/>
            <a:ext cx="793957" cy="3636403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sp>
        <p:nvSpPr>
          <p:cNvPr id="67" name="Rectangle 66"/>
          <p:cNvSpPr/>
          <p:nvPr userDrawn="1"/>
        </p:nvSpPr>
        <p:spPr bwMode="auto">
          <a:xfrm>
            <a:off x="8695547" y="1466337"/>
            <a:ext cx="793957" cy="3632115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pic>
        <p:nvPicPr>
          <p:cNvPr id="51" name="Image 50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4695" y="4439887"/>
            <a:ext cx="318039" cy="336260"/>
          </a:xfrm>
          <a:prstGeom prst="rect">
            <a:avLst/>
          </a:prstGeom>
        </p:spPr>
      </p:pic>
      <p:pic>
        <p:nvPicPr>
          <p:cNvPr id="53" name="Image 52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9924" y="3092644"/>
            <a:ext cx="318039" cy="336260"/>
          </a:xfrm>
          <a:prstGeom prst="rect">
            <a:avLst/>
          </a:prstGeom>
        </p:spPr>
      </p:pic>
      <p:pic>
        <p:nvPicPr>
          <p:cNvPr id="54" name="Image 53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4695" y="1985729"/>
            <a:ext cx="318039" cy="336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366700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sque congé mater pater ad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20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490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20"/>
          <p:cNvGraphicFramePr>
            <a:graphicFrameLocks noChangeAspect="1"/>
          </p:cNvGraphicFramePr>
          <p:nvPr userDrawn="1">
            <p:custDataLst>
              <p:tags r:id="rId3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491" name="think-cell Slide" r:id="rId7" imgW="360" imgH="360" progId="">
                  <p:embed/>
                </p:oleObj>
              </mc:Choice>
              <mc:Fallback>
                <p:oleObj name="think-cell Slide" r:id="rId7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Slide Number Placeholder 1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8" name="Parallelogram 6"/>
          <p:cNvSpPr>
            <a:spLocks noChangeArrowheads="1"/>
          </p:cNvSpPr>
          <p:nvPr userDrawn="1"/>
        </p:nvSpPr>
        <p:spPr bwMode="auto">
          <a:xfrm>
            <a:off x="9418638" y="6273800"/>
            <a:ext cx="107950" cy="539750"/>
          </a:xfrm>
          <a:prstGeom prst="parallelogram">
            <a:avLst>
              <a:gd name="adj" fmla="val 82329"/>
            </a:avLst>
          </a:prstGeom>
          <a:solidFill>
            <a:srgbClr val="00355C">
              <a:alpha val="39999"/>
            </a:srgbClr>
          </a:solidFill>
          <a:ln>
            <a:noFill/>
          </a:ln>
        </p:spPr>
        <p:txBody>
          <a:bodyPr anchor="ctr"/>
          <a:lstStyle>
            <a:lvl1pPr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fr-FR" sz="1200">
              <a:solidFill>
                <a:srgbClr val="004272"/>
              </a:solidFill>
            </a:endParaRPr>
          </a:p>
        </p:txBody>
      </p:sp>
      <p:sp>
        <p:nvSpPr>
          <p:cNvPr id="40" name="Title 2"/>
          <p:cNvSpPr txBox="1">
            <a:spLocks/>
          </p:cNvSpPr>
          <p:nvPr userDrawn="1"/>
        </p:nvSpPr>
        <p:spPr bwMode="gray">
          <a:xfrm>
            <a:off x="428625" y="260349"/>
            <a:ext cx="9061450" cy="73804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+mn-lt"/>
                <a:ea typeface="ＭＳ Ｐゴシック" pitchFamily="34" charset="-128"/>
                <a:cs typeface="Calibri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9pPr>
          </a:lstStyle>
          <a:p>
            <a:pPr eaLnBrk="1" hangingPunct="1"/>
            <a:r>
              <a:rPr lang="fr-FR" sz="1800" b="0" kern="0" dirty="0"/>
              <a:t>Détail des événements </a:t>
            </a:r>
            <a:br>
              <a:rPr lang="fr-FR" sz="1800" b="0" kern="0" dirty="0"/>
            </a:br>
            <a:r>
              <a:rPr lang="fr-FR" sz="1800" kern="0" dirty="0"/>
              <a:t>Processus - Gestion des congés liés à la parentalité</a:t>
            </a:r>
          </a:p>
        </p:txBody>
      </p:sp>
      <p:sp>
        <p:nvSpPr>
          <p:cNvPr id="41" name="Slide Number Placeholder 3"/>
          <p:cNvSpPr txBox="1">
            <a:spLocks/>
          </p:cNvSpPr>
          <p:nvPr userDrawn="1"/>
        </p:nvSpPr>
        <p:spPr bwMode="gray">
          <a:xfrm>
            <a:off x="9247188" y="6369050"/>
            <a:ext cx="658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0" i="0" u="none" kern="1200">
                <a:solidFill>
                  <a:srgbClr val="004272"/>
                </a:solidFill>
                <a:latin typeface="+mn-lt"/>
                <a:ea typeface="ＭＳ Ｐゴシック" pitchFamily="-96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43" name="TextBox 9"/>
          <p:cNvSpPr txBox="1"/>
          <p:nvPr userDrawn="1"/>
        </p:nvSpPr>
        <p:spPr>
          <a:xfrm>
            <a:off x="8185038" y="60593"/>
            <a:ext cx="1298479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b="1" i="1" dirty="0">
                <a:solidFill>
                  <a:srgbClr val="004272"/>
                </a:solidFill>
                <a:latin typeface="+mn-lt"/>
                <a:hlinkClick r:id="rId8" action="ppaction://hlinksldjump"/>
              </a:rPr>
              <a:t>RETOUR AU SOMMAIRE </a:t>
            </a:r>
            <a:r>
              <a:rPr lang="fr-FR" sz="700" b="1" i="1" dirty="0">
                <a:solidFill>
                  <a:srgbClr val="004272"/>
                </a:solidFill>
                <a:latin typeface="+mn-lt"/>
              </a:rPr>
              <a:t>:</a:t>
            </a:r>
            <a:endParaRPr lang="fr-FR" sz="700" b="1" i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74" name="Rectangle 73"/>
          <p:cNvSpPr/>
          <p:nvPr userDrawn="1"/>
        </p:nvSpPr>
        <p:spPr bwMode="auto">
          <a:xfrm>
            <a:off x="2446181" y="1520788"/>
            <a:ext cx="288000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Congé maternité</a:t>
            </a: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INTABS0007</a:t>
            </a:r>
          </a:p>
        </p:txBody>
      </p:sp>
      <p:sp>
        <p:nvSpPr>
          <p:cNvPr id="73" name="TextBox 29"/>
          <p:cNvSpPr txBox="1"/>
          <p:nvPr userDrawn="1"/>
        </p:nvSpPr>
        <p:spPr>
          <a:xfrm>
            <a:off x="6164355" y="1052736"/>
            <a:ext cx="1188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Début d’événement</a:t>
            </a:r>
          </a:p>
        </p:txBody>
      </p:sp>
      <p:sp>
        <p:nvSpPr>
          <p:cNvPr id="76" name="TextBox 65"/>
          <p:cNvSpPr txBox="1"/>
          <p:nvPr userDrawn="1"/>
        </p:nvSpPr>
        <p:spPr>
          <a:xfrm>
            <a:off x="8612627" y="1052736"/>
            <a:ext cx="10757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Fin d’événement</a:t>
            </a:r>
          </a:p>
        </p:txBody>
      </p:sp>
      <p:sp>
        <p:nvSpPr>
          <p:cNvPr id="77" name="TextBox 69"/>
          <p:cNvSpPr txBox="1"/>
          <p:nvPr userDrawn="1"/>
        </p:nvSpPr>
        <p:spPr>
          <a:xfrm>
            <a:off x="7294245" y="1129681"/>
            <a:ext cx="11881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Renouvellement</a:t>
            </a:r>
          </a:p>
        </p:txBody>
      </p:sp>
      <p:sp>
        <p:nvSpPr>
          <p:cNvPr id="101" name="Rectangle 100"/>
          <p:cNvSpPr/>
          <p:nvPr userDrawn="1"/>
        </p:nvSpPr>
        <p:spPr bwMode="auto">
          <a:xfrm>
            <a:off x="8790778" y="1466383"/>
            <a:ext cx="793957" cy="3636356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sp>
        <p:nvSpPr>
          <p:cNvPr id="109" name="Rectangle 108"/>
          <p:cNvSpPr/>
          <p:nvPr userDrawn="1"/>
        </p:nvSpPr>
        <p:spPr bwMode="auto">
          <a:xfrm>
            <a:off x="7486978" y="1466336"/>
            <a:ext cx="793957" cy="3636403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cxnSp>
        <p:nvCxnSpPr>
          <p:cNvPr id="110" name="Straight Connector 66"/>
          <p:cNvCxnSpPr/>
          <p:nvPr userDrawn="1"/>
        </p:nvCxnSpPr>
        <p:spPr bwMode="auto">
          <a:xfrm>
            <a:off x="7260314" y="1466739"/>
            <a:ext cx="0" cy="3636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11" name="Straight Connector 68"/>
          <p:cNvCxnSpPr/>
          <p:nvPr userDrawn="1"/>
        </p:nvCxnSpPr>
        <p:spPr bwMode="auto">
          <a:xfrm>
            <a:off x="8516308" y="1460932"/>
            <a:ext cx="0" cy="3636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79" name="Rectangle 78"/>
          <p:cNvSpPr/>
          <p:nvPr userDrawn="1"/>
        </p:nvSpPr>
        <p:spPr bwMode="auto">
          <a:xfrm>
            <a:off x="2446181" y="2517177"/>
            <a:ext cx="288000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Congé paternité et de l’accueil de l’enfant</a:t>
            </a: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INTABS0024 (T)</a:t>
            </a: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INTABS0127 (S)</a:t>
            </a:r>
          </a:p>
        </p:txBody>
      </p:sp>
      <p:sp>
        <p:nvSpPr>
          <p:cNvPr id="91" name="Rectangle 90"/>
          <p:cNvSpPr/>
          <p:nvPr userDrawn="1"/>
        </p:nvSpPr>
        <p:spPr bwMode="auto">
          <a:xfrm>
            <a:off x="2446181" y="3561126"/>
            <a:ext cx="288000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Congé adoption</a:t>
            </a: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INTABS0017 (T)</a:t>
            </a: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INTABS0126 (S)</a:t>
            </a:r>
          </a:p>
        </p:txBody>
      </p:sp>
      <p:sp>
        <p:nvSpPr>
          <p:cNvPr id="45" name="Rectangle 44"/>
          <p:cNvSpPr/>
          <p:nvPr userDrawn="1"/>
        </p:nvSpPr>
        <p:spPr bwMode="auto">
          <a:xfrm rot="16200000">
            <a:off x="-1409734" y="3035134"/>
            <a:ext cx="3868405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4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Absences</a:t>
            </a:r>
          </a:p>
        </p:txBody>
      </p:sp>
      <p:cxnSp>
        <p:nvCxnSpPr>
          <p:cNvPr id="46" name="Straight Connector 7"/>
          <p:cNvCxnSpPr>
            <a:cxnSpLocks noChangeShapeType="1"/>
          </p:cNvCxnSpPr>
          <p:nvPr userDrawn="1"/>
        </p:nvCxnSpPr>
        <p:spPr bwMode="auto">
          <a:xfrm>
            <a:off x="449263" y="1052513"/>
            <a:ext cx="3384550" cy="0"/>
          </a:xfrm>
          <a:prstGeom prst="line">
            <a:avLst/>
          </a:prstGeom>
          <a:noFill/>
          <a:ln w="285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cxnSp>
        <p:nvCxnSpPr>
          <p:cNvPr id="47" name="Straight Connector 8"/>
          <p:cNvCxnSpPr>
            <a:cxnSpLocks noChangeShapeType="1"/>
          </p:cNvCxnSpPr>
          <p:nvPr userDrawn="1"/>
        </p:nvCxnSpPr>
        <p:spPr bwMode="auto">
          <a:xfrm>
            <a:off x="3873500" y="1052513"/>
            <a:ext cx="5614988" cy="0"/>
          </a:xfrm>
          <a:prstGeom prst="line">
            <a:avLst/>
          </a:prstGeom>
          <a:noFill/>
          <a:ln w="31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pic>
        <p:nvPicPr>
          <p:cNvPr id="44" name="Image 43" descr="Capture d’écran">
            <a:hlinkClick r:id="rId8" action="ppaction://hlinksldjump"/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8524" y="250341"/>
            <a:ext cx="1173921" cy="769672"/>
          </a:xfrm>
          <a:prstGeom prst="rect">
            <a:avLst/>
          </a:prstGeom>
        </p:spPr>
      </p:pic>
      <p:grpSp>
        <p:nvGrpSpPr>
          <p:cNvPr id="48" name="Groupe 47"/>
          <p:cNvGrpSpPr/>
          <p:nvPr userDrawn="1"/>
        </p:nvGrpSpPr>
        <p:grpSpPr>
          <a:xfrm>
            <a:off x="6480077" y="6309320"/>
            <a:ext cx="2649387" cy="272288"/>
            <a:chOff x="5719035" y="6231640"/>
            <a:chExt cx="2649387" cy="342577"/>
          </a:xfrm>
        </p:grpSpPr>
        <p:sp>
          <p:nvSpPr>
            <p:cNvPr id="49" name="TextBox 54"/>
            <p:cNvSpPr txBox="1"/>
            <p:nvPr/>
          </p:nvSpPr>
          <p:spPr>
            <a:xfrm>
              <a:off x="5719035" y="6291428"/>
              <a:ext cx="396044" cy="282789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r>
                <a:rPr lang="fr-FR" sz="3200" b="1" dirty="0">
                  <a:solidFill>
                    <a:srgbClr val="FFC000"/>
                  </a:solidFill>
                  <a:latin typeface="+mn-lt"/>
                </a:rPr>
                <a:t>~</a:t>
              </a:r>
            </a:p>
          </p:txBody>
        </p:sp>
        <p:sp>
          <p:nvSpPr>
            <p:cNvPr id="51" name="TextBox 59"/>
            <p:cNvSpPr txBox="1"/>
            <p:nvPr/>
          </p:nvSpPr>
          <p:spPr>
            <a:xfrm>
              <a:off x="6229395" y="6231640"/>
              <a:ext cx="2139027" cy="3097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en cours de validation</a:t>
              </a:r>
            </a:p>
          </p:txBody>
        </p:sp>
      </p:grpSp>
      <p:sp>
        <p:nvSpPr>
          <p:cNvPr id="52" name="TextBox 58"/>
          <p:cNvSpPr txBox="1"/>
          <p:nvPr userDrawn="1"/>
        </p:nvSpPr>
        <p:spPr>
          <a:xfrm>
            <a:off x="7008705" y="5841268"/>
            <a:ext cx="2126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Acte modélisé dans INGRES</a:t>
            </a:r>
            <a:endParaRPr lang="fr-FR" sz="1000" b="1" i="1" dirty="0">
              <a:solidFill>
                <a:srgbClr val="004272"/>
              </a:solidFill>
              <a:latin typeface="+mn-lt"/>
            </a:endParaRPr>
          </a:p>
        </p:txBody>
      </p:sp>
      <p:pic>
        <p:nvPicPr>
          <p:cNvPr id="53" name="Image 52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502" y="6065484"/>
            <a:ext cx="362413" cy="362413"/>
          </a:xfrm>
          <a:prstGeom prst="rect">
            <a:avLst/>
          </a:prstGeom>
        </p:spPr>
      </p:pic>
      <p:sp>
        <p:nvSpPr>
          <p:cNvPr id="54" name="TextBox 58"/>
          <p:cNvSpPr txBox="1"/>
          <p:nvPr userDrawn="1"/>
        </p:nvSpPr>
        <p:spPr>
          <a:xfrm>
            <a:off x="7008705" y="6091992"/>
            <a:ext cx="23444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dirty="0">
                <a:solidFill>
                  <a:srgbClr val="004272"/>
                </a:solidFill>
                <a:latin typeface="+mn-lt"/>
              </a:rPr>
              <a:t>A</a:t>
            </a:r>
            <a:r>
              <a:rPr lang="fr-FR" sz="1000" b="1" i="1" baseline="0" dirty="0">
                <a:solidFill>
                  <a:srgbClr val="004272"/>
                </a:solidFill>
                <a:latin typeface="+mn-lt"/>
              </a:rPr>
              <a:t>cte</a:t>
            </a:r>
            <a:r>
              <a:rPr lang="fr-FR" sz="1000" b="1" i="1" dirty="0">
                <a:solidFill>
                  <a:srgbClr val="004272"/>
                </a:solidFill>
                <a:latin typeface="+mn-lt"/>
              </a:rPr>
              <a:t> documentaire validé</a:t>
            </a:r>
          </a:p>
        </p:txBody>
      </p:sp>
      <p:grpSp>
        <p:nvGrpSpPr>
          <p:cNvPr id="55" name="Groupe 54"/>
          <p:cNvGrpSpPr/>
          <p:nvPr userDrawn="1"/>
        </p:nvGrpSpPr>
        <p:grpSpPr>
          <a:xfrm>
            <a:off x="6599228" y="6531151"/>
            <a:ext cx="2538714" cy="246221"/>
            <a:chOff x="6108241" y="6486136"/>
            <a:chExt cx="2538714" cy="316030"/>
          </a:xfrm>
        </p:grpSpPr>
        <p:pic>
          <p:nvPicPr>
            <p:cNvPr id="68" name="Picture 3" descr="D:\SkyDrive\Pro\Divers\Couteau suisse\PNG\Flèches &amp; signes\button_cancel.png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6108241" y="6548414"/>
              <a:ext cx="201612" cy="201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9" name="TextBox 60"/>
            <p:cNvSpPr txBox="1"/>
            <p:nvPr/>
          </p:nvSpPr>
          <p:spPr>
            <a:xfrm>
              <a:off x="6507928" y="6486136"/>
              <a:ext cx="2139027" cy="316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à produire</a:t>
              </a:r>
            </a:p>
          </p:txBody>
        </p:sp>
      </p:grpSp>
      <p:sp>
        <p:nvSpPr>
          <p:cNvPr id="70" name="Rectangle 69"/>
          <p:cNvSpPr/>
          <p:nvPr userDrawn="1"/>
        </p:nvSpPr>
        <p:spPr bwMode="auto">
          <a:xfrm>
            <a:off x="6321152" y="5421840"/>
            <a:ext cx="2854029" cy="1343158"/>
          </a:xfrm>
          <a:prstGeom prst="rect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1200" kern="0" dirty="0" err="1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71" name="TextBox 64"/>
          <p:cNvSpPr txBox="1"/>
          <p:nvPr userDrawn="1"/>
        </p:nvSpPr>
        <p:spPr>
          <a:xfrm>
            <a:off x="6249144" y="5265204"/>
            <a:ext cx="710343" cy="2462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>
                <a:solidFill>
                  <a:srgbClr val="004272"/>
                </a:solidFill>
                <a:latin typeface="+mn-lt"/>
              </a:rPr>
              <a:t>Légende</a:t>
            </a:r>
          </a:p>
        </p:txBody>
      </p:sp>
      <p:pic>
        <p:nvPicPr>
          <p:cNvPr id="80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564994" y="5862491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" name="ZoneTexte 80"/>
          <p:cNvSpPr txBox="1"/>
          <p:nvPr userDrawn="1"/>
        </p:nvSpPr>
        <p:spPr>
          <a:xfrm>
            <a:off x="6980990" y="5600563"/>
            <a:ext cx="20778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 Acte paramétré dans la Suite 9</a:t>
            </a:r>
            <a:endParaRPr lang="fr-FR" sz="1000" i="1" kern="1200" dirty="0">
              <a:solidFill>
                <a:srgbClr val="004272"/>
              </a:solidFill>
              <a:effectLst/>
              <a:latin typeface="+mn-lt"/>
              <a:ea typeface="ＭＳ Ｐゴシック" pitchFamily="34" charset="-128"/>
              <a:cs typeface="+mn-cs"/>
            </a:endParaRPr>
          </a:p>
        </p:txBody>
      </p:sp>
      <p:pic>
        <p:nvPicPr>
          <p:cNvPr id="82" name="Image 81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1014" y="5526231"/>
            <a:ext cx="318039" cy="336260"/>
          </a:xfrm>
          <a:prstGeom prst="rect">
            <a:avLst/>
          </a:prstGeom>
        </p:spPr>
      </p:pic>
      <p:pic>
        <p:nvPicPr>
          <p:cNvPr id="83" name="Image 82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9854" y="3752996"/>
            <a:ext cx="318039" cy="336260"/>
          </a:xfrm>
          <a:prstGeom prst="rect">
            <a:avLst/>
          </a:prstGeom>
        </p:spPr>
      </p:pic>
      <p:pic>
        <p:nvPicPr>
          <p:cNvPr id="84" name="Image 83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0187" y="2708776"/>
            <a:ext cx="318039" cy="336260"/>
          </a:xfrm>
          <a:prstGeom prst="rect">
            <a:avLst/>
          </a:prstGeom>
        </p:spPr>
      </p:pic>
      <p:pic>
        <p:nvPicPr>
          <p:cNvPr id="85" name="Image 84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8082" y="1724588"/>
            <a:ext cx="318039" cy="336260"/>
          </a:xfrm>
          <a:prstGeom prst="rect">
            <a:avLst/>
          </a:prstGeom>
        </p:spPr>
      </p:pic>
      <p:sp>
        <p:nvSpPr>
          <p:cNvPr id="42" name="Rectangle 41"/>
          <p:cNvSpPr/>
          <p:nvPr userDrawn="1"/>
        </p:nvSpPr>
        <p:spPr bwMode="auto">
          <a:xfrm>
            <a:off x="2446181" y="4545204"/>
            <a:ext cx="288000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Congé de naissance ou adoption</a:t>
            </a: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INTABS0009 (T)</a:t>
            </a: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INTABS0139 (S)</a:t>
            </a:r>
          </a:p>
        </p:txBody>
      </p:sp>
      <p:pic>
        <p:nvPicPr>
          <p:cNvPr id="56" name="Image 55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5940" y="4712920"/>
            <a:ext cx="318039" cy="336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9833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Straight Connector 7"/>
          <p:cNvCxnSpPr>
            <a:cxnSpLocks noChangeShapeType="1"/>
          </p:cNvCxnSpPr>
          <p:nvPr userDrawn="1"/>
        </p:nvCxnSpPr>
        <p:spPr bwMode="auto">
          <a:xfrm>
            <a:off x="449263" y="1052513"/>
            <a:ext cx="3384550" cy="0"/>
          </a:xfrm>
          <a:prstGeom prst="line">
            <a:avLst/>
          </a:prstGeom>
          <a:noFill/>
          <a:ln w="285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cxnSp>
        <p:nvCxnSpPr>
          <p:cNvPr id="33" name="Straight Connector 8"/>
          <p:cNvCxnSpPr>
            <a:cxnSpLocks noChangeShapeType="1"/>
          </p:cNvCxnSpPr>
          <p:nvPr userDrawn="1"/>
        </p:nvCxnSpPr>
        <p:spPr bwMode="auto">
          <a:xfrm>
            <a:off x="3873500" y="1052513"/>
            <a:ext cx="5614988" cy="0"/>
          </a:xfrm>
          <a:prstGeom prst="line">
            <a:avLst/>
          </a:prstGeom>
          <a:noFill/>
          <a:ln w="31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sp>
        <p:nvSpPr>
          <p:cNvPr id="34" name="Title 1"/>
          <p:cNvSpPr txBox="1">
            <a:spLocks/>
          </p:cNvSpPr>
          <p:nvPr userDrawn="1"/>
        </p:nvSpPr>
        <p:spPr bwMode="gray">
          <a:xfrm>
            <a:off x="489776" y="259200"/>
            <a:ext cx="9061450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+mn-lt"/>
                <a:ea typeface="ＭＳ Ｐゴシック" pitchFamily="34" charset="-128"/>
                <a:cs typeface="Calibri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9pPr>
          </a:lstStyle>
          <a:p>
            <a:r>
              <a:rPr lang="fr-FR" sz="1800" kern="0" dirty="0"/>
              <a:t>Parcours d’un agent fonctionnaire</a:t>
            </a:r>
          </a:p>
        </p:txBody>
      </p:sp>
      <p:sp>
        <p:nvSpPr>
          <p:cNvPr id="36" name="Rectangle 35"/>
          <p:cNvSpPr/>
          <p:nvPr userDrawn="1"/>
        </p:nvSpPr>
        <p:spPr bwMode="auto">
          <a:xfrm>
            <a:off x="2490930" y="1153820"/>
            <a:ext cx="7143054" cy="4030661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1200" kern="0" dirty="0" err="1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37" name="Rectangle 36"/>
          <p:cNvSpPr/>
          <p:nvPr userDrawn="1"/>
        </p:nvSpPr>
        <p:spPr bwMode="auto">
          <a:xfrm>
            <a:off x="2500861" y="5251266"/>
            <a:ext cx="7132661" cy="129451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1200" kern="0" dirty="0" err="1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38" name="Rectangle 37"/>
          <p:cNvSpPr/>
          <p:nvPr userDrawn="1"/>
        </p:nvSpPr>
        <p:spPr bwMode="auto">
          <a:xfrm>
            <a:off x="32076" y="5275130"/>
            <a:ext cx="2241679" cy="129451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1200" kern="0" dirty="0" err="1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cxnSp>
        <p:nvCxnSpPr>
          <p:cNvPr id="39" name="Curved Connector 23"/>
          <p:cNvCxnSpPr>
            <a:stCxn id="106" idx="0"/>
          </p:cNvCxnSpPr>
          <p:nvPr userDrawn="1"/>
        </p:nvCxnSpPr>
        <p:spPr bwMode="auto">
          <a:xfrm>
            <a:off x="2144387" y="1377219"/>
            <a:ext cx="318051" cy="256145"/>
          </a:xfrm>
          <a:prstGeom prst="curvedConnector3">
            <a:avLst>
              <a:gd name="adj1" fmla="val 50000"/>
            </a:avLst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40" name="Curved Connector 289"/>
          <p:cNvCxnSpPr>
            <a:endCxn id="47" idx="0"/>
          </p:cNvCxnSpPr>
          <p:nvPr userDrawn="1"/>
        </p:nvCxnSpPr>
        <p:spPr bwMode="auto">
          <a:xfrm rot="10800000">
            <a:off x="2108465" y="4448452"/>
            <a:ext cx="353981" cy="289905"/>
          </a:xfrm>
          <a:prstGeom prst="curvedConnector3">
            <a:avLst>
              <a:gd name="adj1" fmla="val 50000"/>
            </a:avLst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41" name="Rectangle 6"/>
          <p:cNvSpPr>
            <a:spLocks noChangeArrowheads="1"/>
          </p:cNvSpPr>
          <p:nvPr userDrawn="1"/>
        </p:nvSpPr>
        <p:spPr bwMode="auto">
          <a:xfrm>
            <a:off x="4948120" y="1232800"/>
            <a:ext cx="1980000" cy="396000"/>
          </a:xfrm>
          <a:prstGeom prst="round2SameRect">
            <a:avLst/>
          </a:prstGeom>
          <a:solidFill>
            <a:srgbClr val="004272"/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100" b="1" kern="0" dirty="0">
                <a:solidFill>
                  <a:schemeClr val="bg1"/>
                </a:solidFill>
                <a:latin typeface="Arial (Body)"/>
                <a:ea typeface="ＭＳ Ｐゴシック" pitchFamily="34" charset="-128"/>
                <a:cs typeface="ＭＳ Ｐゴシック"/>
              </a:rPr>
              <a:t>Progression dans la carrière</a:t>
            </a:r>
          </a:p>
        </p:txBody>
      </p:sp>
      <p:sp>
        <p:nvSpPr>
          <p:cNvPr id="42" name="Rectangle 41">
            <a:hlinkClick r:id="rId2" action="ppaction://hlinksldjump"/>
          </p:cNvPr>
          <p:cNvSpPr/>
          <p:nvPr userDrawn="1"/>
        </p:nvSpPr>
        <p:spPr bwMode="auto">
          <a:xfrm>
            <a:off x="4948120" y="1808840"/>
            <a:ext cx="1980000" cy="180000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  <a:hlinkClick r:id="rId3" action="ppaction://hlinksldjump"/>
              </a:rPr>
              <a:t>AVANCEMENT D’ECHELON</a:t>
            </a:r>
            <a:endParaRPr lang="fr-FR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43" name="Rectangle 42">
            <a:hlinkClick r:id="rId4" action="ppaction://hlinksldjump"/>
          </p:cNvPr>
          <p:cNvSpPr/>
          <p:nvPr userDrawn="1"/>
        </p:nvSpPr>
        <p:spPr bwMode="auto">
          <a:xfrm>
            <a:off x="4948120" y="1970868"/>
            <a:ext cx="1980000" cy="270000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  <a:hlinkClick r:id="rId5" action="ppaction://hlinksldjump"/>
              </a:rPr>
              <a:t>AVANCEMENT DE GRADE ET PROMOTION DE CORPS</a:t>
            </a:r>
            <a:endParaRPr lang="fr-FR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45" name="Rectangle 44">
            <a:hlinkClick r:id="" action="ppaction://noaction"/>
          </p:cNvPr>
          <p:cNvSpPr/>
          <p:nvPr userDrawn="1"/>
        </p:nvSpPr>
        <p:spPr bwMode="auto">
          <a:xfrm>
            <a:off x="4948120" y="2250316"/>
            <a:ext cx="1980000" cy="206576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</a:rPr>
              <a:t>GESTION ANCIENNETE</a:t>
            </a:r>
          </a:p>
        </p:txBody>
      </p:sp>
      <p:sp>
        <p:nvSpPr>
          <p:cNvPr id="46" name="Rectangle 45">
            <a:hlinkClick r:id="" action="ppaction://noaction"/>
          </p:cNvPr>
          <p:cNvSpPr/>
          <p:nvPr userDrawn="1"/>
        </p:nvSpPr>
        <p:spPr bwMode="auto">
          <a:xfrm>
            <a:off x="4948120" y="2456912"/>
            <a:ext cx="1980000" cy="1800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</a:rPr>
              <a:t>EVALUATION</a:t>
            </a:r>
          </a:p>
        </p:txBody>
      </p:sp>
      <p:sp>
        <p:nvSpPr>
          <p:cNvPr id="47" name="Rectangle 6"/>
          <p:cNvSpPr>
            <a:spLocks noChangeArrowheads="1"/>
          </p:cNvSpPr>
          <p:nvPr userDrawn="1"/>
        </p:nvSpPr>
        <p:spPr bwMode="auto">
          <a:xfrm>
            <a:off x="128464" y="4250451"/>
            <a:ext cx="1980000" cy="396000"/>
          </a:xfrm>
          <a:prstGeom prst="round2SameRect">
            <a:avLst/>
          </a:prstGeom>
          <a:solidFill>
            <a:srgbClr val="004272"/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100" b="1" kern="0" dirty="0">
                <a:solidFill>
                  <a:schemeClr val="bg1"/>
                </a:solidFill>
                <a:latin typeface="+mn-lt"/>
                <a:cs typeface="ＭＳ Ｐゴシック"/>
              </a:rPr>
              <a:t>Cessation / prolongation</a:t>
            </a:r>
            <a:r>
              <a:rPr lang="fr-FR" sz="1100" b="1" kern="0" baseline="0" dirty="0">
                <a:solidFill>
                  <a:schemeClr val="bg1"/>
                </a:solidFill>
                <a:latin typeface="+mn-lt"/>
                <a:cs typeface="ＭＳ Ｐゴシック"/>
              </a:rPr>
              <a:t> </a:t>
            </a:r>
            <a:r>
              <a:rPr lang="fr-FR" sz="1100" b="1" kern="0" dirty="0">
                <a:solidFill>
                  <a:schemeClr val="bg1"/>
                </a:solidFill>
                <a:latin typeface="+mn-lt"/>
                <a:cs typeface="ＭＳ Ｐゴシック"/>
              </a:rPr>
              <a:t>d’activité</a:t>
            </a:r>
            <a:endParaRPr lang="fr-FR" sz="1100" b="1" kern="0" dirty="0">
              <a:solidFill>
                <a:schemeClr val="bg1"/>
              </a:solidFill>
              <a:latin typeface="+mn-lt"/>
              <a:ea typeface="ＭＳ Ｐゴシック" pitchFamily="34" charset="-128"/>
              <a:cs typeface="ＭＳ Ｐゴシック"/>
            </a:endParaRPr>
          </a:p>
        </p:txBody>
      </p:sp>
      <p:sp>
        <p:nvSpPr>
          <p:cNvPr id="48" name="Rectangle 47">
            <a:hlinkClick r:id="rId6" action="ppaction://hlinksldjump"/>
          </p:cNvPr>
          <p:cNvSpPr/>
          <p:nvPr userDrawn="1"/>
        </p:nvSpPr>
        <p:spPr bwMode="auto">
          <a:xfrm>
            <a:off x="137625" y="4631220"/>
            <a:ext cx="1980000" cy="180000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  <a:hlinkClick r:id="rId7" action="ppaction://hlinksldjump"/>
              </a:rPr>
              <a:t>CESSATION HORS RETRAITE</a:t>
            </a:r>
            <a:endParaRPr lang="fr-FR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49" name="Rectangle 48">
            <a:hlinkClick r:id="rId7" action="ppaction://hlinksldjump"/>
          </p:cNvPr>
          <p:cNvSpPr/>
          <p:nvPr userDrawn="1"/>
        </p:nvSpPr>
        <p:spPr bwMode="auto">
          <a:xfrm>
            <a:off x="137625" y="4811220"/>
            <a:ext cx="1980000" cy="180000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  <a:hlinkClick r:id="rId8" action="ppaction://hlinksldjump"/>
              </a:rPr>
              <a:t>DEPART A LA RETRAITE</a:t>
            </a:r>
            <a:endParaRPr lang="fr-FR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50" name="Rectangle 6"/>
          <p:cNvSpPr>
            <a:spLocks noChangeArrowheads="1"/>
          </p:cNvSpPr>
          <p:nvPr userDrawn="1"/>
        </p:nvSpPr>
        <p:spPr bwMode="auto">
          <a:xfrm>
            <a:off x="7533269" y="5354461"/>
            <a:ext cx="1982273" cy="325250"/>
          </a:xfrm>
          <a:prstGeom prst="round2SameRect">
            <a:avLst/>
          </a:prstGeom>
          <a:solidFill>
            <a:srgbClr val="004272"/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100" b="1" kern="0" dirty="0">
                <a:solidFill>
                  <a:schemeClr val="bg1"/>
                </a:solidFill>
                <a:latin typeface="Arial (Body)"/>
                <a:cs typeface="ＭＳ Ｐゴシック"/>
              </a:rPr>
              <a:t>Sanctions disciplinaires</a:t>
            </a:r>
            <a:endParaRPr lang="fr-FR" sz="1100" b="1" kern="0" dirty="0">
              <a:solidFill>
                <a:schemeClr val="bg1"/>
              </a:solidFill>
              <a:latin typeface="Arial (Body)"/>
              <a:ea typeface="ＭＳ Ｐゴシック" pitchFamily="34" charset="-128"/>
              <a:cs typeface="ＭＳ Ｐゴシック"/>
            </a:endParaRPr>
          </a:p>
        </p:txBody>
      </p:sp>
      <p:sp>
        <p:nvSpPr>
          <p:cNvPr id="51" name="Rectangle 6"/>
          <p:cNvSpPr>
            <a:spLocks noChangeArrowheads="1"/>
          </p:cNvSpPr>
          <p:nvPr userDrawn="1"/>
        </p:nvSpPr>
        <p:spPr bwMode="auto">
          <a:xfrm>
            <a:off x="236476" y="5409220"/>
            <a:ext cx="1785937" cy="396000"/>
          </a:xfrm>
          <a:prstGeom prst="round2SameRect">
            <a:avLst/>
          </a:prstGeom>
          <a:solidFill>
            <a:srgbClr val="004272"/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100" b="1" kern="0" dirty="0">
                <a:solidFill>
                  <a:schemeClr val="bg1"/>
                </a:solidFill>
                <a:latin typeface="Arial (Body)"/>
                <a:cs typeface="ＭＳ Ｐゴシック"/>
              </a:rPr>
              <a:t>Macro-processus</a:t>
            </a:r>
            <a:endParaRPr lang="fr-FR" sz="1100" b="1" kern="0" dirty="0">
              <a:solidFill>
                <a:schemeClr val="bg1"/>
              </a:solidFill>
              <a:latin typeface="Arial (Body)"/>
              <a:ea typeface="ＭＳ Ｐゴシック" pitchFamily="34" charset="-128"/>
              <a:cs typeface="ＭＳ Ｐゴシック"/>
            </a:endParaRPr>
          </a:p>
        </p:txBody>
      </p:sp>
      <p:sp>
        <p:nvSpPr>
          <p:cNvPr id="52" name="Rectangle 51"/>
          <p:cNvSpPr/>
          <p:nvPr userDrawn="1"/>
        </p:nvSpPr>
        <p:spPr bwMode="auto">
          <a:xfrm>
            <a:off x="236476" y="5769933"/>
            <a:ext cx="1785937" cy="180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174625" indent="-174625" algn="ctr"/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</a:rPr>
              <a:t>EVENEMENT</a:t>
            </a:r>
          </a:p>
        </p:txBody>
      </p:sp>
      <p:sp>
        <p:nvSpPr>
          <p:cNvPr id="53" name="TextBox 621"/>
          <p:cNvSpPr txBox="1"/>
          <p:nvPr userDrawn="1"/>
        </p:nvSpPr>
        <p:spPr>
          <a:xfrm>
            <a:off x="690544" y="5159442"/>
            <a:ext cx="842076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FFC000"/>
                </a:solidFill>
                <a:latin typeface="+mn-lt"/>
              </a:rPr>
              <a:t>LEGENDE</a:t>
            </a:r>
          </a:p>
        </p:txBody>
      </p:sp>
      <p:sp>
        <p:nvSpPr>
          <p:cNvPr id="55" name="Rectangle 54"/>
          <p:cNvSpPr/>
          <p:nvPr userDrawn="1"/>
        </p:nvSpPr>
        <p:spPr bwMode="auto">
          <a:xfrm>
            <a:off x="956556" y="6061406"/>
            <a:ext cx="485983" cy="34794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800" kern="0" dirty="0">
                <a:solidFill>
                  <a:srgbClr val="004272"/>
                </a:solidFill>
                <a:latin typeface="+mn-lt"/>
                <a:cs typeface="ＭＳ Ｐゴシック"/>
              </a:rPr>
              <a:t>A étudier</a:t>
            </a:r>
          </a:p>
        </p:txBody>
      </p:sp>
      <p:sp>
        <p:nvSpPr>
          <p:cNvPr id="56" name="Rectangle 55"/>
          <p:cNvSpPr/>
          <p:nvPr userDrawn="1"/>
        </p:nvSpPr>
        <p:spPr bwMode="auto">
          <a:xfrm>
            <a:off x="236476" y="6061406"/>
            <a:ext cx="648000" cy="347940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800" kern="0" dirty="0">
                <a:solidFill>
                  <a:srgbClr val="004272"/>
                </a:solidFill>
                <a:latin typeface="+mn-lt"/>
                <a:cs typeface="ＭＳ Ｐゴシック"/>
              </a:rPr>
              <a:t>Existence d’un acte</a:t>
            </a:r>
          </a:p>
        </p:txBody>
      </p:sp>
      <p:sp>
        <p:nvSpPr>
          <p:cNvPr id="57" name="Rectangle 6"/>
          <p:cNvSpPr>
            <a:spLocks noChangeArrowheads="1"/>
          </p:cNvSpPr>
          <p:nvPr userDrawn="1"/>
        </p:nvSpPr>
        <p:spPr bwMode="auto">
          <a:xfrm>
            <a:off x="7509504" y="1323515"/>
            <a:ext cx="1980000" cy="396000"/>
          </a:xfrm>
          <a:prstGeom prst="round2SameRect">
            <a:avLst/>
          </a:prstGeom>
          <a:solidFill>
            <a:srgbClr val="004272"/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100" b="1" kern="0" dirty="0">
                <a:solidFill>
                  <a:schemeClr val="bg1"/>
                </a:solidFill>
                <a:latin typeface="Arial (Body)"/>
                <a:cs typeface="ＭＳ Ｐゴシック"/>
              </a:rPr>
              <a:t>Formation</a:t>
            </a:r>
            <a:endParaRPr lang="fr-FR" sz="1100" b="1" kern="0" dirty="0">
              <a:solidFill>
                <a:schemeClr val="bg1"/>
              </a:solidFill>
              <a:latin typeface="Arial (Body)"/>
              <a:ea typeface="ＭＳ Ｐゴシック" pitchFamily="34" charset="-128"/>
              <a:cs typeface="ＭＳ Ｐゴシック"/>
            </a:endParaRPr>
          </a:p>
        </p:txBody>
      </p:sp>
      <p:sp>
        <p:nvSpPr>
          <p:cNvPr id="58" name="Rectangle 57">
            <a:hlinkClick r:id="" action="ppaction://noaction"/>
          </p:cNvPr>
          <p:cNvSpPr/>
          <p:nvPr userDrawn="1"/>
        </p:nvSpPr>
        <p:spPr bwMode="auto">
          <a:xfrm>
            <a:off x="7509503" y="1717006"/>
            <a:ext cx="1980000" cy="1800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</a:rPr>
              <a:t>GESTION DU CPF</a:t>
            </a:r>
          </a:p>
        </p:txBody>
      </p:sp>
      <p:sp>
        <p:nvSpPr>
          <p:cNvPr id="59" name="Rectangle 58">
            <a:hlinkClick r:id="" action="ppaction://noaction"/>
          </p:cNvPr>
          <p:cNvSpPr/>
          <p:nvPr userDrawn="1"/>
        </p:nvSpPr>
        <p:spPr bwMode="auto">
          <a:xfrm>
            <a:off x="7509503" y="1879482"/>
            <a:ext cx="1980000" cy="2700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</a:rPr>
              <a:t>Formation pour concours et examen</a:t>
            </a:r>
          </a:p>
        </p:txBody>
      </p:sp>
      <p:sp>
        <p:nvSpPr>
          <p:cNvPr id="60" name="Rectangle 59">
            <a:hlinkClick r:id="" action="ppaction://noaction"/>
          </p:cNvPr>
          <p:cNvSpPr/>
          <p:nvPr userDrawn="1"/>
        </p:nvSpPr>
        <p:spPr bwMode="auto">
          <a:xfrm>
            <a:off x="7509503" y="2131958"/>
            <a:ext cx="1980000" cy="1800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</a:rPr>
              <a:t>FORMATION CONTINUE</a:t>
            </a:r>
          </a:p>
        </p:txBody>
      </p:sp>
      <p:sp>
        <p:nvSpPr>
          <p:cNvPr id="61" name="Rectangle 60">
            <a:hlinkClick r:id="" action="ppaction://noaction"/>
          </p:cNvPr>
          <p:cNvSpPr/>
          <p:nvPr userDrawn="1"/>
        </p:nvSpPr>
        <p:spPr bwMode="auto">
          <a:xfrm>
            <a:off x="7509503" y="2294434"/>
            <a:ext cx="1980000" cy="1800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</a:rPr>
              <a:t>FORMATION STATUTAIRE</a:t>
            </a:r>
          </a:p>
        </p:txBody>
      </p:sp>
      <p:sp>
        <p:nvSpPr>
          <p:cNvPr id="62" name="Rectangle 61">
            <a:hlinkClick r:id="" action="ppaction://noaction"/>
          </p:cNvPr>
          <p:cNvSpPr/>
          <p:nvPr userDrawn="1"/>
        </p:nvSpPr>
        <p:spPr bwMode="auto">
          <a:xfrm>
            <a:off x="7509503" y="2456912"/>
            <a:ext cx="1980000" cy="1800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</a:rPr>
              <a:t>ENTRETIENS, BILANS</a:t>
            </a:r>
          </a:p>
        </p:txBody>
      </p:sp>
      <p:sp>
        <p:nvSpPr>
          <p:cNvPr id="63" name="Rectangle 62">
            <a:hlinkClick r:id="" action="ppaction://noaction"/>
          </p:cNvPr>
          <p:cNvSpPr/>
          <p:nvPr userDrawn="1"/>
        </p:nvSpPr>
        <p:spPr bwMode="auto">
          <a:xfrm>
            <a:off x="7571226" y="6327332"/>
            <a:ext cx="1980000" cy="180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</a:rPr>
              <a:t>GESTION DONNEES PERSO.</a:t>
            </a:r>
          </a:p>
        </p:txBody>
      </p:sp>
      <p:sp>
        <p:nvSpPr>
          <p:cNvPr id="64" name="Rectangle 6"/>
          <p:cNvSpPr>
            <a:spLocks noChangeArrowheads="1"/>
          </p:cNvSpPr>
          <p:nvPr userDrawn="1"/>
        </p:nvSpPr>
        <p:spPr bwMode="auto">
          <a:xfrm>
            <a:off x="4948120" y="2708920"/>
            <a:ext cx="4576033" cy="396000"/>
          </a:xfrm>
          <a:prstGeom prst="round2SameRect">
            <a:avLst/>
          </a:prstGeom>
          <a:solidFill>
            <a:srgbClr val="004272"/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100" b="1" kern="0" dirty="0">
                <a:solidFill>
                  <a:schemeClr val="bg1"/>
                </a:solidFill>
                <a:latin typeface="Arial (Body)"/>
                <a:ea typeface="ＭＳ Ｐゴシック" pitchFamily="34" charset="-128"/>
                <a:cs typeface="ＭＳ Ｐゴシック"/>
              </a:rPr>
              <a:t>Congés &amp; Absences</a:t>
            </a:r>
          </a:p>
        </p:txBody>
      </p:sp>
      <p:sp>
        <p:nvSpPr>
          <p:cNvPr id="65" name="Rectangle 64">
            <a:hlinkClick r:id="" action="ppaction://noaction"/>
          </p:cNvPr>
          <p:cNvSpPr/>
          <p:nvPr userDrawn="1"/>
        </p:nvSpPr>
        <p:spPr bwMode="auto">
          <a:xfrm>
            <a:off x="4948120" y="3140968"/>
            <a:ext cx="2182582" cy="165611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</a:rPr>
              <a:t>CONGES ANNUELS</a:t>
            </a:r>
          </a:p>
        </p:txBody>
      </p:sp>
      <p:sp>
        <p:nvSpPr>
          <p:cNvPr id="67" name="Rectangle 66">
            <a:hlinkClick r:id="" action="ppaction://noaction"/>
          </p:cNvPr>
          <p:cNvSpPr/>
          <p:nvPr userDrawn="1"/>
        </p:nvSpPr>
        <p:spPr bwMode="auto">
          <a:xfrm>
            <a:off x="4958361" y="3880794"/>
            <a:ext cx="2182582" cy="154741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</a:rPr>
              <a:t>ABSENCE DE SERVICE FAIT</a:t>
            </a:r>
          </a:p>
        </p:txBody>
      </p:sp>
      <p:sp>
        <p:nvSpPr>
          <p:cNvPr id="68" name="Rectangle 67">
            <a:hlinkClick r:id="" action="ppaction://noaction"/>
          </p:cNvPr>
          <p:cNvSpPr/>
          <p:nvPr userDrawn="1"/>
        </p:nvSpPr>
        <p:spPr bwMode="auto">
          <a:xfrm>
            <a:off x="4948120" y="4044748"/>
            <a:ext cx="2182582" cy="151451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</a:rPr>
              <a:t>DECHARGE DE SERVICE</a:t>
            </a:r>
          </a:p>
        </p:txBody>
      </p:sp>
      <p:sp>
        <p:nvSpPr>
          <p:cNvPr id="69" name="Rectangle 68">
            <a:hlinkClick r:id="" action="ppaction://noaction"/>
          </p:cNvPr>
          <p:cNvSpPr/>
          <p:nvPr userDrawn="1"/>
        </p:nvSpPr>
        <p:spPr bwMode="auto">
          <a:xfrm>
            <a:off x="4954304" y="3479145"/>
            <a:ext cx="2182582" cy="22787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</a:rPr>
              <a:t>CONGES ANNUELS ETRANGER</a:t>
            </a:r>
          </a:p>
        </p:txBody>
      </p:sp>
      <p:sp>
        <p:nvSpPr>
          <p:cNvPr id="70" name="Rectangle 69">
            <a:hlinkClick r:id="" action="ppaction://noaction"/>
          </p:cNvPr>
          <p:cNvSpPr/>
          <p:nvPr userDrawn="1"/>
        </p:nvSpPr>
        <p:spPr bwMode="auto">
          <a:xfrm>
            <a:off x="4948120" y="3686928"/>
            <a:ext cx="2182582" cy="185243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</a:rPr>
              <a:t>CONGE BILAN DE COMPETENCES</a:t>
            </a:r>
          </a:p>
        </p:txBody>
      </p:sp>
      <p:sp>
        <p:nvSpPr>
          <p:cNvPr id="73" name="Rectangle 72">
            <a:hlinkClick r:id="" action="ppaction://noaction"/>
          </p:cNvPr>
          <p:cNvSpPr/>
          <p:nvPr userDrawn="1"/>
        </p:nvSpPr>
        <p:spPr bwMode="auto">
          <a:xfrm>
            <a:off x="4948120" y="3326337"/>
            <a:ext cx="2182582" cy="166596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</a:rPr>
              <a:t>GESTION CET</a:t>
            </a:r>
          </a:p>
        </p:txBody>
      </p:sp>
      <p:sp>
        <p:nvSpPr>
          <p:cNvPr id="74" name="Rectangle 73">
            <a:hlinkClick r:id="rId3" action="ppaction://hlinksldjump"/>
          </p:cNvPr>
          <p:cNvSpPr/>
          <p:nvPr userDrawn="1"/>
        </p:nvSpPr>
        <p:spPr bwMode="auto">
          <a:xfrm>
            <a:off x="7544153" y="3110486"/>
            <a:ext cx="1980000" cy="268367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  <a:hlinkClick r:id="rId9" action="ppaction://hlinksldjump"/>
              </a:rPr>
              <a:t>CONGE BONIFIE ET ADMINISTRATIF</a:t>
            </a:r>
            <a:endParaRPr lang="fr-FR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75" name="Rectangle 74">
            <a:hlinkClick r:id="rId10" action="ppaction://hlinksldjump"/>
          </p:cNvPr>
          <p:cNvSpPr/>
          <p:nvPr userDrawn="1"/>
        </p:nvSpPr>
        <p:spPr bwMode="auto">
          <a:xfrm>
            <a:off x="7544153" y="3371462"/>
            <a:ext cx="1980000" cy="176350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  <a:hlinkClick r:id="rId11" action="ppaction://hlinksldjump"/>
              </a:rPr>
              <a:t>CONGE FORMATION PRO</a:t>
            </a:r>
            <a:endParaRPr lang="fr-FR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77" name="Rectangle 76">
            <a:hlinkClick r:id="rId5" action="ppaction://hlinksldjump"/>
          </p:cNvPr>
          <p:cNvSpPr/>
          <p:nvPr userDrawn="1"/>
        </p:nvSpPr>
        <p:spPr bwMode="auto">
          <a:xfrm>
            <a:off x="7545508" y="3704582"/>
            <a:ext cx="1980000" cy="202271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  <a:hlinkClick r:id="rId12" action="ppaction://hlinksldjump"/>
              </a:rPr>
              <a:t>CONGE MALADIE ORDINAIRE</a:t>
            </a:r>
            <a:endParaRPr lang="fr-FR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83" name="TextBox 239"/>
          <p:cNvSpPr txBox="1"/>
          <p:nvPr userDrawn="1"/>
        </p:nvSpPr>
        <p:spPr>
          <a:xfrm>
            <a:off x="4484948" y="5143072"/>
            <a:ext cx="2971947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PROCESSUS HORS PARCOURS CLASSIQUE</a:t>
            </a:r>
          </a:p>
        </p:txBody>
      </p:sp>
      <p:sp>
        <p:nvSpPr>
          <p:cNvPr id="84" name="Rectangle 6"/>
          <p:cNvSpPr>
            <a:spLocks noChangeArrowheads="1"/>
          </p:cNvSpPr>
          <p:nvPr userDrawn="1"/>
        </p:nvSpPr>
        <p:spPr bwMode="auto">
          <a:xfrm>
            <a:off x="2831191" y="5403702"/>
            <a:ext cx="1980000" cy="552019"/>
          </a:xfrm>
          <a:prstGeom prst="round2SameRect">
            <a:avLst/>
          </a:prstGeom>
          <a:solidFill>
            <a:srgbClr val="004272"/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rIns="0" anchor="ctr"/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100" b="1" kern="0" dirty="0">
                <a:solidFill>
                  <a:schemeClr val="bg1"/>
                </a:solidFill>
                <a:latin typeface="+mn-lt"/>
                <a:ea typeface="ＭＳ Ｐゴシック" pitchFamily="34" charset="-128"/>
                <a:cs typeface="ＭＳ Ｐゴシック"/>
              </a:rPr>
              <a:t>Activités, sujétions, éléments annexes de rémunération</a:t>
            </a:r>
          </a:p>
        </p:txBody>
      </p:sp>
      <p:sp>
        <p:nvSpPr>
          <p:cNvPr id="85" name="Rectangle 84">
            <a:hlinkClick r:id="rId12" action="ppaction://hlinksldjump"/>
          </p:cNvPr>
          <p:cNvSpPr/>
          <p:nvPr userDrawn="1"/>
        </p:nvSpPr>
        <p:spPr bwMode="auto">
          <a:xfrm>
            <a:off x="2831191" y="5954227"/>
            <a:ext cx="1980000" cy="270000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  <a:hlinkClick r:id="rId13" action="ppaction://hlinksldjump"/>
              </a:rPr>
              <a:t>REMUNERATION</a:t>
            </a:r>
            <a:endParaRPr lang="fr-FR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86" name="Rectangle 85"/>
          <p:cNvSpPr/>
          <p:nvPr userDrawn="1"/>
        </p:nvSpPr>
        <p:spPr bwMode="auto">
          <a:xfrm>
            <a:off x="2831191" y="6213822"/>
            <a:ext cx="1980000" cy="270000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  <a:hlinkClick r:id="rId14" action="ppaction://hlinksldjump"/>
              </a:rPr>
              <a:t>ELEMENTS ANNEXES DE REMUNERATION</a:t>
            </a:r>
            <a:endParaRPr lang="fr-FR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87" name="Rectangle 6"/>
          <p:cNvSpPr>
            <a:spLocks noChangeArrowheads="1"/>
          </p:cNvSpPr>
          <p:nvPr userDrawn="1"/>
        </p:nvSpPr>
        <p:spPr bwMode="auto">
          <a:xfrm>
            <a:off x="2614474" y="3897447"/>
            <a:ext cx="1980000" cy="396000"/>
          </a:xfrm>
          <a:prstGeom prst="round2SameRect">
            <a:avLst/>
          </a:prstGeom>
          <a:solidFill>
            <a:srgbClr val="004272"/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100" b="1" kern="0" dirty="0">
                <a:solidFill>
                  <a:schemeClr val="bg1"/>
                </a:solidFill>
                <a:latin typeface="+mn-lt"/>
                <a:cs typeface="ＭＳ Ｐゴシック"/>
              </a:rPr>
              <a:t>Modalités de service</a:t>
            </a:r>
            <a:endParaRPr lang="fr-FR" sz="1100" b="1" kern="0" dirty="0">
              <a:solidFill>
                <a:schemeClr val="bg1"/>
              </a:solidFill>
              <a:latin typeface="+mn-lt"/>
              <a:ea typeface="ＭＳ Ｐゴシック" pitchFamily="34" charset="-128"/>
              <a:cs typeface="ＭＳ Ｐゴシック"/>
            </a:endParaRPr>
          </a:p>
        </p:txBody>
      </p:sp>
      <p:sp>
        <p:nvSpPr>
          <p:cNvPr id="88" name="Rectangle 87">
            <a:hlinkClick r:id="rId15" action="ppaction://hlinksldjump"/>
          </p:cNvPr>
          <p:cNvSpPr/>
          <p:nvPr userDrawn="1"/>
        </p:nvSpPr>
        <p:spPr bwMode="auto">
          <a:xfrm>
            <a:off x="2628110" y="4291584"/>
            <a:ext cx="1980000" cy="180000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  <a:hlinkClick r:id="rId16" action="ppaction://hlinksldjump"/>
              </a:rPr>
              <a:t>TEMPS PARTIEL</a:t>
            </a:r>
            <a:endParaRPr lang="fr-FR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90" name="Rectangle 6"/>
          <p:cNvSpPr>
            <a:spLocks noChangeArrowheads="1"/>
          </p:cNvSpPr>
          <p:nvPr userDrawn="1"/>
        </p:nvSpPr>
        <p:spPr bwMode="auto">
          <a:xfrm>
            <a:off x="5150702" y="5979765"/>
            <a:ext cx="1980000" cy="396000"/>
          </a:xfrm>
          <a:prstGeom prst="round2SameRect">
            <a:avLst/>
          </a:prstGeom>
          <a:solidFill>
            <a:srgbClr val="004272"/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100" b="1" kern="0" dirty="0">
                <a:solidFill>
                  <a:schemeClr val="bg1"/>
                </a:solidFill>
                <a:latin typeface="Arial (Body)"/>
                <a:cs typeface="ＭＳ Ｐゴシック"/>
              </a:rPr>
              <a:t>Modification du décret portant statut d’un corps</a:t>
            </a:r>
            <a:endParaRPr lang="fr-FR" sz="1100" b="1" kern="0" dirty="0">
              <a:solidFill>
                <a:schemeClr val="bg1"/>
              </a:solidFill>
              <a:latin typeface="Arial (Body)"/>
              <a:ea typeface="ＭＳ Ｐゴシック" pitchFamily="34" charset="-128"/>
              <a:cs typeface="ＭＳ Ｐゴシック"/>
            </a:endParaRPr>
          </a:p>
        </p:txBody>
      </p:sp>
      <p:sp>
        <p:nvSpPr>
          <p:cNvPr id="91" name="Rectangle 90">
            <a:hlinkClick r:id="" action="ppaction://noaction"/>
          </p:cNvPr>
          <p:cNvSpPr/>
          <p:nvPr userDrawn="1"/>
        </p:nvSpPr>
        <p:spPr bwMode="auto">
          <a:xfrm>
            <a:off x="5150702" y="6359087"/>
            <a:ext cx="1980000" cy="180000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  <a:hlinkClick r:id="rId15" action="ppaction://hlinksldjump"/>
              </a:rPr>
              <a:t>RECLASSEMENT</a:t>
            </a:r>
            <a:endParaRPr lang="fr-FR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92" name="Rectangle 6"/>
          <p:cNvSpPr>
            <a:spLocks noChangeArrowheads="1"/>
          </p:cNvSpPr>
          <p:nvPr userDrawn="1"/>
        </p:nvSpPr>
        <p:spPr bwMode="auto">
          <a:xfrm>
            <a:off x="2629539" y="1323515"/>
            <a:ext cx="1980000" cy="396000"/>
          </a:xfrm>
          <a:prstGeom prst="round2SameRect">
            <a:avLst/>
          </a:prstGeom>
          <a:solidFill>
            <a:srgbClr val="004272"/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50" b="1" kern="0" dirty="0">
                <a:solidFill>
                  <a:schemeClr val="bg1"/>
                </a:solidFill>
                <a:latin typeface="Arial (Body)"/>
                <a:cs typeface="ＭＳ Ｐゴシック"/>
              </a:rPr>
              <a:t>Mobilité &amp; Position statutaire</a:t>
            </a:r>
            <a:endParaRPr lang="fr-FR" sz="1050" b="1" kern="0" dirty="0">
              <a:solidFill>
                <a:schemeClr val="bg1"/>
              </a:solidFill>
              <a:latin typeface="Arial (Body)"/>
              <a:ea typeface="ＭＳ Ｐゴシック" pitchFamily="34" charset="-128"/>
              <a:cs typeface="ＭＳ Ｐゴシック"/>
            </a:endParaRPr>
          </a:p>
        </p:txBody>
      </p:sp>
      <p:sp>
        <p:nvSpPr>
          <p:cNvPr id="93" name="Rectangle 92">
            <a:hlinkClick r:id="rId17" action="ppaction://hlinksldjump"/>
          </p:cNvPr>
          <p:cNvSpPr/>
          <p:nvPr userDrawn="1"/>
        </p:nvSpPr>
        <p:spPr bwMode="auto">
          <a:xfrm>
            <a:off x="2629539" y="1714853"/>
            <a:ext cx="1980000" cy="270000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  <a:hlinkClick r:id="rId17" action="ppaction://hlinksldjump"/>
              </a:rPr>
              <a:t>CHANGEMENT D’AFFECTATION &amp; MUTATION</a:t>
            </a:r>
            <a:endParaRPr lang="fr-FR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94" name="Rectangle 93">
            <a:hlinkClick r:id="rId18" action="ppaction://hlinksldjump"/>
          </p:cNvPr>
          <p:cNvSpPr/>
          <p:nvPr userDrawn="1"/>
        </p:nvSpPr>
        <p:spPr bwMode="auto">
          <a:xfrm>
            <a:off x="2629539" y="1972671"/>
            <a:ext cx="1980000" cy="180000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  <a:hlinkClick r:id="rId19" action="ppaction://hlinksldjump"/>
              </a:rPr>
              <a:t>POSITION NORMALE ACTIVITE</a:t>
            </a:r>
            <a:endParaRPr lang="fr-FR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95" name="Rectangle 94">
            <a:hlinkClick r:id="rId12" action="ppaction://hlinksldjump"/>
          </p:cNvPr>
          <p:cNvSpPr/>
          <p:nvPr userDrawn="1"/>
        </p:nvSpPr>
        <p:spPr bwMode="auto">
          <a:xfrm>
            <a:off x="2629539" y="2140489"/>
            <a:ext cx="1980000" cy="180000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  <a:hlinkClick r:id="rId20" action="ppaction://hlinksldjump"/>
              </a:rPr>
              <a:t>DETACHEMENT</a:t>
            </a:r>
            <a:endParaRPr lang="fr-FR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97" name="Rectangle 96">
            <a:hlinkClick r:id="rId20" action="ppaction://hlinksldjump"/>
          </p:cNvPr>
          <p:cNvSpPr/>
          <p:nvPr userDrawn="1"/>
        </p:nvSpPr>
        <p:spPr bwMode="auto">
          <a:xfrm>
            <a:off x="2629539" y="2489309"/>
            <a:ext cx="1980000" cy="219611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  <a:hlinkClick r:id="rId18" action="ppaction://hlinksldjump"/>
              </a:rPr>
              <a:t>MISE A DISPOSITION</a:t>
            </a:r>
            <a:endParaRPr lang="fr-FR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98" name="Rectangle 97">
            <a:hlinkClick r:id="rId21" action="ppaction://hlinksldjump"/>
          </p:cNvPr>
          <p:cNvSpPr/>
          <p:nvPr userDrawn="1"/>
        </p:nvSpPr>
        <p:spPr bwMode="auto">
          <a:xfrm>
            <a:off x="2633927" y="2708940"/>
            <a:ext cx="1980000" cy="180000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z="900" kern="0" dirty="0">
                <a:solidFill>
                  <a:srgbClr val="004272"/>
                </a:solidFill>
                <a:latin typeface="Verdana" pitchFamily="34" charset="0"/>
                <a:ea typeface="ＭＳ Ｐゴシック" pitchFamily="34" charset="-128"/>
                <a:cs typeface="ＭＳ Ｐゴシック"/>
                <a:hlinkClick r:id="rId22" action="ppaction://hlinksldjump"/>
              </a:rPr>
              <a:t>CONGE PARENTAL</a:t>
            </a:r>
            <a:endParaRPr lang="fr-FR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100" name="Rectangle 99">
            <a:hlinkClick r:id="" action="ppaction://noaction"/>
          </p:cNvPr>
          <p:cNvSpPr/>
          <p:nvPr userDrawn="1"/>
        </p:nvSpPr>
        <p:spPr bwMode="auto">
          <a:xfrm>
            <a:off x="2629539" y="2888960"/>
            <a:ext cx="1980000" cy="180000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  <a:hlinkClick r:id="rId22" action="ppaction://hlinksldjump"/>
              </a:rPr>
              <a:t>CONGES SANS TRAITEMENT</a:t>
            </a:r>
            <a:endParaRPr lang="fr-FR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101" name="Rectangle 100">
            <a:hlinkClick r:id="" action="ppaction://noaction"/>
          </p:cNvPr>
          <p:cNvSpPr/>
          <p:nvPr userDrawn="1"/>
        </p:nvSpPr>
        <p:spPr bwMode="auto">
          <a:xfrm>
            <a:off x="2629539" y="3068980"/>
            <a:ext cx="1980000" cy="1800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</a:rPr>
              <a:t>SERVICE NATIONAL</a:t>
            </a:r>
          </a:p>
        </p:txBody>
      </p:sp>
      <p:sp>
        <p:nvSpPr>
          <p:cNvPr id="103" name="Rectangle 102">
            <a:hlinkClick r:id="" action="ppaction://noaction"/>
          </p:cNvPr>
          <p:cNvSpPr/>
          <p:nvPr userDrawn="1"/>
        </p:nvSpPr>
        <p:spPr bwMode="auto">
          <a:xfrm>
            <a:off x="2637210" y="3249000"/>
            <a:ext cx="1980000" cy="180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</a:rPr>
              <a:t>SITUATION ADMIN. A L’ETRANGER</a:t>
            </a:r>
          </a:p>
        </p:txBody>
      </p:sp>
      <p:sp>
        <p:nvSpPr>
          <p:cNvPr id="105" name="Rectangle 104">
            <a:hlinkClick r:id="" action="ppaction://noaction"/>
          </p:cNvPr>
          <p:cNvSpPr/>
          <p:nvPr userDrawn="1"/>
        </p:nvSpPr>
        <p:spPr bwMode="auto">
          <a:xfrm>
            <a:off x="7534405" y="5671479"/>
            <a:ext cx="1980000" cy="227044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  <a:hlinkClick r:id="rId23" action="ppaction://hlinksldjump"/>
              </a:rPr>
              <a:t>EXCLUSION TEMPORAIRE</a:t>
            </a:r>
            <a:endParaRPr lang="fr-FR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106" name="Rectangle 6"/>
          <p:cNvSpPr>
            <a:spLocks noChangeArrowheads="1"/>
          </p:cNvSpPr>
          <p:nvPr userDrawn="1"/>
        </p:nvSpPr>
        <p:spPr bwMode="auto">
          <a:xfrm>
            <a:off x="164387" y="1179219"/>
            <a:ext cx="1980000" cy="396000"/>
          </a:xfrm>
          <a:prstGeom prst="round2SameRect">
            <a:avLst/>
          </a:prstGeom>
          <a:solidFill>
            <a:srgbClr val="004272"/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100" b="1" kern="0" dirty="0">
                <a:solidFill>
                  <a:schemeClr val="bg1"/>
                </a:solidFill>
                <a:latin typeface="+mn-lt"/>
                <a:ea typeface="ＭＳ Ｐゴシック" pitchFamily="34" charset="-128"/>
                <a:cs typeface="ＭＳ Ｐゴシック"/>
              </a:rPr>
              <a:t>Entrée initiale dans la FPE</a:t>
            </a:r>
          </a:p>
        </p:txBody>
      </p:sp>
      <p:sp>
        <p:nvSpPr>
          <p:cNvPr id="107" name="Rectangle 106"/>
          <p:cNvSpPr/>
          <p:nvPr userDrawn="1"/>
        </p:nvSpPr>
        <p:spPr bwMode="auto">
          <a:xfrm>
            <a:off x="164387" y="1543200"/>
            <a:ext cx="1980000" cy="218734"/>
          </a:xfrm>
          <a:prstGeom prst="rect">
            <a:avLst/>
          </a:prstGeom>
          <a:solidFill>
            <a:srgbClr val="004272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b="1" kern="0" dirty="0">
                <a:solidFill>
                  <a:schemeClr val="bg1"/>
                </a:solidFill>
                <a:latin typeface="+mn-lt"/>
                <a:cs typeface="ＭＳ Ｐゴシック"/>
              </a:rPr>
              <a:t>RECRUTEMENT</a:t>
            </a:r>
          </a:p>
        </p:txBody>
      </p:sp>
      <p:sp>
        <p:nvSpPr>
          <p:cNvPr id="108" name="Rectangle 107"/>
          <p:cNvSpPr/>
          <p:nvPr userDrawn="1"/>
        </p:nvSpPr>
        <p:spPr bwMode="auto">
          <a:xfrm>
            <a:off x="164387" y="1753434"/>
            <a:ext cx="1980000" cy="270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</a:rPr>
              <a:t>RECRUTEMENT &amp; AFFECTATION SUITE A UN CONCOURS</a:t>
            </a:r>
          </a:p>
        </p:txBody>
      </p:sp>
      <p:sp>
        <p:nvSpPr>
          <p:cNvPr id="109" name="Rectangle 108"/>
          <p:cNvSpPr/>
          <p:nvPr userDrawn="1"/>
        </p:nvSpPr>
        <p:spPr bwMode="auto">
          <a:xfrm>
            <a:off x="164387" y="2014934"/>
            <a:ext cx="1980000" cy="270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</a:rPr>
              <a:t>RECRUTEMENT ET AFFECT. SANS CONCOURS</a:t>
            </a:r>
          </a:p>
        </p:txBody>
      </p:sp>
      <p:sp>
        <p:nvSpPr>
          <p:cNvPr id="110" name="Rectangle 109"/>
          <p:cNvSpPr/>
          <p:nvPr userDrawn="1"/>
        </p:nvSpPr>
        <p:spPr bwMode="auto">
          <a:xfrm>
            <a:off x="164387" y="2276434"/>
            <a:ext cx="1980000" cy="180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</a:rPr>
              <a:t>RECRUTEMENTS PACTE</a:t>
            </a:r>
          </a:p>
        </p:txBody>
      </p:sp>
      <p:sp>
        <p:nvSpPr>
          <p:cNvPr id="111" name="Rectangle 110"/>
          <p:cNvSpPr/>
          <p:nvPr userDrawn="1"/>
        </p:nvSpPr>
        <p:spPr bwMode="auto">
          <a:xfrm>
            <a:off x="164387" y="2447934"/>
            <a:ext cx="1980000" cy="235199"/>
          </a:xfrm>
          <a:prstGeom prst="rect">
            <a:avLst/>
          </a:prstGeom>
          <a:solidFill>
            <a:srgbClr val="004272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b="1" kern="0" dirty="0">
                <a:solidFill>
                  <a:schemeClr val="bg1"/>
                </a:solidFill>
                <a:latin typeface="+mn-lt"/>
                <a:cs typeface="ＭＳ Ｐゴシック"/>
              </a:rPr>
              <a:t>NOMINATION</a:t>
            </a:r>
          </a:p>
        </p:txBody>
      </p:sp>
      <p:sp>
        <p:nvSpPr>
          <p:cNvPr id="113" name="Rectangle 112"/>
          <p:cNvSpPr/>
          <p:nvPr userDrawn="1"/>
        </p:nvSpPr>
        <p:spPr bwMode="auto">
          <a:xfrm>
            <a:off x="164387" y="3390286"/>
            <a:ext cx="1980000" cy="218734"/>
          </a:xfrm>
          <a:prstGeom prst="rect">
            <a:avLst/>
          </a:prstGeom>
          <a:solidFill>
            <a:srgbClr val="004272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b="1" kern="0" dirty="0">
                <a:solidFill>
                  <a:schemeClr val="bg1"/>
                </a:solidFill>
                <a:latin typeface="+mn-lt"/>
                <a:cs typeface="ＭＳ Ｐゴシック"/>
              </a:rPr>
              <a:t>TITULARISATION</a:t>
            </a:r>
          </a:p>
        </p:txBody>
      </p:sp>
      <p:sp>
        <p:nvSpPr>
          <p:cNvPr id="114" name="Rectangle 113">
            <a:hlinkClick r:id="rId11" action="ppaction://hlinksldjump"/>
          </p:cNvPr>
          <p:cNvSpPr/>
          <p:nvPr userDrawn="1"/>
        </p:nvSpPr>
        <p:spPr bwMode="auto">
          <a:xfrm>
            <a:off x="162915" y="3609040"/>
            <a:ext cx="1980000" cy="180000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  <a:hlinkClick r:id="rId24" action="ppaction://hlinksldjump"/>
              </a:rPr>
              <a:t>TITULARISATION</a:t>
            </a:r>
            <a:endParaRPr lang="fr-FR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115" name="Rectangle 114"/>
          <p:cNvSpPr/>
          <p:nvPr userDrawn="1"/>
        </p:nvSpPr>
        <p:spPr bwMode="auto">
          <a:xfrm>
            <a:off x="161538" y="3786330"/>
            <a:ext cx="1980000" cy="218734"/>
          </a:xfrm>
          <a:prstGeom prst="rect">
            <a:avLst/>
          </a:prstGeom>
          <a:solidFill>
            <a:srgbClr val="004272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b="1" kern="0" dirty="0">
                <a:solidFill>
                  <a:schemeClr val="bg1"/>
                </a:solidFill>
                <a:latin typeface="+mn-lt"/>
                <a:cs typeface="ＭＳ Ｐゴシック"/>
              </a:rPr>
              <a:t>CLASSEMENT</a:t>
            </a:r>
          </a:p>
        </p:txBody>
      </p:sp>
      <p:sp>
        <p:nvSpPr>
          <p:cNvPr id="116" name="Rectangle 115">
            <a:hlinkClick r:id="" action="ppaction://noaction"/>
          </p:cNvPr>
          <p:cNvSpPr/>
          <p:nvPr userDrawn="1"/>
        </p:nvSpPr>
        <p:spPr bwMode="auto">
          <a:xfrm>
            <a:off x="164688" y="4005084"/>
            <a:ext cx="1980000" cy="180000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z="900" kern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  <a:hlinkClick r:id="rId15" action="ppaction://hlinksldjump"/>
              </a:rPr>
              <a:t>CLASSEMENT</a:t>
            </a:r>
            <a:endParaRPr lang="fr-FR" sz="900" kern="0" dirty="0">
              <a:solidFill>
                <a:srgbClr val="004272"/>
              </a:solidFill>
              <a:latin typeface="+mn-lt"/>
              <a:ea typeface="ＭＳ Ｐゴシック" pitchFamily="34" charset="-128"/>
              <a:cs typeface="ＭＳ Ｐゴシック"/>
            </a:endParaRPr>
          </a:p>
        </p:txBody>
      </p:sp>
      <p:sp>
        <p:nvSpPr>
          <p:cNvPr id="117" name="Rectangle 6"/>
          <p:cNvSpPr>
            <a:spLocks noChangeArrowheads="1"/>
          </p:cNvSpPr>
          <p:nvPr userDrawn="1"/>
        </p:nvSpPr>
        <p:spPr bwMode="auto">
          <a:xfrm>
            <a:off x="5150702" y="5383126"/>
            <a:ext cx="1980000" cy="396000"/>
          </a:xfrm>
          <a:prstGeom prst="round2SameRect">
            <a:avLst/>
          </a:prstGeom>
          <a:solidFill>
            <a:srgbClr val="004272"/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100" b="1" kern="0" dirty="0">
                <a:solidFill>
                  <a:schemeClr val="bg1"/>
                </a:solidFill>
                <a:latin typeface="Arial (Body)"/>
                <a:cs typeface="ＭＳ Ｐゴシック"/>
              </a:rPr>
              <a:t>Distinctions honorifiques</a:t>
            </a:r>
            <a:endParaRPr lang="fr-FR" sz="1100" b="1" kern="0" dirty="0">
              <a:solidFill>
                <a:schemeClr val="bg1"/>
              </a:solidFill>
              <a:latin typeface="Arial (Body)"/>
              <a:ea typeface="ＭＳ Ｐゴシック" pitchFamily="34" charset="-128"/>
              <a:cs typeface="ＭＳ Ｐゴシック"/>
            </a:endParaRPr>
          </a:p>
        </p:txBody>
      </p:sp>
      <p:sp>
        <p:nvSpPr>
          <p:cNvPr id="118" name="Rectangle 117"/>
          <p:cNvSpPr/>
          <p:nvPr userDrawn="1"/>
        </p:nvSpPr>
        <p:spPr bwMode="auto">
          <a:xfrm>
            <a:off x="5150702" y="5750731"/>
            <a:ext cx="1980000" cy="180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</a:rPr>
              <a:t>LEGION D’HONNEUR, etc.</a:t>
            </a:r>
          </a:p>
        </p:txBody>
      </p:sp>
      <p:sp>
        <p:nvSpPr>
          <p:cNvPr id="119" name="Rectangle 118"/>
          <p:cNvSpPr/>
          <p:nvPr userDrawn="1"/>
        </p:nvSpPr>
        <p:spPr bwMode="auto">
          <a:xfrm>
            <a:off x="1554854" y="6069392"/>
            <a:ext cx="485983" cy="34794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800" kern="0" dirty="0">
                <a:solidFill>
                  <a:srgbClr val="004272"/>
                </a:solidFill>
                <a:latin typeface="+mn-lt"/>
                <a:cs typeface="ＭＳ Ｐゴシック"/>
              </a:rPr>
              <a:t>Pas d’acte</a:t>
            </a:r>
          </a:p>
        </p:txBody>
      </p:sp>
      <p:sp>
        <p:nvSpPr>
          <p:cNvPr id="120" name="Espace réservé du numéro de diapositive 2"/>
          <p:cNvSpPr txBox="1">
            <a:spLocks/>
          </p:cNvSpPr>
          <p:nvPr userDrawn="1"/>
        </p:nvSpPr>
        <p:spPr bwMode="gray">
          <a:xfrm>
            <a:off x="9317448" y="6554343"/>
            <a:ext cx="658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0" i="0" u="none" kern="1200">
                <a:solidFill>
                  <a:srgbClr val="004272"/>
                </a:solidFill>
                <a:latin typeface="+mn-lt"/>
                <a:ea typeface="ＭＳ Ｐゴシック" pitchFamily="-96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r-FR" dirty="0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22" name="Rectangle 121">
            <a:hlinkClick r:id="" action="ppaction://noaction"/>
          </p:cNvPr>
          <p:cNvSpPr/>
          <p:nvPr userDrawn="1"/>
        </p:nvSpPr>
        <p:spPr bwMode="auto">
          <a:xfrm>
            <a:off x="7535294" y="5909227"/>
            <a:ext cx="1980000" cy="180000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  <a:hlinkClick r:id="rId25" action="ppaction://hlinksldjump"/>
              </a:rPr>
              <a:t>SUSPENSION</a:t>
            </a:r>
            <a:endParaRPr lang="fr-FR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121" name="Rectangle 120">
            <a:hlinkClick r:id="rId11" action="ppaction://hlinksldjump"/>
          </p:cNvPr>
          <p:cNvSpPr/>
          <p:nvPr userDrawn="1"/>
        </p:nvSpPr>
        <p:spPr bwMode="auto">
          <a:xfrm>
            <a:off x="7542130" y="4513195"/>
            <a:ext cx="1980000" cy="574839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  <a:hlinkClick r:id="rId4" action="ppaction://hlinksldjump"/>
              </a:rPr>
              <a:t>CONGE PROCHE AIDANT</a:t>
            </a:r>
            <a:r>
              <a:rPr lang="fr-FR" kern="0" baseline="0" dirty="0">
                <a:solidFill>
                  <a:srgbClr val="004272"/>
                </a:solidFill>
                <a:latin typeface="+mn-lt"/>
                <a:cs typeface="ＭＳ Ｐゴシック"/>
                <a:hlinkClick r:id="rId4" action="ppaction://hlinksldjump"/>
              </a:rPr>
              <a:t> / PRESENCE PARENTALE / </a:t>
            </a:r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  <a:hlinkClick r:id="rId4" action="ppaction://hlinksldjump"/>
              </a:rPr>
              <a:t>SOLIDARITE FAMILIALE</a:t>
            </a:r>
            <a:endParaRPr lang="fr-FR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80" name="Rectangle 79">
            <a:hlinkClick r:id="rId26" action="ppaction://hlinksldjump"/>
          </p:cNvPr>
          <p:cNvSpPr/>
          <p:nvPr userDrawn="1"/>
        </p:nvSpPr>
        <p:spPr bwMode="auto">
          <a:xfrm>
            <a:off x="7555722" y="3912522"/>
            <a:ext cx="1980000" cy="180000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  <a:hlinkClick r:id="rId27" action="ppaction://hlinksldjump"/>
              </a:rPr>
              <a:t>CONGE LONGUE MALADIE (CLM)</a:t>
            </a:r>
            <a:endParaRPr lang="fr-FR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104" name="Rectangle 103">
            <a:hlinkClick r:id="rId28" action="ppaction://hlinksldjump"/>
          </p:cNvPr>
          <p:cNvSpPr/>
          <p:nvPr userDrawn="1"/>
        </p:nvSpPr>
        <p:spPr bwMode="auto">
          <a:xfrm>
            <a:off x="4952918" y="4196199"/>
            <a:ext cx="2188025" cy="252028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  <a:hlinkClick r:id="rId28" action="ppaction://hlinksldjump"/>
              </a:rPr>
              <a:t>CONGES REPRESENTANTS DU PERSONNEL</a:t>
            </a:r>
            <a:endParaRPr lang="fr-FR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2" name="ZoneTexte 1"/>
          <p:cNvSpPr txBox="1"/>
          <p:nvPr userDrawn="1"/>
        </p:nvSpPr>
        <p:spPr>
          <a:xfrm>
            <a:off x="9452145" y="3916603"/>
            <a:ext cx="720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1000" b="1" dirty="0">
              <a:solidFill>
                <a:srgbClr val="004272"/>
              </a:solidFill>
              <a:latin typeface="+mn-lt"/>
            </a:endParaRPr>
          </a:p>
        </p:txBody>
      </p:sp>
      <p:sp>
        <p:nvSpPr>
          <p:cNvPr id="123" name="Rectangle 122">
            <a:hlinkClick r:id="rId29" action="ppaction://hlinksldjump"/>
          </p:cNvPr>
          <p:cNvSpPr/>
          <p:nvPr userDrawn="1"/>
        </p:nvSpPr>
        <p:spPr bwMode="auto">
          <a:xfrm>
            <a:off x="2628110" y="4478719"/>
            <a:ext cx="1980000" cy="180000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z="900" kern="0" dirty="0">
                <a:solidFill>
                  <a:srgbClr val="004272"/>
                </a:solidFill>
                <a:latin typeface="Verdana" pitchFamily="34" charset="0"/>
                <a:ea typeface="ＭＳ Ｐゴシック" pitchFamily="34" charset="-128"/>
                <a:cs typeface="ＭＳ Ｐゴシック"/>
                <a:hlinkClick r:id="rId16" action="ppaction://hlinksldjump"/>
              </a:rPr>
              <a:t>TELETRAVAIL</a:t>
            </a:r>
            <a:endParaRPr lang="fr-FR" kern="0" dirty="0">
              <a:solidFill>
                <a:srgbClr val="00B050"/>
              </a:solidFill>
              <a:latin typeface="+mn-lt"/>
              <a:cs typeface="ＭＳ Ｐゴシック"/>
            </a:endParaRPr>
          </a:p>
        </p:txBody>
      </p:sp>
      <p:sp>
        <p:nvSpPr>
          <p:cNvPr id="124" name="Rectangle 123">
            <a:hlinkClick r:id="rId30" action="ppaction://hlinksldjump"/>
          </p:cNvPr>
          <p:cNvSpPr/>
          <p:nvPr userDrawn="1"/>
        </p:nvSpPr>
        <p:spPr bwMode="auto">
          <a:xfrm>
            <a:off x="7544496" y="4303270"/>
            <a:ext cx="1980000" cy="206280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  <a:hlinkClick r:id="rId30" action="ppaction://hlinksldjump"/>
              </a:rPr>
              <a:t>CITIS</a:t>
            </a:r>
            <a:endParaRPr lang="fr-FR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89" name="Rectangle 88">
            <a:hlinkClick r:id="rId26" action="ppaction://hlinksldjump"/>
          </p:cNvPr>
          <p:cNvSpPr/>
          <p:nvPr userDrawn="1"/>
        </p:nvSpPr>
        <p:spPr bwMode="auto">
          <a:xfrm>
            <a:off x="7544153" y="4123270"/>
            <a:ext cx="1980000" cy="180000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  <a:hlinkClick r:id="rId31" action="ppaction://hlinksldjump"/>
              </a:rPr>
              <a:t>CONGE</a:t>
            </a:r>
            <a:r>
              <a:rPr lang="fr-FR" kern="0" baseline="0" dirty="0">
                <a:solidFill>
                  <a:srgbClr val="004272"/>
                </a:solidFill>
                <a:latin typeface="+mn-lt"/>
                <a:cs typeface="ＭＳ Ｐゴシック"/>
                <a:hlinkClick r:id="rId31" action="ppaction://hlinksldjump"/>
              </a:rPr>
              <a:t> LONGUE DUREE</a:t>
            </a:r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  <a:hlinkClick r:id="rId31" action="ppaction://hlinksldjump"/>
              </a:rPr>
              <a:t> (CLD)</a:t>
            </a:r>
            <a:endParaRPr lang="fr-FR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99" name="Rectangle 98">
            <a:hlinkClick r:id="rId11" action="ppaction://hlinksldjump"/>
          </p:cNvPr>
          <p:cNvSpPr/>
          <p:nvPr userDrawn="1"/>
        </p:nvSpPr>
        <p:spPr bwMode="auto">
          <a:xfrm>
            <a:off x="164387" y="2991974"/>
            <a:ext cx="1980000" cy="406709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  <a:hlinkClick r:id="rId32" action="ppaction://hlinksldjump"/>
              </a:rPr>
              <a:t>PRISE</a:t>
            </a:r>
            <a:r>
              <a:rPr lang="fr-FR" kern="0" baseline="0" dirty="0">
                <a:solidFill>
                  <a:srgbClr val="004272"/>
                </a:solidFill>
                <a:latin typeface="+mn-lt"/>
                <a:cs typeface="ＭＳ Ｐゴシック"/>
                <a:hlinkClick r:id="rId32" action="ppaction://hlinksldjump"/>
              </a:rPr>
              <a:t> EN CHARGE EN DETACHEMENT OU PNA / INTEGRATION</a:t>
            </a:r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  <a:hlinkClick r:id="rId32" action="ppaction://hlinksldjump"/>
              </a:rPr>
              <a:t> </a:t>
            </a:r>
            <a:endParaRPr lang="fr-FR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125" name="Rectangle 124">
            <a:hlinkClick r:id="rId11" action="ppaction://hlinksldjump"/>
          </p:cNvPr>
          <p:cNvSpPr/>
          <p:nvPr userDrawn="1"/>
        </p:nvSpPr>
        <p:spPr bwMode="auto">
          <a:xfrm>
            <a:off x="164387" y="2678705"/>
            <a:ext cx="1980000" cy="298172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kern="0" baseline="0" dirty="0">
                <a:solidFill>
                  <a:srgbClr val="004272"/>
                </a:solidFill>
                <a:latin typeface="+mn-lt"/>
                <a:cs typeface="ＭＳ Ｐゴシック"/>
                <a:hlinkClick r:id="rId33" action="ppaction://hlinksldjump"/>
              </a:rPr>
              <a:t>NOMINATION AN QUALITE DE STAGIAIRE</a:t>
            </a:r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  <a:hlinkClick r:id="rId33" action="ppaction://hlinksldjump"/>
              </a:rPr>
              <a:t> </a:t>
            </a:r>
            <a:endParaRPr lang="fr-FR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112" name="Rectangle 111">
            <a:hlinkClick r:id="rId7" action="ppaction://hlinksldjump"/>
          </p:cNvPr>
          <p:cNvSpPr/>
          <p:nvPr userDrawn="1"/>
        </p:nvSpPr>
        <p:spPr bwMode="auto">
          <a:xfrm>
            <a:off x="137625" y="4996095"/>
            <a:ext cx="1980000" cy="180000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  <a:hlinkClick r:id="rId34" action="ppaction://hlinksldjump"/>
              </a:rPr>
              <a:t>PROLONGATION D’ACTIVITE</a:t>
            </a:r>
            <a:endParaRPr lang="fr-FR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126" name="Rectangle 125">
            <a:hlinkClick r:id="rId19" action="ppaction://hlinksldjump"/>
          </p:cNvPr>
          <p:cNvSpPr/>
          <p:nvPr userDrawn="1"/>
        </p:nvSpPr>
        <p:spPr bwMode="auto">
          <a:xfrm>
            <a:off x="4958361" y="4448452"/>
            <a:ext cx="2182582" cy="200506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kern="0" baseline="0" dirty="0">
                <a:solidFill>
                  <a:srgbClr val="004272"/>
                </a:solidFill>
                <a:latin typeface="+mn-lt"/>
                <a:cs typeface="ＭＳ Ｐゴシック"/>
                <a:hlinkClick r:id="rId35" action="ppaction://hlinksldjump"/>
              </a:rPr>
              <a:t>CONGES LIES A LA PARENTALITE</a:t>
            </a:r>
            <a:endParaRPr lang="fr-FR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102" name="Rectangle 101">
            <a:hlinkClick r:id="rId10" action="ppaction://hlinksldjump"/>
          </p:cNvPr>
          <p:cNvSpPr/>
          <p:nvPr userDrawn="1"/>
        </p:nvSpPr>
        <p:spPr bwMode="auto">
          <a:xfrm>
            <a:off x="7535294" y="3541823"/>
            <a:ext cx="1980000" cy="176350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  <a:hlinkClick r:id="rId11" action="ppaction://hlinksldjump"/>
              </a:rPr>
              <a:t>CONGE TRANSITION</a:t>
            </a:r>
            <a:r>
              <a:rPr lang="fr-FR" kern="0" baseline="0" dirty="0">
                <a:solidFill>
                  <a:srgbClr val="004272"/>
                </a:solidFill>
                <a:latin typeface="+mn-lt"/>
                <a:cs typeface="ＭＳ Ｐゴシック"/>
                <a:hlinkClick r:id="rId11" action="ppaction://hlinksldjump"/>
              </a:rPr>
              <a:t> </a:t>
            </a:r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  <a:hlinkClick r:id="rId11" action="ppaction://hlinksldjump"/>
              </a:rPr>
              <a:t>PRO</a:t>
            </a:r>
            <a:endParaRPr lang="fr-FR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127" name="Rectangle 126">
            <a:hlinkClick r:id="rId20" action="ppaction://hlinksldjump"/>
          </p:cNvPr>
          <p:cNvSpPr/>
          <p:nvPr userDrawn="1"/>
        </p:nvSpPr>
        <p:spPr bwMode="auto">
          <a:xfrm>
            <a:off x="2629539" y="2320772"/>
            <a:ext cx="1980000" cy="180000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  <a:hlinkClick r:id="rId18" action="ppaction://hlinksldjump"/>
              </a:rPr>
              <a:t>DISPONIBILITE</a:t>
            </a:r>
            <a:endParaRPr lang="fr-FR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96" name="Rectangle 95">
            <a:hlinkClick r:id="rId19" action="ppaction://hlinksldjump"/>
          </p:cNvPr>
          <p:cNvSpPr/>
          <p:nvPr userDrawn="1"/>
        </p:nvSpPr>
        <p:spPr bwMode="auto">
          <a:xfrm>
            <a:off x="4968726" y="4649965"/>
            <a:ext cx="2182582" cy="281459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  <a:hlinkClick r:id="rId35" action="ppaction://hlinksldjump"/>
              </a:rPr>
              <a:t>REPRISE ANTICIPEE</a:t>
            </a:r>
            <a:r>
              <a:rPr lang="fr-FR" kern="0" baseline="0" dirty="0">
                <a:solidFill>
                  <a:srgbClr val="004272"/>
                </a:solidFill>
                <a:latin typeface="+mn-lt"/>
                <a:cs typeface="ＭＳ Ｐゴシック"/>
                <a:hlinkClick r:id="rId35" action="ppaction://hlinksldjump"/>
              </a:rPr>
              <a:t> SUITE A CONGE/ABSENCE</a:t>
            </a:r>
            <a:endParaRPr lang="fr-FR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128" name="Rectangle 127">
            <a:hlinkClick r:id="rId2" action="ppaction://hlinksldjump"/>
          </p:cNvPr>
          <p:cNvSpPr/>
          <p:nvPr userDrawn="1"/>
        </p:nvSpPr>
        <p:spPr bwMode="auto">
          <a:xfrm>
            <a:off x="4953000" y="1628820"/>
            <a:ext cx="1980000" cy="180000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fr-FR" kern="0" dirty="0">
                <a:solidFill>
                  <a:srgbClr val="004272"/>
                </a:solidFill>
                <a:latin typeface="+mn-lt"/>
                <a:cs typeface="ＭＳ Ｐゴシック"/>
                <a:hlinkClick r:id="rId3" action="ppaction://hlinksldjump"/>
              </a:rPr>
              <a:t>PROLONGATION STAGE</a:t>
            </a:r>
            <a:endParaRPr lang="fr-FR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05279903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sque congé solidarité famili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20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556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20"/>
          <p:cNvGraphicFramePr>
            <a:graphicFrameLocks noChangeAspect="1"/>
          </p:cNvGraphicFramePr>
          <p:nvPr userDrawn="1">
            <p:custDataLst>
              <p:tags r:id="rId3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557" name="think-cell Slide" r:id="rId7" imgW="360" imgH="360" progId="">
                  <p:embed/>
                </p:oleObj>
              </mc:Choice>
              <mc:Fallback>
                <p:oleObj name="think-cell Slide" r:id="rId7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Straight Connector 7"/>
          <p:cNvCxnSpPr>
            <a:cxnSpLocks noChangeShapeType="1"/>
          </p:cNvCxnSpPr>
          <p:nvPr userDrawn="1"/>
        </p:nvCxnSpPr>
        <p:spPr bwMode="auto">
          <a:xfrm>
            <a:off x="449263" y="1052513"/>
            <a:ext cx="3384550" cy="0"/>
          </a:xfrm>
          <a:prstGeom prst="line">
            <a:avLst/>
          </a:prstGeom>
          <a:noFill/>
          <a:ln w="285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cxnSp>
        <p:nvCxnSpPr>
          <p:cNvPr id="12" name="Straight Connector 8"/>
          <p:cNvCxnSpPr>
            <a:cxnSpLocks noChangeShapeType="1"/>
          </p:cNvCxnSpPr>
          <p:nvPr userDrawn="1"/>
        </p:nvCxnSpPr>
        <p:spPr bwMode="auto">
          <a:xfrm>
            <a:off x="3873500" y="1052513"/>
            <a:ext cx="5614988" cy="0"/>
          </a:xfrm>
          <a:prstGeom prst="line">
            <a:avLst/>
          </a:prstGeom>
          <a:noFill/>
          <a:ln w="31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sp>
        <p:nvSpPr>
          <p:cNvPr id="17" name="Slide Number Placeholder 1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8" name="Parallelogram 6"/>
          <p:cNvSpPr>
            <a:spLocks noChangeArrowheads="1"/>
          </p:cNvSpPr>
          <p:nvPr userDrawn="1"/>
        </p:nvSpPr>
        <p:spPr bwMode="auto">
          <a:xfrm>
            <a:off x="9418638" y="6273800"/>
            <a:ext cx="107950" cy="539750"/>
          </a:xfrm>
          <a:prstGeom prst="parallelogram">
            <a:avLst>
              <a:gd name="adj" fmla="val 82329"/>
            </a:avLst>
          </a:prstGeom>
          <a:solidFill>
            <a:srgbClr val="00355C">
              <a:alpha val="39999"/>
            </a:srgbClr>
          </a:solidFill>
          <a:ln>
            <a:noFill/>
          </a:ln>
        </p:spPr>
        <p:txBody>
          <a:bodyPr anchor="ctr"/>
          <a:lstStyle>
            <a:lvl1pPr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fr-FR" sz="1200">
              <a:solidFill>
                <a:srgbClr val="004272"/>
              </a:solidFill>
            </a:endParaRPr>
          </a:p>
        </p:txBody>
      </p:sp>
      <p:sp>
        <p:nvSpPr>
          <p:cNvPr id="40" name="Title 2"/>
          <p:cNvSpPr txBox="1">
            <a:spLocks/>
          </p:cNvSpPr>
          <p:nvPr userDrawn="1"/>
        </p:nvSpPr>
        <p:spPr bwMode="gray">
          <a:xfrm>
            <a:off x="428625" y="260350"/>
            <a:ext cx="9061450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+mn-lt"/>
                <a:ea typeface="ＭＳ Ｐゴシック" pitchFamily="34" charset="-128"/>
                <a:cs typeface="Calibri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9pPr>
          </a:lstStyle>
          <a:p>
            <a:pPr eaLnBrk="1" hangingPunct="1"/>
            <a:r>
              <a:rPr lang="fr-FR" sz="1800" b="0" kern="0" dirty="0"/>
              <a:t>Détail des événements </a:t>
            </a:r>
            <a:br>
              <a:rPr lang="fr-FR" sz="1800" b="0" kern="0" dirty="0"/>
            </a:br>
            <a:r>
              <a:rPr lang="fr-FR" sz="1800" kern="0" dirty="0"/>
              <a:t>Processus - Gestion des</a:t>
            </a:r>
            <a:r>
              <a:rPr lang="fr-FR" sz="1800" kern="0" baseline="0" dirty="0"/>
              <a:t> congés de solidarité familiale et du </a:t>
            </a:r>
          </a:p>
          <a:p>
            <a:pPr eaLnBrk="1" hangingPunct="1"/>
            <a:r>
              <a:rPr lang="fr-FR" sz="1800" kern="0" baseline="0" dirty="0"/>
              <a:t>proche aidant</a:t>
            </a:r>
          </a:p>
        </p:txBody>
      </p:sp>
      <p:sp>
        <p:nvSpPr>
          <p:cNvPr id="41" name="Slide Number Placeholder 3"/>
          <p:cNvSpPr txBox="1">
            <a:spLocks/>
          </p:cNvSpPr>
          <p:nvPr userDrawn="1"/>
        </p:nvSpPr>
        <p:spPr bwMode="gray">
          <a:xfrm>
            <a:off x="9247188" y="6369050"/>
            <a:ext cx="658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0" i="0" u="none" kern="1200">
                <a:solidFill>
                  <a:srgbClr val="004272"/>
                </a:solidFill>
                <a:latin typeface="+mn-lt"/>
                <a:ea typeface="ＭＳ Ｐゴシック" pitchFamily="-96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43" name="TextBox 9"/>
          <p:cNvSpPr txBox="1"/>
          <p:nvPr userDrawn="1"/>
        </p:nvSpPr>
        <p:spPr>
          <a:xfrm>
            <a:off x="8185038" y="60593"/>
            <a:ext cx="1298479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b="1" i="1" dirty="0">
                <a:solidFill>
                  <a:srgbClr val="004272"/>
                </a:solidFill>
                <a:latin typeface="+mn-lt"/>
                <a:hlinkClick r:id="rId8" action="ppaction://hlinksldjump"/>
              </a:rPr>
              <a:t>RETOUR AU SOMMAIRE </a:t>
            </a:r>
            <a:r>
              <a:rPr lang="fr-FR" sz="700" b="1" i="1" dirty="0">
                <a:solidFill>
                  <a:srgbClr val="004272"/>
                </a:solidFill>
                <a:latin typeface="+mn-lt"/>
              </a:rPr>
              <a:t>:</a:t>
            </a:r>
            <a:endParaRPr lang="fr-FR" sz="700" b="1" i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72" name="Rectangle 71"/>
          <p:cNvSpPr/>
          <p:nvPr userDrawn="1"/>
        </p:nvSpPr>
        <p:spPr bwMode="auto">
          <a:xfrm>
            <a:off x="1248986" y="2348880"/>
            <a:ext cx="144000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100" b="1" kern="0" dirty="0">
                <a:solidFill>
                  <a:srgbClr val="004272"/>
                </a:solidFill>
                <a:latin typeface="+mn-lt"/>
                <a:cs typeface="Arial" panose="020B0604020202020204" pitchFamily="34" charset="0"/>
              </a:rPr>
              <a:t>Congé de solidarité familiale</a:t>
            </a:r>
          </a:p>
        </p:txBody>
      </p:sp>
      <p:sp>
        <p:nvSpPr>
          <p:cNvPr id="73" name="TextBox 29"/>
          <p:cNvSpPr txBox="1"/>
          <p:nvPr userDrawn="1"/>
        </p:nvSpPr>
        <p:spPr>
          <a:xfrm>
            <a:off x="6181534" y="1215201"/>
            <a:ext cx="1188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Début d’événement</a:t>
            </a:r>
          </a:p>
        </p:txBody>
      </p:sp>
      <p:sp>
        <p:nvSpPr>
          <p:cNvPr id="76" name="TextBox 65"/>
          <p:cNvSpPr txBox="1"/>
          <p:nvPr userDrawn="1"/>
        </p:nvSpPr>
        <p:spPr>
          <a:xfrm>
            <a:off x="8629806" y="1215201"/>
            <a:ext cx="10757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Fin d’événement</a:t>
            </a:r>
          </a:p>
        </p:txBody>
      </p:sp>
      <p:sp>
        <p:nvSpPr>
          <p:cNvPr id="77" name="TextBox 69"/>
          <p:cNvSpPr txBox="1"/>
          <p:nvPr userDrawn="1"/>
        </p:nvSpPr>
        <p:spPr>
          <a:xfrm>
            <a:off x="7311424" y="1292146"/>
            <a:ext cx="11881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Prolongation</a:t>
            </a:r>
          </a:p>
        </p:txBody>
      </p:sp>
      <p:cxnSp>
        <p:nvCxnSpPr>
          <p:cNvPr id="110" name="Straight Connector 66"/>
          <p:cNvCxnSpPr/>
          <p:nvPr userDrawn="1"/>
        </p:nvCxnSpPr>
        <p:spPr bwMode="auto">
          <a:xfrm>
            <a:off x="7277493" y="1629204"/>
            <a:ext cx="0" cy="3636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11" name="Straight Connector 68"/>
          <p:cNvCxnSpPr/>
          <p:nvPr userDrawn="1"/>
        </p:nvCxnSpPr>
        <p:spPr bwMode="auto">
          <a:xfrm>
            <a:off x="8517396" y="1623397"/>
            <a:ext cx="0" cy="3636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" name="Connecteur droit 3"/>
          <p:cNvCxnSpPr>
            <a:stCxn id="72" idx="3"/>
            <a:endCxn id="82" idx="1"/>
          </p:cNvCxnSpPr>
          <p:nvPr userDrawn="1"/>
        </p:nvCxnSpPr>
        <p:spPr bwMode="auto">
          <a:xfrm flipV="1">
            <a:off x="2688986" y="2155193"/>
            <a:ext cx="571937" cy="553687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2" name="Rectangle 81"/>
          <p:cNvSpPr/>
          <p:nvPr userDrawn="1"/>
        </p:nvSpPr>
        <p:spPr bwMode="auto">
          <a:xfrm>
            <a:off x="3260923" y="1795193"/>
            <a:ext cx="3096096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Congé de solidarité familiale (T)</a:t>
            </a: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INTABS0021</a:t>
            </a:r>
            <a:endParaRPr lang="fr-FR" sz="1050" i="1" kern="0" baseline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50" name="TextBox 54"/>
          <p:cNvSpPr txBox="1"/>
          <p:nvPr userDrawn="1"/>
        </p:nvSpPr>
        <p:spPr>
          <a:xfrm>
            <a:off x="6541574" y="3424419"/>
            <a:ext cx="396044" cy="282789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endParaRPr lang="fr-FR" sz="3200" b="1" dirty="0">
              <a:solidFill>
                <a:srgbClr val="FFC000"/>
              </a:solidFill>
              <a:latin typeface="+mn-lt"/>
            </a:endParaRPr>
          </a:p>
        </p:txBody>
      </p:sp>
      <p:sp>
        <p:nvSpPr>
          <p:cNvPr id="80" name="Rectangle 79"/>
          <p:cNvSpPr/>
          <p:nvPr userDrawn="1"/>
        </p:nvSpPr>
        <p:spPr bwMode="auto">
          <a:xfrm rot="16200000">
            <a:off x="-1409734" y="3197599"/>
            <a:ext cx="3868405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4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Absences</a:t>
            </a:r>
          </a:p>
        </p:txBody>
      </p:sp>
      <p:pic>
        <p:nvPicPr>
          <p:cNvPr id="45" name="Image 44" descr="Capture d’écran">
            <a:hlinkClick r:id="rId8" action="ppaction://hlinksldjump"/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8524" y="250341"/>
            <a:ext cx="1173921" cy="769672"/>
          </a:xfrm>
          <a:prstGeom prst="rect">
            <a:avLst/>
          </a:prstGeom>
        </p:spPr>
      </p:pic>
      <p:grpSp>
        <p:nvGrpSpPr>
          <p:cNvPr id="48" name="Groupe 47"/>
          <p:cNvGrpSpPr/>
          <p:nvPr userDrawn="1"/>
        </p:nvGrpSpPr>
        <p:grpSpPr>
          <a:xfrm>
            <a:off x="6480077" y="6309320"/>
            <a:ext cx="2649387" cy="272288"/>
            <a:chOff x="5719035" y="6231640"/>
            <a:chExt cx="2649387" cy="342577"/>
          </a:xfrm>
        </p:grpSpPr>
        <p:sp>
          <p:nvSpPr>
            <p:cNvPr id="49" name="TextBox 54"/>
            <p:cNvSpPr txBox="1"/>
            <p:nvPr/>
          </p:nvSpPr>
          <p:spPr>
            <a:xfrm>
              <a:off x="5719035" y="6291428"/>
              <a:ext cx="396044" cy="282789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r>
                <a:rPr lang="fr-FR" sz="3200" b="1" dirty="0">
                  <a:solidFill>
                    <a:srgbClr val="FFC000"/>
                  </a:solidFill>
                  <a:latin typeface="+mn-lt"/>
                </a:rPr>
                <a:t>~</a:t>
              </a:r>
            </a:p>
          </p:txBody>
        </p:sp>
        <p:sp>
          <p:nvSpPr>
            <p:cNvPr id="51" name="TextBox 59"/>
            <p:cNvSpPr txBox="1"/>
            <p:nvPr/>
          </p:nvSpPr>
          <p:spPr>
            <a:xfrm>
              <a:off x="6229395" y="6231640"/>
              <a:ext cx="2139027" cy="3097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en cours de validation</a:t>
              </a:r>
            </a:p>
          </p:txBody>
        </p:sp>
      </p:grpSp>
      <p:sp>
        <p:nvSpPr>
          <p:cNvPr id="69" name="TextBox 58"/>
          <p:cNvSpPr txBox="1"/>
          <p:nvPr userDrawn="1"/>
        </p:nvSpPr>
        <p:spPr>
          <a:xfrm>
            <a:off x="7008705" y="5841268"/>
            <a:ext cx="2126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Acte modélisé dans INGRES</a:t>
            </a:r>
            <a:endParaRPr lang="fr-FR" sz="1000" b="1" i="1" dirty="0">
              <a:solidFill>
                <a:srgbClr val="004272"/>
              </a:solidFill>
              <a:latin typeface="+mn-lt"/>
            </a:endParaRPr>
          </a:p>
        </p:txBody>
      </p:sp>
      <p:pic>
        <p:nvPicPr>
          <p:cNvPr id="70" name="Image 69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502" y="6065484"/>
            <a:ext cx="362413" cy="362413"/>
          </a:xfrm>
          <a:prstGeom prst="rect">
            <a:avLst/>
          </a:prstGeom>
        </p:spPr>
      </p:pic>
      <p:sp>
        <p:nvSpPr>
          <p:cNvPr id="81" name="TextBox 58"/>
          <p:cNvSpPr txBox="1"/>
          <p:nvPr userDrawn="1"/>
        </p:nvSpPr>
        <p:spPr>
          <a:xfrm>
            <a:off x="7008705" y="6091992"/>
            <a:ext cx="23444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dirty="0">
                <a:solidFill>
                  <a:srgbClr val="004272"/>
                </a:solidFill>
                <a:latin typeface="+mn-lt"/>
              </a:rPr>
              <a:t>A</a:t>
            </a:r>
            <a:r>
              <a:rPr lang="fr-FR" sz="1000" b="1" i="1" baseline="0" dirty="0">
                <a:solidFill>
                  <a:srgbClr val="004272"/>
                </a:solidFill>
                <a:latin typeface="+mn-lt"/>
              </a:rPr>
              <a:t>cte</a:t>
            </a:r>
            <a:r>
              <a:rPr lang="fr-FR" sz="1000" b="1" i="1" dirty="0">
                <a:solidFill>
                  <a:srgbClr val="004272"/>
                </a:solidFill>
                <a:latin typeface="+mn-lt"/>
              </a:rPr>
              <a:t> documentaire validé</a:t>
            </a:r>
          </a:p>
        </p:txBody>
      </p:sp>
      <p:grpSp>
        <p:nvGrpSpPr>
          <p:cNvPr id="83" name="Groupe 82"/>
          <p:cNvGrpSpPr/>
          <p:nvPr userDrawn="1"/>
        </p:nvGrpSpPr>
        <p:grpSpPr>
          <a:xfrm>
            <a:off x="6599228" y="6531151"/>
            <a:ext cx="2538714" cy="246221"/>
            <a:chOff x="6108241" y="6486136"/>
            <a:chExt cx="2538714" cy="316030"/>
          </a:xfrm>
        </p:grpSpPr>
        <p:pic>
          <p:nvPicPr>
            <p:cNvPr id="84" name="Picture 3" descr="D:\SkyDrive\Pro\Divers\Couteau suisse\PNG\Flèches &amp; signes\button_cancel.png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6108241" y="6548414"/>
              <a:ext cx="201612" cy="201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5" name="TextBox 60"/>
            <p:cNvSpPr txBox="1"/>
            <p:nvPr/>
          </p:nvSpPr>
          <p:spPr>
            <a:xfrm>
              <a:off x="6507928" y="6486136"/>
              <a:ext cx="2139027" cy="316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à produire</a:t>
              </a:r>
            </a:p>
          </p:txBody>
        </p:sp>
      </p:grpSp>
      <p:sp>
        <p:nvSpPr>
          <p:cNvPr id="86" name="Rectangle 85"/>
          <p:cNvSpPr/>
          <p:nvPr userDrawn="1"/>
        </p:nvSpPr>
        <p:spPr bwMode="auto">
          <a:xfrm>
            <a:off x="6321152" y="5421840"/>
            <a:ext cx="2854029" cy="1343158"/>
          </a:xfrm>
          <a:prstGeom prst="rect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1200" kern="0" dirty="0" err="1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87" name="TextBox 64"/>
          <p:cNvSpPr txBox="1"/>
          <p:nvPr userDrawn="1"/>
        </p:nvSpPr>
        <p:spPr>
          <a:xfrm>
            <a:off x="6249144" y="5265204"/>
            <a:ext cx="710343" cy="2462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>
                <a:solidFill>
                  <a:srgbClr val="004272"/>
                </a:solidFill>
                <a:latin typeface="+mn-lt"/>
              </a:rPr>
              <a:t>Légende</a:t>
            </a:r>
          </a:p>
        </p:txBody>
      </p:sp>
      <p:pic>
        <p:nvPicPr>
          <p:cNvPr id="88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564994" y="5862491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" name="ZoneTexte 88"/>
          <p:cNvSpPr txBox="1"/>
          <p:nvPr userDrawn="1"/>
        </p:nvSpPr>
        <p:spPr>
          <a:xfrm>
            <a:off x="6980990" y="5600563"/>
            <a:ext cx="20778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 Acte paramétré dans la Suite 9</a:t>
            </a:r>
            <a:endParaRPr lang="fr-FR" sz="1000" i="1" kern="1200" dirty="0">
              <a:solidFill>
                <a:srgbClr val="004272"/>
              </a:solidFill>
              <a:effectLst/>
              <a:latin typeface="+mn-lt"/>
              <a:ea typeface="ＭＳ Ｐゴシック" pitchFamily="34" charset="-128"/>
              <a:cs typeface="+mn-cs"/>
            </a:endParaRPr>
          </a:p>
        </p:txBody>
      </p:sp>
      <p:pic>
        <p:nvPicPr>
          <p:cNvPr id="90" name="Image 89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1014" y="5526231"/>
            <a:ext cx="318039" cy="336260"/>
          </a:xfrm>
          <a:prstGeom prst="rect">
            <a:avLst/>
          </a:prstGeom>
        </p:spPr>
      </p:pic>
      <p:sp>
        <p:nvSpPr>
          <p:cNvPr id="44" name="Rectangle 43"/>
          <p:cNvSpPr/>
          <p:nvPr userDrawn="1"/>
        </p:nvSpPr>
        <p:spPr bwMode="auto">
          <a:xfrm>
            <a:off x="8699945" y="1628848"/>
            <a:ext cx="793957" cy="3583536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sp>
        <p:nvSpPr>
          <p:cNvPr id="46" name="Rectangle 45"/>
          <p:cNvSpPr/>
          <p:nvPr userDrawn="1"/>
        </p:nvSpPr>
        <p:spPr bwMode="auto">
          <a:xfrm>
            <a:off x="1244588" y="4113076"/>
            <a:ext cx="144000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100" b="1" kern="0" dirty="0">
                <a:solidFill>
                  <a:srgbClr val="004272"/>
                </a:solidFill>
                <a:latin typeface="+mn-lt"/>
                <a:cs typeface="Arial" panose="020B0604020202020204" pitchFamily="34" charset="0"/>
              </a:rPr>
              <a:t>Congé de proche</a:t>
            </a:r>
            <a:r>
              <a:rPr lang="fr-FR" sz="1100" b="1" kern="0" baseline="0" dirty="0">
                <a:solidFill>
                  <a:srgbClr val="004272"/>
                </a:solidFill>
                <a:latin typeface="+mn-lt"/>
                <a:cs typeface="Arial" panose="020B0604020202020204" pitchFamily="34" charset="0"/>
              </a:rPr>
              <a:t> aidant</a:t>
            </a:r>
            <a:endParaRPr lang="fr-FR" sz="1100" b="1" kern="0" dirty="0">
              <a:solidFill>
                <a:srgbClr val="004272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47" name="Rectangle 46"/>
          <p:cNvSpPr/>
          <p:nvPr userDrawn="1"/>
        </p:nvSpPr>
        <p:spPr bwMode="auto">
          <a:xfrm>
            <a:off x="3224808" y="3753036"/>
            <a:ext cx="3096096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Congé de proche</a:t>
            </a:r>
            <a:r>
              <a:rPr lang="fr-FR" sz="1050" i="1" kern="0" baseline="0" dirty="0">
                <a:solidFill>
                  <a:srgbClr val="004272"/>
                </a:solidFill>
                <a:latin typeface="+mn-lt"/>
                <a:cs typeface="ＭＳ Ｐゴシック"/>
              </a:rPr>
              <a:t> aidant (T)</a:t>
            </a:r>
          </a:p>
          <a:p>
            <a:pPr algn="ctr"/>
            <a:r>
              <a:rPr lang="fr-FR" sz="1050" i="1" kern="0" baseline="0" dirty="0">
                <a:solidFill>
                  <a:srgbClr val="004272"/>
                </a:solidFill>
                <a:latin typeface="+mn-lt"/>
                <a:cs typeface="ＭＳ Ｐゴシック"/>
              </a:rPr>
              <a:t>INTABS0107</a:t>
            </a:r>
            <a:endParaRPr lang="fr-FR" sz="1050" i="1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cxnSp>
        <p:nvCxnSpPr>
          <p:cNvPr id="55" name="Connecteur droit 54"/>
          <p:cNvCxnSpPr/>
          <p:nvPr userDrawn="1"/>
        </p:nvCxnSpPr>
        <p:spPr bwMode="auto">
          <a:xfrm>
            <a:off x="2667363" y="4485719"/>
            <a:ext cx="557445" cy="455489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Connecteur droit 57"/>
          <p:cNvCxnSpPr>
            <a:endCxn id="47" idx="1"/>
          </p:cNvCxnSpPr>
          <p:nvPr userDrawn="1"/>
        </p:nvCxnSpPr>
        <p:spPr bwMode="auto">
          <a:xfrm flipV="1">
            <a:off x="2667363" y="4113036"/>
            <a:ext cx="557445" cy="372683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6" name="Rectangle 55"/>
          <p:cNvSpPr/>
          <p:nvPr userDrawn="1"/>
        </p:nvSpPr>
        <p:spPr bwMode="auto">
          <a:xfrm>
            <a:off x="7326865" y="1792759"/>
            <a:ext cx="1160806" cy="720001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INTABS0023</a:t>
            </a:r>
          </a:p>
        </p:txBody>
      </p:sp>
      <p:sp>
        <p:nvSpPr>
          <p:cNvPr id="66" name="Rectangle 65"/>
          <p:cNvSpPr/>
          <p:nvPr userDrawn="1"/>
        </p:nvSpPr>
        <p:spPr bwMode="auto">
          <a:xfrm>
            <a:off x="3224808" y="4545204"/>
            <a:ext cx="3096096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Congé de proche</a:t>
            </a:r>
            <a:r>
              <a:rPr lang="fr-FR" sz="1050" i="1" kern="0" baseline="0" dirty="0">
                <a:solidFill>
                  <a:srgbClr val="004272"/>
                </a:solidFill>
                <a:latin typeface="+mn-lt"/>
                <a:cs typeface="ＭＳ Ｐゴシック"/>
              </a:rPr>
              <a:t> aidant (S)</a:t>
            </a:r>
          </a:p>
          <a:p>
            <a:pPr algn="ctr"/>
            <a:r>
              <a:rPr lang="fr-FR" sz="1050" i="1" kern="0" baseline="0" dirty="0">
                <a:solidFill>
                  <a:srgbClr val="004272"/>
                </a:solidFill>
                <a:latin typeface="+mn-lt"/>
                <a:cs typeface="ＭＳ Ｐゴシック"/>
              </a:rPr>
              <a:t>INTABS0136</a:t>
            </a:r>
            <a:endParaRPr lang="fr-FR" sz="1050" i="1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67" name="Rectangle 66"/>
          <p:cNvSpPr/>
          <p:nvPr userDrawn="1"/>
        </p:nvSpPr>
        <p:spPr bwMode="auto">
          <a:xfrm>
            <a:off x="7329264" y="3717032"/>
            <a:ext cx="1160806" cy="720001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INTABS0060</a:t>
            </a:r>
          </a:p>
        </p:txBody>
      </p:sp>
      <p:sp>
        <p:nvSpPr>
          <p:cNvPr id="68" name="Rectangle 67"/>
          <p:cNvSpPr/>
          <p:nvPr userDrawn="1"/>
        </p:nvSpPr>
        <p:spPr bwMode="auto">
          <a:xfrm>
            <a:off x="7329264" y="4545203"/>
            <a:ext cx="1160806" cy="720001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INTABS0137</a:t>
            </a:r>
          </a:p>
        </p:txBody>
      </p:sp>
      <p:sp>
        <p:nvSpPr>
          <p:cNvPr id="52" name="Rectangle 51"/>
          <p:cNvSpPr/>
          <p:nvPr userDrawn="1"/>
        </p:nvSpPr>
        <p:spPr bwMode="auto">
          <a:xfrm>
            <a:off x="3254256" y="2672553"/>
            <a:ext cx="3096096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Congé de solidarité familiale (S)</a:t>
            </a: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INTABS0124</a:t>
            </a:r>
            <a:endParaRPr lang="fr-FR" sz="1050" i="1" kern="0" baseline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54" name="Rectangle 53"/>
          <p:cNvSpPr/>
          <p:nvPr userDrawn="1"/>
        </p:nvSpPr>
        <p:spPr bwMode="auto">
          <a:xfrm>
            <a:off x="7319629" y="2658615"/>
            <a:ext cx="1160806" cy="720001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INTABS0125</a:t>
            </a:r>
          </a:p>
        </p:txBody>
      </p:sp>
      <p:pic>
        <p:nvPicPr>
          <p:cNvPr id="59" name="Image 58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8860" y="2081298"/>
            <a:ext cx="318039" cy="336260"/>
          </a:xfrm>
          <a:prstGeom prst="rect">
            <a:avLst/>
          </a:prstGeom>
        </p:spPr>
      </p:pic>
      <p:pic>
        <p:nvPicPr>
          <p:cNvPr id="60" name="Image 59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1185" y="2061862"/>
            <a:ext cx="318039" cy="336260"/>
          </a:xfrm>
          <a:prstGeom prst="rect">
            <a:avLst/>
          </a:prstGeom>
        </p:spPr>
      </p:pic>
      <p:pic>
        <p:nvPicPr>
          <p:cNvPr id="74" name="Image 73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1820" y="3961594"/>
            <a:ext cx="318039" cy="336260"/>
          </a:xfrm>
          <a:prstGeom prst="rect">
            <a:avLst/>
          </a:prstGeom>
        </p:spPr>
      </p:pic>
      <p:pic>
        <p:nvPicPr>
          <p:cNvPr id="79" name="Image 78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8425" y="3961768"/>
            <a:ext cx="318039" cy="336260"/>
          </a:xfrm>
          <a:prstGeom prst="rect">
            <a:avLst/>
          </a:prstGeom>
        </p:spPr>
      </p:pic>
      <p:pic>
        <p:nvPicPr>
          <p:cNvPr id="91" name="Image 90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5188" y="4784928"/>
            <a:ext cx="318039" cy="336260"/>
          </a:xfrm>
          <a:prstGeom prst="rect">
            <a:avLst/>
          </a:prstGeom>
        </p:spPr>
      </p:pic>
      <p:pic>
        <p:nvPicPr>
          <p:cNvPr id="92" name="Image 91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1312" y="4797152"/>
            <a:ext cx="318039" cy="336260"/>
          </a:xfrm>
          <a:prstGeom prst="rect">
            <a:avLst/>
          </a:prstGeom>
        </p:spPr>
      </p:pic>
      <p:pic>
        <p:nvPicPr>
          <p:cNvPr id="57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645188" y="2932143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754981" y="2960948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8559616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sque présence parent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ectangle 53"/>
          <p:cNvSpPr/>
          <p:nvPr userDrawn="1"/>
        </p:nvSpPr>
        <p:spPr bwMode="auto">
          <a:xfrm>
            <a:off x="7149244" y="1808820"/>
            <a:ext cx="1465447" cy="1198084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baseline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INTABS0121 (T)</a:t>
            </a:r>
          </a:p>
          <a:p>
            <a:pPr algn="ctr"/>
            <a:r>
              <a:rPr lang="fr-FR" sz="800" i="1" kern="0" baseline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PROLONGATION</a:t>
            </a:r>
          </a:p>
          <a:p>
            <a:pPr algn="ctr"/>
            <a:endParaRPr lang="fr-FR" sz="1050" i="1" kern="0" baseline="0" dirty="0">
              <a:solidFill>
                <a:srgbClr val="004272"/>
              </a:solidFill>
              <a:latin typeface="+mn-lt"/>
              <a:ea typeface="ＭＳ Ｐゴシック" pitchFamily="34" charset="-128"/>
              <a:cs typeface="ＭＳ Ｐゴシック"/>
            </a:endParaRPr>
          </a:p>
          <a:p>
            <a:pPr algn="ctr"/>
            <a:endParaRPr lang="fr-FR" sz="1050" i="1" kern="0" baseline="0" dirty="0">
              <a:solidFill>
                <a:srgbClr val="004272"/>
              </a:solidFill>
              <a:latin typeface="+mn-lt"/>
              <a:ea typeface="ＭＳ Ｐゴシック" pitchFamily="34" charset="-128"/>
              <a:cs typeface="ＭＳ Ｐゴシック"/>
            </a:endParaRPr>
          </a:p>
          <a:p>
            <a:pPr algn="ctr"/>
            <a:r>
              <a:rPr lang="fr-FR" sz="1050" i="1" kern="0" baseline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INTABS0118 (T)</a:t>
            </a:r>
          </a:p>
          <a:p>
            <a:pPr algn="ctr"/>
            <a:r>
              <a:rPr lang="fr-FR" sz="800" i="1" kern="0" baseline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RENOUVELLEMENT</a:t>
            </a:r>
          </a:p>
        </p:txBody>
      </p:sp>
      <p:graphicFrame>
        <p:nvGraphicFramePr>
          <p:cNvPr id="5" name="Object 20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514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20"/>
          <p:cNvGraphicFramePr>
            <a:graphicFrameLocks noChangeAspect="1"/>
          </p:cNvGraphicFramePr>
          <p:nvPr userDrawn="1">
            <p:custDataLst>
              <p:tags r:id="rId3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515" name="think-cell Slide" r:id="rId7" imgW="360" imgH="360" progId="">
                  <p:embed/>
                </p:oleObj>
              </mc:Choice>
              <mc:Fallback>
                <p:oleObj name="think-cell Slide" r:id="rId7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Straight Connector 7"/>
          <p:cNvCxnSpPr>
            <a:cxnSpLocks noChangeShapeType="1"/>
          </p:cNvCxnSpPr>
          <p:nvPr userDrawn="1"/>
        </p:nvCxnSpPr>
        <p:spPr bwMode="auto">
          <a:xfrm>
            <a:off x="449263" y="1052513"/>
            <a:ext cx="3384550" cy="0"/>
          </a:xfrm>
          <a:prstGeom prst="line">
            <a:avLst/>
          </a:prstGeom>
          <a:noFill/>
          <a:ln w="285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cxnSp>
        <p:nvCxnSpPr>
          <p:cNvPr id="12" name="Straight Connector 8"/>
          <p:cNvCxnSpPr>
            <a:cxnSpLocks noChangeShapeType="1"/>
          </p:cNvCxnSpPr>
          <p:nvPr userDrawn="1"/>
        </p:nvCxnSpPr>
        <p:spPr bwMode="auto">
          <a:xfrm>
            <a:off x="3873500" y="1052513"/>
            <a:ext cx="5614988" cy="0"/>
          </a:xfrm>
          <a:prstGeom prst="line">
            <a:avLst/>
          </a:prstGeom>
          <a:noFill/>
          <a:ln w="31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sp>
        <p:nvSpPr>
          <p:cNvPr id="17" name="Slide Number Placeholder 1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8" name="Parallelogram 6"/>
          <p:cNvSpPr>
            <a:spLocks noChangeArrowheads="1"/>
          </p:cNvSpPr>
          <p:nvPr userDrawn="1"/>
        </p:nvSpPr>
        <p:spPr bwMode="auto">
          <a:xfrm>
            <a:off x="9418638" y="6273800"/>
            <a:ext cx="107950" cy="539750"/>
          </a:xfrm>
          <a:prstGeom prst="parallelogram">
            <a:avLst>
              <a:gd name="adj" fmla="val 82329"/>
            </a:avLst>
          </a:prstGeom>
          <a:solidFill>
            <a:srgbClr val="00355C">
              <a:alpha val="39999"/>
            </a:srgbClr>
          </a:solidFill>
          <a:ln>
            <a:noFill/>
          </a:ln>
        </p:spPr>
        <p:txBody>
          <a:bodyPr anchor="ctr"/>
          <a:lstStyle>
            <a:lvl1pPr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fr-FR" sz="1200">
              <a:solidFill>
                <a:srgbClr val="004272"/>
              </a:solidFill>
            </a:endParaRPr>
          </a:p>
        </p:txBody>
      </p:sp>
      <p:sp>
        <p:nvSpPr>
          <p:cNvPr id="40" name="Title 2"/>
          <p:cNvSpPr txBox="1">
            <a:spLocks/>
          </p:cNvSpPr>
          <p:nvPr userDrawn="1"/>
        </p:nvSpPr>
        <p:spPr bwMode="gray">
          <a:xfrm>
            <a:off x="428625" y="260350"/>
            <a:ext cx="9061450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+mn-lt"/>
                <a:ea typeface="ＭＳ Ｐゴシック" pitchFamily="34" charset="-128"/>
                <a:cs typeface="Calibri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9pPr>
          </a:lstStyle>
          <a:p>
            <a:pPr eaLnBrk="1" hangingPunct="1"/>
            <a:r>
              <a:rPr lang="fr-FR" sz="1800" b="0" kern="0" dirty="0"/>
              <a:t>Détail des événements </a:t>
            </a:r>
            <a:br>
              <a:rPr lang="fr-FR" sz="1800" b="0" kern="0" dirty="0"/>
            </a:br>
            <a:r>
              <a:rPr lang="fr-FR" sz="1800" kern="0" dirty="0"/>
              <a:t>Processus - Gestion du</a:t>
            </a:r>
            <a:r>
              <a:rPr lang="fr-FR" sz="1800" kern="0" baseline="0" dirty="0"/>
              <a:t> congé de présence parentale</a:t>
            </a:r>
            <a:endParaRPr lang="fr-FR" sz="1800" kern="0" dirty="0"/>
          </a:p>
        </p:txBody>
      </p:sp>
      <p:sp>
        <p:nvSpPr>
          <p:cNvPr id="41" name="Slide Number Placeholder 3"/>
          <p:cNvSpPr txBox="1">
            <a:spLocks/>
          </p:cNvSpPr>
          <p:nvPr userDrawn="1"/>
        </p:nvSpPr>
        <p:spPr bwMode="gray">
          <a:xfrm>
            <a:off x="9247188" y="6369050"/>
            <a:ext cx="658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0" i="0" u="none" kern="1200">
                <a:solidFill>
                  <a:srgbClr val="004272"/>
                </a:solidFill>
                <a:latin typeface="+mn-lt"/>
                <a:ea typeface="ＭＳ Ｐゴシック" pitchFamily="-96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r-FR" dirty="0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43" name="TextBox 9"/>
          <p:cNvSpPr txBox="1"/>
          <p:nvPr userDrawn="1"/>
        </p:nvSpPr>
        <p:spPr>
          <a:xfrm>
            <a:off x="8185038" y="60593"/>
            <a:ext cx="1298479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b="1" i="1" dirty="0">
                <a:solidFill>
                  <a:srgbClr val="004272"/>
                </a:solidFill>
                <a:latin typeface="+mn-lt"/>
                <a:hlinkClick r:id="rId8" action="ppaction://hlinksldjump"/>
              </a:rPr>
              <a:t>RETOUR AU SOMMAIRE </a:t>
            </a:r>
            <a:r>
              <a:rPr lang="fr-FR" sz="700" b="1" i="1" dirty="0">
                <a:solidFill>
                  <a:srgbClr val="004272"/>
                </a:solidFill>
                <a:latin typeface="+mn-lt"/>
              </a:rPr>
              <a:t>:</a:t>
            </a:r>
            <a:endParaRPr lang="fr-FR" sz="700" b="1" i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72" name="Rectangle 71"/>
          <p:cNvSpPr/>
          <p:nvPr userDrawn="1"/>
        </p:nvSpPr>
        <p:spPr bwMode="auto">
          <a:xfrm>
            <a:off x="1172580" y="3406935"/>
            <a:ext cx="144000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100" b="1" kern="0" dirty="0">
                <a:solidFill>
                  <a:srgbClr val="004272"/>
                </a:solidFill>
                <a:latin typeface="+mn-lt"/>
                <a:cs typeface="Arial" panose="020B0604020202020204" pitchFamily="34" charset="0"/>
              </a:rPr>
              <a:t>Congé de présence parentale</a:t>
            </a:r>
          </a:p>
        </p:txBody>
      </p:sp>
      <p:sp>
        <p:nvSpPr>
          <p:cNvPr id="74" name="Rectangle 73"/>
          <p:cNvSpPr/>
          <p:nvPr userDrawn="1"/>
        </p:nvSpPr>
        <p:spPr bwMode="auto">
          <a:xfrm>
            <a:off x="3360913" y="1988840"/>
            <a:ext cx="288000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Congé de présence</a:t>
            </a:r>
            <a:r>
              <a:rPr lang="fr-FR" sz="1050" i="1" kern="0" baseline="0" dirty="0">
                <a:solidFill>
                  <a:srgbClr val="004272"/>
                </a:solidFill>
                <a:latin typeface="+mn-lt"/>
                <a:cs typeface="ＭＳ Ｐゴシック"/>
              </a:rPr>
              <a:t> parentale (T)</a:t>
            </a:r>
          </a:p>
          <a:p>
            <a:pPr algn="ctr"/>
            <a:r>
              <a:rPr lang="fr-FR" sz="1050" i="1" kern="0" baseline="0" dirty="0">
                <a:solidFill>
                  <a:srgbClr val="004272"/>
                </a:solidFill>
                <a:latin typeface="+mn-lt"/>
                <a:cs typeface="ＭＳ Ｐゴシック"/>
              </a:rPr>
              <a:t>INTABS0112 (initial)</a:t>
            </a:r>
          </a:p>
        </p:txBody>
      </p:sp>
      <p:cxnSp>
        <p:nvCxnSpPr>
          <p:cNvPr id="75" name="Straight Connector 34"/>
          <p:cNvCxnSpPr>
            <a:stCxn id="72" idx="3"/>
            <a:endCxn id="74" idx="1"/>
          </p:cNvCxnSpPr>
          <p:nvPr userDrawn="1"/>
        </p:nvCxnSpPr>
        <p:spPr bwMode="auto">
          <a:xfrm flipV="1">
            <a:off x="2612580" y="2348840"/>
            <a:ext cx="748333" cy="1418095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3" name="TextBox 29"/>
          <p:cNvSpPr txBox="1"/>
          <p:nvPr userDrawn="1"/>
        </p:nvSpPr>
        <p:spPr>
          <a:xfrm>
            <a:off x="6040316" y="1215201"/>
            <a:ext cx="1188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Début d’événement</a:t>
            </a:r>
          </a:p>
        </p:txBody>
      </p:sp>
      <p:sp>
        <p:nvSpPr>
          <p:cNvPr id="76" name="TextBox 65"/>
          <p:cNvSpPr txBox="1"/>
          <p:nvPr userDrawn="1"/>
        </p:nvSpPr>
        <p:spPr>
          <a:xfrm>
            <a:off x="8614692" y="1215201"/>
            <a:ext cx="10757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Fin d’événement</a:t>
            </a:r>
          </a:p>
        </p:txBody>
      </p:sp>
      <p:sp>
        <p:nvSpPr>
          <p:cNvPr id="77" name="TextBox 69"/>
          <p:cNvSpPr txBox="1"/>
          <p:nvPr userDrawn="1"/>
        </p:nvSpPr>
        <p:spPr>
          <a:xfrm>
            <a:off x="7296310" y="1292146"/>
            <a:ext cx="11881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Prolongation</a:t>
            </a:r>
          </a:p>
        </p:txBody>
      </p:sp>
      <p:cxnSp>
        <p:nvCxnSpPr>
          <p:cNvPr id="110" name="Straight Connector 66"/>
          <p:cNvCxnSpPr/>
          <p:nvPr userDrawn="1"/>
        </p:nvCxnSpPr>
        <p:spPr bwMode="auto">
          <a:xfrm>
            <a:off x="7149244" y="1629204"/>
            <a:ext cx="0" cy="3636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11" name="Straight Connector 68"/>
          <p:cNvCxnSpPr/>
          <p:nvPr userDrawn="1"/>
        </p:nvCxnSpPr>
        <p:spPr bwMode="auto">
          <a:xfrm>
            <a:off x="8625408" y="1623397"/>
            <a:ext cx="0" cy="3636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79" name="Rectangle 78"/>
          <p:cNvSpPr/>
          <p:nvPr userDrawn="1"/>
        </p:nvSpPr>
        <p:spPr bwMode="auto">
          <a:xfrm>
            <a:off x="3391698" y="4775347"/>
            <a:ext cx="2880000" cy="48405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Congé de présence parentale fractionné</a:t>
            </a:r>
          </a:p>
        </p:txBody>
      </p:sp>
      <p:cxnSp>
        <p:nvCxnSpPr>
          <p:cNvPr id="6" name="Connecteur droit 5"/>
          <p:cNvCxnSpPr>
            <a:cxnSpLocks/>
            <a:stCxn id="72" idx="3"/>
            <a:endCxn id="79" idx="1"/>
          </p:cNvCxnSpPr>
          <p:nvPr userDrawn="1"/>
        </p:nvCxnSpPr>
        <p:spPr bwMode="auto">
          <a:xfrm>
            <a:off x="2612580" y="3766935"/>
            <a:ext cx="779118" cy="1250437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2" name="Rectangle 41"/>
          <p:cNvSpPr/>
          <p:nvPr userDrawn="1"/>
        </p:nvSpPr>
        <p:spPr bwMode="auto">
          <a:xfrm rot="16200000">
            <a:off x="-1409734" y="3197599"/>
            <a:ext cx="3868405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4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Absences</a:t>
            </a:r>
          </a:p>
        </p:txBody>
      </p:sp>
      <p:pic>
        <p:nvPicPr>
          <p:cNvPr id="48" name="Image 47" descr="Capture d’écran">
            <a:hlinkClick r:id="rId8" action="ppaction://hlinksldjump"/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8524" y="250341"/>
            <a:ext cx="1173921" cy="769672"/>
          </a:xfrm>
          <a:prstGeom prst="rect">
            <a:avLst/>
          </a:prstGeom>
        </p:spPr>
      </p:pic>
      <p:grpSp>
        <p:nvGrpSpPr>
          <p:cNvPr id="44" name="Groupe 43"/>
          <p:cNvGrpSpPr/>
          <p:nvPr userDrawn="1"/>
        </p:nvGrpSpPr>
        <p:grpSpPr>
          <a:xfrm>
            <a:off x="6480077" y="6309320"/>
            <a:ext cx="2649387" cy="272288"/>
            <a:chOff x="5719035" y="6231640"/>
            <a:chExt cx="2649387" cy="342577"/>
          </a:xfrm>
        </p:grpSpPr>
        <p:sp>
          <p:nvSpPr>
            <p:cNvPr id="45" name="TextBox 54"/>
            <p:cNvSpPr txBox="1"/>
            <p:nvPr/>
          </p:nvSpPr>
          <p:spPr>
            <a:xfrm>
              <a:off x="5719035" y="6291428"/>
              <a:ext cx="396044" cy="282789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r>
                <a:rPr lang="fr-FR" sz="3200" b="1" dirty="0">
                  <a:solidFill>
                    <a:srgbClr val="FFC000"/>
                  </a:solidFill>
                  <a:latin typeface="+mn-lt"/>
                </a:rPr>
                <a:t>~</a:t>
              </a:r>
            </a:p>
          </p:txBody>
        </p:sp>
        <p:sp>
          <p:nvSpPr>
            <p:cNvPr id="46" name="TextBox 59"/>
            <p:cNvSpPr txBox="1"/>
            <p:nvPr/>
          </p:nvSpPr>
          <p:spPr>
            <a:xfrm>
              <a:off x="6229395" y="6231640"/>
              <a:ext cx="2139027" cy="3097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en cours de validation</a:t>
              </a:r>
            </a:p>
          </p:txBody>
        </p:sp>
      </p:grpSp>
      <p:sp>
        <p:nvSpPr>
          <p:cNvPr id="47" name="TextBox 58"/>
          <p:cNvSpPr txBox="1"/>
          <p:nvPr userDrawn="1"/>
        </p:nvSpPr>
        <p:spPr>
          <a:xfrm>
            <a:off x="7008705" y="5841268"/>
            <a:ext cx="2126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Acte modélisé dans INGRES</a:t>
            </a:r>
            <a:endParaRPr lang="fr-FR" sz="1000" b="1" i="1" dirty="0">
              <a:solidFill>
                <a:srgbClr val="004272"/>
              </a:solidFill>
              <a:latin typeface="+mn-lt"/>
            </a:endParaRPr>
          </a:p>
        </p:txBody>
      </p:sp>
      <p:pic>
        <p:nvPicPr>
          <p:cNvPr id="51" name="Image 50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502" y="6065484"/>
            <a:ext cx="362413" cy="362413"/>
          </a:xfrm>
          <a:prstGeom prst="rect">
            <a:avLst/>
          </a:prstGeom>
        </p:spPr>
      </p:pic>
      <p:sp>
        <p:nvSpPr>
          <p:cNvPr id="66" name="TextBox 58"/>
          <p:cNvSpPr txBox="1"/>
          <p:nvPr userDrawn="1"/>
        </p:nvSpPr>
        <p:spPr>
          <a:xfrm>
            <a:off x="7008705" y="6091992"/>
            <a:ext cx="23444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dirty="0">
                <a:solidFill>
                  <a:srgbClr val="004272"/>
                </a:solidFill>
                <a:latin typeface="+mn-lt"/>
              </a:rPr>
              <a:t>A</a:t>
            </a:r>
            <a:r>
              <a:rPr lang="fr-FR" sz="1000" b="1" i="1" baseline="0" dirty="0">
                <a:solidFill>
                  <a:srgbClr val="004272"/>
                </a:solidFill>
                <a:latin typeface="+mn-lt"/>
              </a:rPr>
              <a:t>cte</a:t>
            </a:r>
            <a:r>
              <a:rPr lang="fr-FR" sz="1000" b="1" i="1" dirty="0">
                <a:solidFill>
                  <a:srgbClr val="004272"/>
                </a:solidFill>
                <a:latin typeface="+mn-lt"/>
              </a:rPr>
              <a:t> documentaire validé</a:t>
            </a:r>
          </a:p>
        </p:txBody>
      </p:sp>
      <p:grpSp>
        <p:nvGrpSpPr>
          <p:cNvPr id="67" name="Groupe 66"/>
          <p:cNvGrpSpPr/>
          <p:nvPr userDrawn="1"/>
        </p:nvGrpSpPr>
        <p:grpSpPr>
          <a:xfrm>
            <a:off x="6599228" y="6531151"/>
            <a:ext cx="2538714" cy="246221"/>
            <a:chOff x="6108241" y="6486136"/>
            <a:chExt cx="2538714" cy="316030"/>
          </a:xfrm>
        </p:grpSpPr>
        <p:pic>
          <p:nvPicPr>
            <p:cNvPr id="68" name="Picture 3" descr="D:\SkyDrive\Pro\Divers\Couteau suisse\PNG\Flèches &amp; signes\button_cancel.png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6108241" y="6548414"/>
              <a:ext cx="201612" cy="201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9" name="TextBox 60"/>
            <p:cNvSpPr txBox="1"/>
            <p:nvPr/>
          </p:nvSpPr>
          <p:spPr>
            <a:xfrm>
              <a:off x="6507928" y="6486136"/>
              <a:ext cx="2139027" cy="316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à produire</a:t>
              </a:r>
            </a:p>
          </p:txBody>
        </p:sp>
      </p:grpSp>
      <p:sp>
        <p:nvSpPr>
          <p:cNvPr id="70" name="Rectangle 69"/>
          <p:cNvSpPr/>
          <p:nvPr userDrawn="1"/>
        </p:nvSpPr>
        <p:spPr bwMode="auto">
          <a:xfrm>
            <a:off x="6321152" y="5421840"/>
            <a:ext cx="2854029" cy="1343158"/>
          </a:xfrm>
          <a:prstGeom prst="rect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1200" kern="0" dirty="0" err="1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71" name="TextBox 64"/>
          <p:cNvSpPr txBox="1"/>
          <p:nvPr userDrawn="1"/>
        </p:nvSpPr>
        <p:spPr>
          <a:xfrm>
            <a:off x="6249144" y="5265204"/>
            <a:ext cx="710343" cy="2462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>
                <a:solidFill>
                  <a:srgbClr val="004272"/>
                </a:solidFill>
                <a:latin typeface="+mn-lt"/>
              </a:rPr>
              <a:t>Légende</a:t>
            </a:r>
          </a:p>
        </p:txBody>
      </p:sp>
      <p:pic>
        <p:nvPicPr>
          <p:cNvPr id="78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564994" y="5862491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0" name="ZoneTexte 79"/>
          <p:cNvSpPr txBox="1"/>
          <p:nvPr userDrawn="1"/>
        </p:nvSpPr>
        <p:spPr>
          <a:xfrm>
            <a:off x="6980990" y="5600563"/>
            <a:ext cx="20778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 Acte paramétré dans la Suite 9</a:t>
            </a:r>
            <a:endParaRPr lang="fr-FR" sz="1000" i="1" kern="1200" dirty="0">
              <a:solidFill>
                <a:srgbClr val="004272"/>
              </a:solidFill>
              <a:effectLst/>
              <a:latin typeface="+mn-lt"/>
              <a:ea typeface="ＭＳ Ｐゴシック" pitchFamily="34" charset="-128"/>
              <a:cs typeface="+mn-cs"/>
            </a:endParaRPr>
          </a:p>
        </p:txBody>
      </p:sp>
      <p:pic>
        <p:nvPicPr>
          <p:cNvPr id="81" name="Image 80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1014" y="5526231"/>
            <a:ext cx="318039" cy="336260"/>
          </a:xfrm>
          <a:prstGeom prst="rect">
            <a:avLst/>
          </a:prstGeom>
        </p:spPr>
      </p:pic>
      <p:sp>
        <p:nvSpPr>
          <p:cNvPr id="53" name="Rectangle 52"/>
          <p:cNvSpPr/>
          <p:nvPr userDrawn="1"/>
        </p:nvSpPr>
        <p:spPr bwMode="auto">
          <a:xfrm>
            <a:off x="8715742" y="1771948"/>
            <a:ext cx="873621" cy="3493256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sp>
        <p:nvSpPr>
          <p:cNvPr id="52" name="Rectangle 51"/>
          <p:cNvSpPr/>
          <p:nvPr userDrawn="1"/>
        </p:nvSpPr>
        <p:spPr bwMode="auto">
          <a:xfrm>
            <a:off x="3385660" y="3411116"/>
            <a:ext cx="288000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Congé de présence</a:t>
            </a:r>
            <a:r>
              <a:rPr lang="fr-FR" sz="1050" i="1" kern="0" baseline="0" dirty="0">
                <a:solidFill>
                  <a:srgbClr val="004272"/>
                </a:solidFill>
                <a:latin typeface="+mn-lt"/>
                <a:cs typeface="ＭＳ Ｐゴシック"/>
              </a:rPr>
              <a:t> parentale (S)</a:t>
            </a:r>
          </a:p>
          <a:p>
            <a:pPr algn="ctr"/>
            <a:r>
              <a:rPr lang="fr-FR" sz="1050" i="1" kern="0" baseline="0" dirty="0">
                <a:solidFill>
                  <a:srgbClr val="004272"/>
                </a:solidFill>
                <a:latin typeface="+mn-lt"/>
                <a:cs typeface="ＭＳ Ｐゴシック"/>
              </a:rPr>
              <a:t>INTABS0113 (initial)</a:t>
            </a:r>
          </a:p>
        </p:txBody>
      </p:sp>
      <p:sp>
        <p:nvSpPr>
          <p:cNvPr id="60" name="Rectangle 59"/>
          <p:cNvSpPr/>
          <p:nvPr userDrawn="1"/>
        </p:nvSpPr>
        <p:spPr bwMode="auto">
          <a:xfrm>
            <a:off x="7149244" y="3285401"/>
            <a:ext cx="1465447" cy="1179421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baseline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INTABS0122 (S)</a:t>
            </a:r>
          </a:p>
          <a:p>
            <a:pPr algn="ctr"/>
            <a:r>
              <a:rPr lang="fr-FR" sz="800" i="1" kern="0" baseline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PROLONGATION</a:t>
            </a:r>
          </a:p>
          <a:p>
            <a:pPr algn="ctr"/>
            <a:endParaRPr lang="fr-FR" sz="1050" i="1" kern="0" baseline="0" dirty="0">
              <a:solidFill>
                <a:srgbClr val="004272"/>
              </a:solidFill>
              <a:latin typeface="+mn-lt"/>
              <a:ea typeface="ＭＳ Ｐゴシック" pitchFamily="34" charset="-128"/>
              <a:cs typeface="ＭＳ Ｐゴシック"/>
            </a:endParaRPr>
          </a:p>
          <a:p>
            <a:pPr algn="ctr"/>
            <a:endParaRPr lang="fr-FR" sz="1050" i="1" kern="0" baseline="0" dirty="0">
              <a:solidFill>
                <a:srgbClr val="004272"/>
              </a:solidFill>
              <a:latin typeface="+mn-lt"/>
              <a:ea typeface="ＭＳ Ｐゴシック" pitchFamily="34" charset="-128"/>
              <a:cs typeface="ＭＳ Ｐゴシック"/>
            </a:endParaRPr>
          </a:p>
          <a:p>
            <a:pPr algn="ctr"/>
            <a:r>
              <a:rPr lang="fr-FR" sz="1050" i="1" kern="0" baseline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INTABS0119 (S)</a:t>
            </a:r>
          </a:p>
          <a:p>
            <a:pPr algn="ctr"/>
            <a:r>
              <a:rPr lang="fr-FR" sz="800" i="1" kern="0" baseline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RENOUVELLEMENT</a:t>
            </a:r>
          </a:p>
          <a:p>
            <a:pPr algn="ctr"/>
            <a:endParaRPr lang="fr-FR" sz="1050" i="1" kern="0" baseline="0" dirty="0">
              <a:solidFill>
                <a:srgbClr val="004272"/>
              </a:solidFill>
              <a:latin typeface="+mn-lt"/>
              <a:ea typeface="ＭＳ Ｐゴシック" pitchFamily="34" charset="-128"/>
              <a:cs typeface="ＭＳ Ｐゴシック"/>
            </a:endParaRPr>
          </a:p>
        </p:txBody>
      </p:sp>
      <p:cxnSp>
        <p:nvCxnSpPr>
          <p:cNvPr id="55" name="Straight Connector 34"/>
          <p:cNvCxnSpPr>
            <a:stCxn id="72" idx="3"/>
            <a:endCxn id="52" idx="1"/>
          </p:cNvCxnSpPr>
          <p:nvPr userDrawn="1"/>
        </p:nvCxnSpPr>
        <p:spPr bwMode="auto">
          <a:xfrm>
            <a:off x="2612580" y="3766935"/>
            <a:ext cx="773080" cy="4181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8" name="Rectangle 57"/>
          <p:cNvSpPr/>
          <p:nvPr userDrawn="1"/>
        </p:nvSpPr>
        <p:spPr bwMode="auto">
          <a:xfrm>
            <a:off x="6509503" y="4793326"/>
            <a:ext cx="1811502" cy="484049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pas</a:t>
            </a:r>
            <a:r>
              <a:rPr lang="fr-FR" sz="1050" i="1" kern="0" baseline="0" dirty="0">
                <a:solidFill>
                  <a:srgbClr val="004272"/>
                </a:solidFill>
                <a:latin typeface="+mn-lt"/>
                <a:cs typeface="ＭＳ Ｐゴシック"/>
              </a:rPr>
              <a:t> d’acte BDA</a:t>
            </a:r>
            <a:endParaRPr lang="fr-FR" sz="1050" i="1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pic>
        <p:nvPicPr>
          <p:cNvPr id="59" name="Image 58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6934" y="3630279"/>
            <a:ext cx="318039" cy="336260"/>
          </a:xfrm>
          <a:prstGeom prst="rect">
            <a:avLst/>
          </a:prstGeom>
        </p:spPr>
      </p:pic>
      <p:pic>
        <p:nvPicPr>
          <p:cNvPr id="85" name="Image 84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5962" y="2317852"/>
            <a:ext cx="318039" cy="336260"/>
          </a:xfrm>
          <a:prstGeom prst="rect">
            <a:avLst/>
          </a:prstGeom>
        </p:spPr>
      </p:pic>
      <p:pic>
        <p:nvPicPr>
          <p:cNvPr id="87" name="Image 86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5131" y="2144158"/>
            <a:ext cx="227682" cy="240726"/>
          </a:xfrm>
          <a:prstGeom prst="rect">
            <a:avLst/>
          </a:prstGeom>
        </p:spPr>
      </p:pic>
      <p:pic>
        <p:nvPicPr>
          <p:cNvPr id="62" name="Image 61">
            <a:extLst>
              <a:ext uri="{FF2B5EF4-FFF2-40B4-BE49-F238E27FC236}">
                <a16:creationId xmlns:a16="http://schemas.microsoft.com/office/drawing/2014/main" id="{E8F4A3AA-1835-44DF-9AB9-580900999CF6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9471" y="2727145"/>
            <a:ext cx="248979" cy="248979"/>
          </a:xfrm>
          <a:prstGeom prst="rect">
            <a:avLst/>
          </a:prstGeom>
        </p:spPr>
      </p:pic>
      <p:pic>
        <p:nvPicPr>
          <p:cNvPr id="63" name="Image 62">
            <a:extLst>
              <a:ext uri="{FF2B5EF4-FFF2-40B4-BE49-F238E27FC236}">
                <a16:creationId xmlns:a16="http://schemas.microsoft.com/office/drawing/2014/main" id="{6B7727B7-3525-486A-8ADD-97F242E04A49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5131" y="3624459"/>
            <a:ext cx="227682" cy="240726"/>
          </a:xfrm>
          <a:prstGeom prst="rect">
            <a:avLst/>
          </a:prstGeom>
        </p:spPr>
      </p:pic>
      <p:pic>
        <p:nvPicPr>
          <p:cNvPr id="64" name="Image 63">
            <a:extLst>
              <a:ext uri="{FF2B5EF4-FFF2-40B4-BE49-F238E27FC236}">
                <a16:creationId xmlns:a16="http://schemas.microsoft.com/office/drawing/2014/main" id="{138D2B6C-486D-4C3F-B862-CCD2CC861377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9471" y="4218094"/>
            <a:ext cx="248979" cy="248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22612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Masque Gestion du congé bonifié et administrati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20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554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20"/>
          <p:cNvGraphicFramePr>
            <a:graphicFrameLocks noChangeAspect="1"/>
          </p:cNvGraphicFramePr>
          <p:nvPr userDrawn="1">
            <p:custDataLst>
              <p:tags r:id="rId3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555" name="think-cell Slide" r:id="rId7" imgW="360" imgH="360" progId="">
                  <p:embed/>
                </p:oleObj>
              </mc:Choice>
              <mc:Fallback>
                <p:oleObj name="think-cell Slide" r:id="rId7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Straight Connector 7"/>
          <p:cNvCxnSpPr>
            <a:cxnSpLocks noChangeShapeType="1"/>
          </p:cNvCxnSpPr>
          <p:nvPr userDrawn="1"/>
        </p:nvCxnSpPr>
        <p:spPr bwMode="auto">
          <a:xfrm>
            <a:off x="449263" y="1052513"/>
            <a:ext cx="3384550" cy="0"/>
          </a:xfrm>
          <a:prstGeom prst="line">
            <a:avLst/>
          </a:prstGeom>
          <a:noFill/>
          <a:ln w="285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cxnSp>
        <p:nvCxnSpPr>
          <p:cNvPr id="12" name="Straight Connector 8"/>
          <p:cNvCxnSpPr>
            <a:cxnSpLocks noChangeShapeType="1"/>
          </p:cNvCxnSpPr>
          <p:nvPr userDrawn="1"/>
        </p:nvCxnSpPr>
        <p:spPr bwMode="auto">
          <a:xfrm>
            <a:off x="3873500" y="1052513"/>
            <a:ext cx="5614988" cy="0"/>
          </a:xfrm>
          <a:prstGeom prst="line">
            <a:avLst/>
          </a:prstGeom>
          <a:noFill/>
          <a:ln w="31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sp>
        <p:nvSpPr>
          <p:cNvPr id="17" name="Slide Number Placeholder 1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8" name="Parallelogram 6"/>
          <p:cNvSpPr>
            <a:spLocks noChangeArrowheads="1"/>
          </p:cNvSpPr>
          <p:nvPr userDrawn="1"/>
        </p:nvSpPr>
        <p:spPr bwMode="auto">
          <a:xfrm>
            <a:off x="9418638" y="6273800"/>
            <a:ext cx="107950" cy="539750"/>
          </a:xfrm>
          <a:prstGeom prst="parallelogram">
            <a:avLst>
              <a:gd name="adj" fmla="val 82329"/>
            </a:avLst>
          </a:prstGeom>
          <a:solidFill>
            <a:srgbClr val="00355C">
              <a:alpha val="39999"/>
            </a:srgbClr>
          </a:solidFill>
          <a:ln>
            <a:noFill/>
          </a:ln>
        </p:spPr>
        <p:txBody>
          <a:bodyPr anchor="ctr"/>
          <a:lstStyle>
            <a:lvl1pPr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fr-FR" sz="1200">
              <a:solidFill>
                <a:srgbClr val="004272"/>
              </a:solidFill>
            </a:endParaRPr>
          </a:p>
        </p:txBody>
      </p:sp>
      <p:sp>
        <p:nvSpPr>
          <p:cNvPr id="40" name="Title 2"/>
          <p:cNvSpPr txBox="1">
            <a:spLocks/>
          </p:cNvSpPr>
          <p:nvPr userDrawn="1"/>
        </p:nvSpPr>
        <p:spPr bwMode="gray">
          <a:xfrm>
            <a:off x="428625" y="260350"/>
            <a:ext cx="9061450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+mn-lt"/>
                <a:ea typeface="ＭＳ Ｐゴシック" pitchFamily="34" charset="-128"/>
                <a:cs typeface="Calibri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800" b="0" kern="0" dirty="0"/>
              <a:t>Détail des événements </a:t>
            </a:r>
            <a:br>
              <a:rPr lang="fr-FR" sz="1800" b="0" kern="0" dirty="0"/>
            </a:br>
            <a:r>
              <a:rPr lang="fr-FR" sz="1800" kern="0" dirty="0"/>
              <a:t>Processus - Gestion du congé bonifié et</a:t>
            </a:r>
            <a:r>
              <a:rPr lang="fr-FR" sz="1800" kern="0" baseline="0" dirty="0"/>
              <a:t> administratif</a:t>
            </a:r>
            <a:endParaRPr lang="fr-FR" sz="1800" kern="0" dirty="0"/>
          </a:p>
        </p:txBody>
      </p:sp>
      <p:sp>
        <p:nvSpPr>
          <p:cNvPr id="41" name="Slide Number Placeholder 3"/>
          <p:cNvSpPr txBox="1">
            <a:spLocks/>
          </p:cNvSpPr>
          <p:nvPr userDrawn="1"/>
        </p:nvSpPr>
        <p:spPr bwMode="gray">
          <a:xfrm>
            <a:off x="9247188" y="6369050"/>
            <a:ext cx="658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0" i="0" u="none" kern="1200">
                <a:solidFill>
                  <a:srgbClr val="004272"/>
                </a:solidFill>
                <a:latin typeface="+mn-lt"/>
                <a:ea typeface="ＭＳ Ｐゴシック" pitchFamily="-96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43" name="TextBox 9"/>
          <p:cNvSpPr txBox="1"/>
          <p:nvPr userDrawn="1"/>
        </p:nvSpPr>
        <p:spPr>
          <a:xfrm>
            <a:off x="8185038" y="60593"/>
            <a:ext cx="1298479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b="1" i="1" dirty="0">
                <a:solidFill>
                  <a:srgbClr val="004272"/>
                </a:solidFill>
                <a:latin typeface="+mn-lt"/>
                <a:hlinkClick r:id="rId8" action="ppaction://hlinksldjump"/>
              </a:rPr>
              <a:t>RETOUR AU SOMMAIRE </a:t>
            </a:r>
            <a:r>
              <a:rPr lang="fr-FR" sz="700" b="1" i="1" dirty="0">
                <a:solidFill>
                  <a:srgbClr val="004272"/>
                </a:solidFill>
                <a:latin typeface="+mn-lt"/>
              </a:rPr>
              <a:t>:</a:t>
            </a:r>
            <a:endParaRPr lang="fr-FR" sz="700" b="1" i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46" name="Rectangle 45"/>
          <p:cNvSpPr/>
          <p:nvPr userDrawn="1"/>
        </p:nvSpPr>
        <p:spPr bwMode="auto">
          <a:xfrm>
            <a:off x="2715068" y="2272428"/>
            <a:ext cx="2664296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Congé bonifié (T) (S)</a:t>
            </a: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INTABS0001</a:t>
            </a:r>
          </a:p>
        </p:txBody>
      </p:sp>
      <p:sp>
        <p:nvSpPr>
          <p:cNvPr id="54" name="TextBox 29"/>
          <p:cNvSpPr txBox="1"/>
          <p:nvPr userDrawn="1"/>
        </p:nvSpPr>
        <p:spPr>
          <a:xfrm>
            <a:off x="6109526" y="1160748"/>
            <a:ext cx="1188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Début d’événement</a:t>
            </a:r>
          </a:p>
        </p:txBody>
      </p:sp>
      <p:sp>
        <p:nvSpPr>
          <p:cNvPr id="55" name="TextBox 65"/>
          <p:cNvSpPr txBox="1"/>
          <p:nvPr userDrawn="1"/>
        </p:nvSpPr>
        <p:spPr>
          <a:xfrm>
            <a:off x="8521794" y="1160748"/>
            <a:ext cx="10757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Fin d’événement</a:t>
            </a:r>
          </a:p>
        </p:txBody>
      </p:sp>
      <p:sp>
        <p:nvSpPr>
          <p:cNvPr id="68" name="TextBox 69"/>
          <p:cNvSpPr txBox="1"/>
          <p:nvPr userDrawn="1"/>
        </p:nvSpPr>
        <p:spPr>
          <a:xfrm>
            <a:off x="7203412" y="1237693"/>
            <a:ext cx="11881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Renouvellement</a:t>
            </a:r>
          </a:p>
        </p:txBody>
      </p:sp>
      <p:sp>
        <p:nvSpPr>
          <p:cNvPr id="69" name="Rectangle 68"/>
          <p:cNvSpPr/>
          <p:nvPr userDrawn="1"/>
        </p:nvSpPr>
        <p:spPr bwMode="auto">
          <a:xfrm>
            <a:off x="8699945" y="1722440"/>
            <a:ext cx="793957" cy="3145367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sp>
        <p:nvSpPr>
          <p:cNvPr id="70" name="Rectangle 69"/>
          <p:cNvSpPr/>
          <p:nvPr userDrawn="1"/>
        </p:nvSpPr>
        <p:spPr bwMode="auto">
          <a:xfrm>
            <a:off x="7396145" y="1722394"/>
            <a:ext cx="793957" cy="3145426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cxnSp>
        <p:nvCxnSpPr>
          <p:cNvPr id="81" name="Straight Connector 66"/>
          <p:cNvCxnSpPr/>
          <p:nvPr userDrawn="1"/>
        </p:nvCxnSpPr>
        <p:spPr bwMode="auto">
          <a:xfrm>
            <a:off x="7169481" y="1722797"/>
            <a:ext cx="0" cy="3144923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3" name="Straight Connector 68"/>
          <p:cNvCxnSpPr/>
          <p:nvPr userDrawn="1"/>
        </p:nvCxnSpPr>
        <p:spPr bwMode="auto">
          <a:xfrm>
            <a:off x="8425475" y="1716990"/>
            <a:ext cx="16602" cy="315217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85" name="Rectangle 84"/>
          <p:cNvSpPr/>
          <p:nvPr userDrawn="1"/>
        </p:nvSpPr>
        <p:spPr bwMode="auto">
          <a:xfrm>
            <a:off x="2715068" y="3829154"/>
            <a:ext cx="2664296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Congé administratif</a:t>
            </a: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INTABS0029</a:t>
            </a:r>
          </a:p>
        </p:txBody>
      </p:sp>
      <p:sp>
        <p:nvSpPr>
          <p:cNvPr id="89" name="Rectangle 88"/>
          <p:cNvSpPr/>
          <p:nvPr userDrawn="1"/>
        </p:nvSpPr>
        <p:spPr bwMode="auto">
          <a:xfrm rot="16200000">
            <a:off x="-1054939" y="2928312"/>
            <a:ext cx="3158816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4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Absences</a:t>
            </a:r>
          </a:p>
        </p:txBody>
      </p:sp>
      <p:pic>
        <p:nvPicPr>
          <p:cNvPr id="42" name="Image 41" descr="Capture d’écran">
            <a:hlinkClick r:id="rId8" action="ppaction://hlinksldjump"/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8524" y="250341"/>
            <a:ext cx="1173921" cy="769672"/>
          </a:xfrm>
          <a:prstGeom prst="rect">
            <a:avLst/>
          </a:prstGeom>
        </p:spPr>
      </p:pic>
      <p:grpSp>
        <p:nvGrpSpPr>
          <p:cNvPr id="44" name="Groupe 43"/>
          <p:cNvGrpSpPr/>
          <p:nvPr userDrawn="1"/>
        </p:nvGrpSpPr>
        <p:grpSpPr>
          <a:xfrm>
            <a:off x="6480077" y="6309320"/>
            <a:ext cx="2649387" cy="272288"/>
            <a:chOff x="5719035" y="6231640"/>
            <a:chExt cx="2649387" cy="342577"/>
          </a:xfrm>
        </p:grpSpPr>
        <p:sp>
          <p:nvSpPr>
            <p:cNvPr id="48" name="TextBox 54"/>
            <p:cNvSpPr txBox="1"/>
            <p:nvPr/>
          </p:nvSpPr>
          <p:spPr>
            <a:xfrm>
              <a:off x="5719035" y="6291428"/>
              <a:ext cx="396044" cy="282789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r>
                <a:rPr lang="fr-FR" sz="3200" b="1" dirty="0">
                  <a:solidFill>
                    <a:srgbClr val="FFC000"/>
                  </a:solidFill>
                  <a:latin typeface="+mn-lt"/>
                </a:rPr>
                <a:t>~</a:t>
              </a:r>
            </a:p>
          </p:txBody>
        </p:sp>
        <p:sp>
          <p:nvSpPr>
            <p:cNvPr id="49" name="TextBox 59"/>
            <p:cNvSpPr txBox="1"/>
            <p:nvPr/>
          </p:nvSpPr>
          <p:spPr>
            <a:xfrm>
              <a:off x="6229395" y="6231640"/>
              <a:ext cx="2139027" cy="3097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en cours de validation</a:t>
              </a:r>
            </a:p>
          </p:txBody>
        </p:sp>
      </p:grpSp>
      <p:sp>
        <p:nvSpPr>
          <p:cNvPr id="50" name="TextBox 58"/>
          <p:cNvSpPr txBox="1"/>
          <p:nvPr userDrawn="1"/>
        </p:nvSpPr>
        <p:spPr>
          <a:xfrm>
            <a:off x="7008705" y="5841268"/>
            <a:ext cx="2126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Acte modélisé dans INGRES</a:t>
            </a:r>
            <a:endParaRPr lang="fr-FR" sz="1000" b="1" i="1" dirty="0">
              <a:solidFill>
                <a:srgbClr val="004272"/>
              </a:solidFill>
              <a:latin typeface="+mn-lt"/>
            </a:endParaRPr>
          </a:p>
        </p:txBody>
      </p:sp>
      <p:pic>
        <p:nvPicPr>
          <p:cNvPr id="51" name="Image 50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502" y="6065484"/>
            <a:ext cx="362413" cy="362413"/>
          </a:xfrm>
          <a:prstGeom prst="rect">
            <a:avLst/>
          </a:prstGeom>
        </p:spPr>
      </p:pic>
      <p:sp>
        <p:nvSpPr>
          <p:cNvPr id="52" name="TextBox 58"/>
          <p:cNvSpPr txBox="1"/>
          <p:nvPr userDrawn="1"/>
        </p:nvSpPr>
        <p:spPr>
          <a:xfrm>
            <a:off x="7008705" y="6091992"/>
            <a:ext cx="23444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dirty="0">
                <a:solidFill>
                  <a:srgbClr val="004272"/>
                </a:solidFill>
                <a:latin typeface="+mn-lt"/>
              </a:rPr>
              <a:t>A</a:t>
            </a:r>
            <a:r>
              <a:rPr lang="fr-FR" sz="1000" b="1" i="1" baseline="0" dirty="0">
                <a:solidFill>
                  <a:srgbClr val="004272"/>
                </a:solidFill>
                <a:latin typeface="+mn-lt"/>
              </a:rPr>
              <a:t>cte</a:t>
            </a:r>
            <a:r>
              <a:rPr lang="fr-FR" sz="1000" b="1" i="1" dirty="0">
                <a:solidFill>
                  <a:srgbClr val="004272"/>
                </a:solidFill>
                <a:latin typeface="+mn-lt"/>
              </a:rPr>
              <a:t> documentaire validé</a:t>
            </a:r>
          </a:p>
        </p:txBody>
      </p:sp>
      <p:grpSp>
        <p:nvGrpSpPr>
          <p:cNvPr id="53" name="Groupe 52"/>
          <p:cNvGrpSpPr/>
          <p:nvPr userDrawn="1"/>
        </p:nvGrpSpPr>
        <p:grpSpPr>
          <a:xfrm>
            <a:off x="6599228" y="6531151"/>
            <a:ext cx="2538714" cy="246221"/>
            <a:chOff x="6108241" y="6486136"/>
            <a:chExt cx="2538714" cy="316030"/>
          </a:xfrm>
        </p:grpSpPr>
        <p:pic>
          <p:nvPicPr>
            <p:cNvPr id="71" name="Picture 3" descr="D:\SkyDrive\Pro\Divers\Couteau suisse\PNG\Flèches &amp; signes\button_cancel.png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6108241" y="6548414"/>
              <a:ext cx="201612" cy="201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2" name="TextBox 60"/>
            <p:cNvSpPr txBox="1"/>
            <p:nvPr/>
          </p:nvSpPr>
          <p:spPr>
            <a:xfrm>
              <a:off x="6507928" y="6486136"/>
              <a:ext cx="2139027" cy="316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à produire</a:t>
              </a:r>
            </a:p>
          </p:txBody>
        </p:sp>
      </p:grpSp>
      <p:sp>
        <p:nvSpPr>
          <p:cNvPr id="73" name="Rectangle 72"/>
          <p:cNvSpPr/>
          <p:nvPr userDrawn="1"/>
        </p:nvSpPr>
        <p:spPr bwMode="auto">
          <a:xfrm>
            <a:off x="6321152" y="5421840"/>
            <a:ext cx="2854029" cy="1343158"/>
          </a:xfrm>
          <a:prstGeom prst="rect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1200" kern="0" dirty="0" err="1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74" name="TextBox 64"/>
          <p:cNvSpPr txBox="1"/>
          <p:nvPr userDrawn="1"/>
        </p:nvSpPr>
        <p:spPr>
          <a:xfrm>
            <a:off x="6249144" y="5265204"/>
            <a:ext cx="710343" cy="2462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>
                <a:solidFill>
                  <a:srgbClr val="004272"/>
                </a:solidFill>
                <a:latin typeface="+mn-lt"/>
              </a:rPr>
              <a:t>Légende</a:t>
            </a:r>
          </a:p>
        </p:txBody>
      </p:sp>
      <p:pic>
        <p:nvPicPr>
          <p:cNvPr id="75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564994" y="5862491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6" name="ZoneTexte 75"/>
          <p:cNvSpPr txBox="1"/>
          <p:nvPr userDrawn="1"/>
        </p:nvSpPr>
        <p:spPr>
          <a:xfrm>
            <a:off x="6980990" y="5600563"/>
            <a:ext cx="20778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 Acte paramétré dans la Suite 9</a:t>
            </a:r>
            <a:endParaRPr lang="fr-FR" sz="1000" i="1" kern="1200" dirty="0">
              <a:solidFill>
                <a:srgbClr val="004272"/>
              </a:solidFill>
              <a:effectLst/>
              <a:latin typeface="+mn-lt"/>
              <a:ea typeface="ＭＳ Ｐゴシック" pitchFamily="34" charset="-128"/>
              <a:cs typeface="+mn-cs"/>
            </a:endParaRPr>
          </a:p>
        </p:txBody>
      </p:sp>
      <p:pic>
        <p:nvPicPr>
          <p:cNvPr id="77" name="Image 7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1014" y="5526231"/>
            <a:ext cx="318039" cy="336260"/>
          </a:xfrm>
          <a:prstGeom prst="rect">
            <a:avLst/>
          </a:prstGeom>
        </p:spPr>
      </p:pic>
      <p:pic>
        <p:nvPicPr>
          <p:cNvPr id="38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590985" y="4041068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Image 38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2067" y="2444668"/>
            <a:ext cx="318039" cy="336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330180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sque congé forpro 1/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/>
          <p:cNvSpPr/>
          <p:nvPr userDrawn="1"/>
        </p:nvSpPr>
        <p:spPr bwMode="auto">
          <a:xfrm>
            <a:off x="7368937" y="2322744"/>
            <a:ext cx="1160806" cy="645317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INTABS0012</a:t>
            </a:r>
          </a:p>
        </p:txBody>
      </p:sp>
      <p:sp>
        <p:nvSpPr>
          <p:cNvPr id="40" name="Title 2"/>
          <p:cNvSpPr txBox="1">
            <a:spLocks/>
          </p:cNvSpPr>
          <p:nvPr userDrawn="1"/>
        </p:nvSpPr>
        <p:spPr bwMode="gray">
          <a:xfrm>
            <a:off x="428625" y="260350"/>
            <a:ext cx="9061450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+mn-lt"/>
                <a:ea typeface="ＭＳ Ｐゴシック" pitchFamily="34" charset="-128"/>
                <a:cs typeface="Calibri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800" b="0" kern="0" dirty="0"/>
              <a:t>Détail des événements </a:t>
            </a:r>
            <a:br>
              <a:rPr lang="fr-FR" sz="1800" b="0" kern="0" dirty="0"/>
            </a:br>
            <a:r>
              <a:rPr lang="fr-FR" sz="1800" kern="0" dirty="0"/>
              <a:t>Processus - Gestion des congés de</a:t>
            </a:r>
            <a:r>
              <a:rPr lang="fr-FR" sz="1800" kern="0" baseline="0" dirty="0"/>
              <a:t> formation professionnelle (1/2)</a:t>
            </a:r>
            <a:endParaRPr lang="fr-FR" sz="1800" kern="0" dirty="0"/>
          </a:p>
        </p:txBody>
      </p:sp>
      <p:graphicFrame>
        <p:nvGraphicFramePr>
          <p:cNvPr id="5" name="Object 20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582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20"/>
          <p:cNvGraphicFramePr>
            <a:graphicFrameLocks noChangeAspect="1"/>
          </p:cNvGraphicFramePr>
          <p:nvPr userDrawn="1">
            <p:custDataLst>
              <p:tags r:id="rId3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583" name="think-cell Slide" r:id="rId7" imgW="360" imgH="360" progId="">
                  <p:embed/>
                </p:oleObj>
              </mc:Choice>
              <mc:Fallback>
                <p:oleObj name="think-cell Slide" r:id="rId7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Straight Connector 7"/>
          <p:cNvCxnSpPr>
            <a:cxnSpLocks noChangeShapeType="1"/>
          </p:cNvCxnSpPr>
          <p:nvPr userDrawn="1"/>
        </p:nvCxnSpPr>
        <p:spPr bwMode="auto">
          <a:xfrm>
            <a:off x="449263" y="1052513"/>
            <a:ext cx="3384550" cy="0"/>
          </a:xfrm>
          <a:prstGeom prst="line">
            <a:avLst/>
          </a:prstGeom>
          <a:noFill/>
          <a:ln w="285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cxnSp>
        <p:nvCxnSpPr>
          <p:cNvPr id="12" name="Straight Connector 8"/>
          <p:cNvCxnSpPr>
            <a:cxnSpLocks noChangeShapeType="1"/>
          </p:cNvCxnSpPr>
          <p:nvPr userDrawn="1"/>
        </p:nvCxnSpPr>
        <p:spPr bwMode="auto">
          <a:xfrm>
            <a:off x="3873500" y="1052513"/>
            <a:ext cx="5614988" cy="0"/>
          </a:xfrm>
          <a:prstGeom prst="line">
            <a:avLst/>
          </a:prstGeom>
          <a:noFill/>
          <a:ln w="31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sp>
        <p:nvSpPr>
          <p:cNvPr id="17" name="Slide Number Placeholder 1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8" name="Parallelogram 6"/>
          <p:cNvSpPr>
            <a:spLocks noChangeArrowheads="1"/>
          </p:cNvSpPr>
          <p:nvPr userDrawn="1"/>
        </p:nvSpPr>
        <p:spPr bwMode="auto">
          <a:xfrm>
            <a:off x="9418638" y="6273800"/>
            <a:ext cx="107950" cy="539750"/>
          </a:xfrm>
          <a:prstGeom prst="parallelogram">
            <a:avLst>
              <a:gd name="adj" fmla="val 82329"/>
            </a:avLst>
          </a:prstGeom>
          <a:solidFill>
            <a:srgbClr val="00355C">
              <a:alpha val="39999"/>
            </a:srgbClr>
          </a:solidFill>
          <a:ln>
            <a:noFill/>
          </a:ln>
        </p:spPr>
        <p:txBody>
          <a:bodyPr anchor="ctr"/>
          <a:lstStyle>
            <a:lvl1pPr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fr-FR" sz="1200">
              <a:solidFill>
                <a:srgbClr val="004272"/>
              </a:solidFill>
            </a:endParaRPr>
          </a:p>
        </p:txBody>
      </p:sp>
      <p:sp>
        <p:nvSpPr>
          <p:cNvPr id="41" name="Slide Number Placeholder 3"/>
          <p:cNvSpPr txBox="1">
            <a:spLocks/>
          </p:cNvSpPr>
          <p:nvPr userDrawn="1"/>
        </p:nvSpPr>
        <p:spPr bwMode="gray">
          <a:xfrm>
            <a:off x="9247188" y="6369050"/>
            <a:ext cx="658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0" i="0" u="none" kern="1200">
                <a:solidFill>
                  <a:srgbClr val="004272"/>
                </a:solidFill>
                <a:latin typeface="+mn-lt"/>
                <a:ea typeface="ＭＳ Ｐゴシック" pitchFamily="-96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43" name="TextBox 9"/>
          <p:cNvSpPr txBox="1"/>
          <p:nvPr userDrawn="1"/>
        </p:nvSpPr>
        <p:spPr>
          <a:xfrm>
            <a:off x="8185038" y="60593"/>
            <a:ext cx="1298479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b="1" i="1" dirty="0">
                <a:solidFill>
                  <a:srgbClr val="004272"/>
                </a:solidFill>
                <a:latin typeface="+mn-lt"/>
                <a:hlinkClick r:id="rId8" action="ppaction://hlinksldjump"/>
              </a:rPr>
              <a:t>RETOUR AU SOMMAIRE </a:t>
            </a:r>
            <a:r>
              <a:rPr lang="fr-FR" sz="700" b="1" i="1" dirty="0">
                <a:solidFill>
                  <a:srgbClr val="004272"/>
                </a:solidFill>
                <a:latin typeface="+mn-lt"/>
              </a:rPr>
              <a:t>:</a:t>
            </a:r>
            <a:endParaRPr lang="fr-FR" sz="700" b="1" i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72" name="Rectangle 71"/>
          <p:cNvSpPr/>
          <p:nvPr userDrawn="1"/>
        </p:nvSpPr>
        <p:spPr bwMode="auto">
          <a:xfrm>
            <a:off x="1043542" y="2996952"/>
            <a:ext cx="144000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100" b="1" kern="0" dirty="0">
                <a:solidFill>
                  <a:srgbClr val="004272"/>
                </a:solidFill>
                <a:latin typeface="+mn-lt"/>
                <a:cs typeface="Arial" panose="020B0604020202020204" pitchFamily="34" charset="0"/>
              </a:rPr>
              <a:t>Congé de formation professionnelle (CFP)</a:t>
            </a:r>
          </a:p>
        </p:txBody>
      </p:sp>
      <p:sp>
        <p:nvSpPr>
          <p:cNvPr id="74" name="Rectangle 73"/>
          <p:cNvSpPr/>
          <p:nvPr userDrawn="1"/>
        </p:nvSpPr>
        <p:spPr bwMode="auto">
          <a:xfrm>
            <a:off x="2766585" y="2996952"/>
            <a:ext cx="1623206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Congé de formation professionnelle (CFP) rémunéré</a:t>
            </a:r>
          </a:p>
        </p:txBody>
      </p:sp>
      <p:cxnSp>
        <p:nvCxnSpPr>
          <p:cNvPr id="75" name="Straight Connector 34"/>
          <p:cNvCxnSpPr>
            <a:stCxn id="72" idx="3"/>
            <a:endCxn id="74" idx="1"/>
          </p:cNvCxnSpPr>
          <p:nvPr userDrawn="1"/>
        </p:nvCxnSpPr>
        <p:spPr bwMode="auto">
          <a:xfrm>
            <a:off x="2483542" y="3356952"/>
            <a:ext cx="283043" cy="0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3" name="TextBox 29"/>
          <p:cNvSpPr txBox="1"/>
          <p:nvPr userDrawn="1"/>
        </p:nvSpPr>
        <p:spPr>
          <a:xfrm>
            <a:off x="6325549" y="1016732"/>
            <a:ext cx="10593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Début d’événement</a:t>
            </a:r>
          </a:p>
        </p:txBody>
      </p:sp>
      <p:sp>
        <p:nvSpPr>
          <p:cNvPr id="76" name="TextBox 65"/>
          <p:cNvSpPr txBox="1"/>
          <p:nvPr userDrawn="1"/>
        </p:nvSpPr>
        <p:spPr>
          <a:xfrm>
            <a:off x="8665810" y="1016732"/>
            <a:ext cx="10757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Fin d’événement</a:t>
            </a:r>
          </a:p>
        </p:txBody>
      </p:sp>
      <p:sp>
        <p:nvSpPr>
          <p:cNvPr id="77" name="TextBox 69"/>
          <p:cNvSpPr txBox="1"/>
          <p:nvPr userDrawn="1"/>
        </p:nvSpPr>
        <p:spPr>
          <a:xfrm>
            <a:off x="7347428" y="1093677"/>
            <a:ext cx="11881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Prolongation</a:t>
            </a:r>
          </a:p>
        </p:txBody>
      </p:sp>
      <p:cxnSp>
        <p:nvCxnSpPr>
          <p:cNvPr id="120" name="Straight Connector 66"/>
          <p:cNvCxnSpPr/>
          <p:nvPr userDrawn="1"/>
        </p:nvCxnSpPr>
        <p:spPr bwMode="auto">
          <a:xfrm>
            <a:off x="7313497" y="1430735"/>
            <a:ext cx="29845" cy="3781649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21" name="Straight Connector 68"/>
          <p:cNvCxnSpPr/>
          <p:nvPr userDrawn="1"/>
        </p:nvCxnSpPr>
        <p:spPr bwMode="auto">
          <a:xfrm>
            <a:off x="8569491" y="1424928"/>
            <a:ext cx="0" cy="3840276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79" name="Rectangle 78"/>
          <p:cNvSpPr/>
          <p:nvPr userDrawn="1"/>
        </p:nvSpPr>
        <p:spPr bwMode="auto">
          <a:xfrm>
            <a:off x="4585128" y="3537091"/>
            <a:ext cx="1806482" cy="882697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Congé de formation professionnelle (CFP) fractionné rémunéré</a:t>
            </a:r>
          </a:p>
        </p:txBody>
      </p:sp>
      <p:sp>
        <p:nvSpPr>
          <p:cNvPr id="84" name="Rectangle 83"/>
          <p:cNvSpPr/>
          <p:nvPr userDrawn="1"/>
        </p:nvSpPr>
        <p:spPr bwMode="auto">
          <a:xfrm>
            <a:off x="4585128" y="2321407"/>
            <a:ext cx="1806483" cy="851356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Congé de formation professionnelle (CFP) rémunéré</a:t>
            </a: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INTABS0010</a:t>
            </a:r>
          </a:p>
        </p:txBody>
      </p:sp>
      <p:cxnSp>
        <p:nvCxnSpPr>
          <p:cNvPr id="3" name="Connecteur droit 2"/>
          <p:cNvCxnSpPr>
            <a:stCxn id="74" idx="3"/>
            <a:endCxn id="84" idx="1"/>
          </p:cNvCxnSpPr>
          <p:nvPr userDrawn="1"/>
        </p:nvCxnSpPr>
        <p:spPr bwMode="auto">
          <a:xfrm flipV="1">
            <a:off x="4389791" y="2747085"/>
            <a:ext cx="195337" cy="609867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Connecteur droit 5"/>
          <p:cNvCxnSpPr>
            <a:stCxn id="74" idx="3"/>
            <a:endCxn id="79" idx="1"/>
          </p:cNvCxnSpPr>
          <p:nvPr userDrawn="1"/>
        </p:nvCxnSpPr>
        <p:spPr bwMode="auto">
          <a:xfrm>
            <a:off x="4389791" y="3356952"/>
            <a:ext cx="195337" cy="621488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5" name="Rectangle 54"/>
          <p:cNvSpPr/>
          <p:nvPr userDrawn="1"/>
        </p:nvSpPr>
        <p:spPr bwMode="auto">
          <a:xfrm rot="16200000">
            <a:off x="-1489033" y="3355060"/>
            <a:ext cx="4057778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4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Absences</a:t>
            </a:r>
          </a:p>
        </p:txBody>
      </p:sp>
      <p:pic>
        <p:nvPicPr>
          <p:cNvPr id="54" name="Image 53" descr="Capture d’écran">
            <a:hlinkClick r:id="rId8" action="ppaction://hlinksldjump"/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8524" y="250341"/>
            <a:ext cx="1173921" cy="769672"/>
          </a:xfrm>
          <a:prstGeom prst="rect">
            <a:avLst/>
          </a:prstGeom>
        </p:spPr>
      </p:pic>
      <p:pic>
        <p:nvPicPr>
          <p:cNvPr id="80" name="Picture 3" descr="D:\SkyDrive\Pro\Divers\Couteau suisse\PNG\Flèches &amp; signes\button_cancel.png"/>
          <p:cNvPicPr>
            <a:picLocks noChangeAspect="1" noChangeArrowheads="1"/>
          </p:cNvPicPr>
          <p:nvPr userDrawn="1"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9146382" y="3906120"/>
            <a:ext cx="201612" cy="132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9" name="Groupe 58"/>
          <p:cNvGrpSpPr/>
          <p:nvPr userDrawn="1"/>
        </p:nvGrpSpPr>
        <p:grpSpPr>
          <a:xfrm>
            <a:off x="6480077" y="6309320"/>
            <a:ext cx="2649387" cy="272288"/>
            <a:chOff x="5719035" y="6231640"/>
            <a:chExt cx="2649387" cy="342577"/>
          </a:xfrm>
        </p:grpSpPr>
        <p:sp>
          <p:nvSpPr>
            <p:cNvPr id="60" name="TextBox 54"/>
            <p:cNvSpPr txBox="1"/>
            <p:nvPr/>
          </p:nvSpPr>
          <p:spPr>
            <a:xfrm>
              <a:off x="5719035" y="6291428"/>
              <a:ext cx="396044" cy="282789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r>
                <a:rPr lang="fr-FR" sz="3200" b="1" dirty="0">
                  <a:solidFill>
                    <a:srgbClr val="FFC000"/>
                  </a:solidFill>
                  <a:latin typeface="+mn-lt"/>
                </a:rPr>
                <a:t>~</a:t>
              </a:r>
            </a:p>
          </p:txBody>
        </p:sp>
        <p:sp>
          <p:nvSpPr>
            <p:cNvPr id="61" name="TextBox 59"/>
            <p:cNvSpPr txBox="1"/>
            <p:nvPr/>
          </p:nvSpPr>
          <p:spPr>
            <a:xfrm>
              <a:off x="6229395" y="6231640"/>
              <a:ext cx="2139027" cy="3097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en cours de validation</a:t>
              </a:r>
            </a:p>
          </p:txBody>
        </p:sp>
      </p:grpSp>
      <p:sp>
        <p:nvSpPr>
          <p:cNvPr id="62" name="TextBox 58"/>
          <p:cNvSpPr txBox="1"/>
          <p:nvPr userDrawn="1"/>
        </p:nvSpPr>
        <p:spPr>
          <a:xfrm>
            <a:off x="7008705" y="5841268"/>
            <a:ext cx="2126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Acte modélisé dans INGRES</a:t>
            </a:r>
            <a:endParaRPr lang="fr-FR" sz="1000" b="1" i="1" dirty="0">
              <a:solidFill>
                <a:srgbClr val="004272"/>
              </a:solidFill>
              <a:latin typeface="+mn-lt"/>
            </a:endParaRPr>
          </a:p>
        </p:txBody>
      </p:sp>
      <p:pic>
        <p:nvPicPr>
          <p:cNvPr id="63" name="Image 62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502" y="6065484"/>
            <a:ext cx="362413" cy="362413"/>
          </a:xfrm>
          <a:prstGeom prst="rect">
            <a:avLst/>
          </a:prstGeom>
        </p:spPr>
      </p:pic>
      <p:sp>
        <p:nvSpPr>
          <p:cNvPr id="64" name="TextBox 58"/>
          <p:cNvSpPr txBox="1"/>
          <p:nvPr userDrawn="1"/>
        </p:nvSpPr>
        <p:spPr>
          <a:xfrm>
            <a:off x="7008705" y="6091992"/>
            <a:ext cx="23444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dirty="0">
                <a:solidFill>
                  <a:srgbClr val="004272"/>
                </a:solidFill>
                <a:latin typeface="+mn-lt"/>
              </a:rPr>
              <a:t>A</a:t>
            </a:r>
            <a:r>
              <a:rPr lang="fr-FR" sz="1000" b="1" i="1" baseline="0" dirty="0">
                <a:solidFill>
                  <a:srgbClr val="004272"/>
                </a:solidFill>
                <a:latin typeface="+mn-lt"/>
              </a:rPr>
              <a:t>cte</a:t>
            </a:r>
            <a:r>
              <a:rPr lang="fr-FR" sz="1000" b="1" i="1" dirty="0">
                <a:solidFill>
                  <a:srgbClr val="004272"/>
                </a:solidFill>
                <a:latin typeface="+mn-lt"/>
              </a:rPr>
              <a:t> documentaire validé</a:t>
            </a:r>
          </a:p>
        </p:txBody>
      </p:sp>
      <p:grpSp>
        <p:nvGrpSpPr>
          <p:cNvPr id="81" name="Groupe 80"/>
          <p:cNvGrpSpPr/>
          <p:nvPr userDrawn="1"/>
        </p:nvGrpSpPr>
        <p:grpSpPr>
          <a:xfrm>
            <a:off x="6599228" y="6531151"/>
            <a:ext cx="2538714" cy="246221"/>
            <a:chOff x="6108241" y="6486136"/>
            <a:chExt cx="2538714" cy="316030"/>
          </a:xfrm>
        </p:grpSpPr>
        <p:pic>
          <p:nvPicPr>
            <p:cNvPr id="86" name="Picture 3" descr="D:\SkyDrive\Pro\Divers\Couteau suisse\PNG\Flèches &amp; signes\button_cancel.png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6108241" y="6548414"/>
              <a:ext cx="201612" cy="201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0" name="TextBox 60"/>
            <p:cNvSpPr txBox="1"/>
            <p:nvPr/>
          </p:nvSpPr>
          <p:spPr>
            <a:xfrm>
              <a:off x="6507928" y="6486136"/>
              <a:ext cx="2139027" cy="316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à produire</a:t>
              </a:r>
            </a:p>
          </p:txBody>
        </p:sp>
      </p:grpSp>
      <p:sp>
        <p:nvSpPr>
          <p:cNvPr id="97" name="Rectangle 96"/>
          <p:cNvSpPr/>
          <p:nvPr userDrawn="1"/>
        </p:nvSpPr>
        <p:spPr bwMode="auto">
          <a:xfrm>
            <a:off x="6321152" y="5421840"/>
            <a:ext cx="2854029" cy="1343158"/>
          </a:xfrm>
          <a:prstGeom prst="rect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1200" kern="0" dirty="0" err="1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98" name="TextBox 64"/>
          <p:cNvSpPr txBox="1"/>
          <p:nvPr userDrawn="1"/>
        </p:nvSpPr>
        <p:spPr>
          <a:xfrm>
            <a:off x="6249144" y="5265204"/>
            <a:ext cx="710343" cy="2462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>
                <a:solidFill>
                  <a:srgbClr val="004272"/>
                </a:solidFill>
                <a:latin typeface="+mn-lt"/>
              </a:rPr>
              <a:t>Légende</a:t>
            </a:r>
          </a:p>
        </p:txBody>
      </p:sp>
      <p:pic>
        <p:nvPicPr>
          <p:cNvPr id="99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564994" y="5862491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0" name="ZoneTexte 99"/>
          <p:cNvSpPr txBox="1"/>
          <p:nvPr userDrawn="1"/>
        </p:nvSpPr>
        <p:spPr>
          <a:xfrm>
            <a:off x="6980990" y="5600563"/>
            <a:ext cx="20778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 Acte paramétré dans la Suite 9</a:t>
            </a:r>
            <a:endParaRPr lang="fr-FR" sz="1000" i="1" kern="1200" dirty="0">
              <a:solidFill>
                <a:srgbClr val="004272"/>
              </a:solidFill>
              <a:effectLst/>
              <a:latin typeface="+mn-lt"/>
              <a:ea typeface="ＭＳ Ｐゴシック" pitchFamily="34" charset="-128"/>
              <a:cs typeface="+mn-cs"/>
            </a:endParaRPr>
          </a:p>
        </p:txBody>
      </p:sp>
      <p:pic>
        <p:nvPicPr>
          <p:cNvPr id="101" name="Image 100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1014" y="5526231"/>
            <a:ext cx="318039" cy="336260"/>
          </a:xfrm>
          <a:prstGeom prst="rect">
            <a:avLst/>
          </a:prstGeom>
        </p:spPr>
      </p:pic>
      <p:pic>
        <p:nvPicPr>
          <p:cNvPr id="104" name="Image 103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6715" y="2595871"/>
            <a:ext cx="318039" cy="336260"/>
          </a:xfrm>
          <a:prstGeom prst="rect">
            <a:avLst/>
          </a:prstGeom>
        </p:spPr>
      </p:pic>
      <p:pic>
        <p:nvPicPr>
          <p:cNvPr id="105" name="Image 104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0321" y="2595871"/>
            <a:ext cx="318039" cy="336260"/>
          </a:xfrm>
          <a:prstGeom prst="rect">
            <a:avLst/>
          </a:prstGeom>
        </p:spPr>
      </p:pic>
      <p:pic>
        <p:nvPicPr>
          <p:cNvPr id="51" name="Picture 3" descr="D:\SkyDrive\Pro\Divers\Couteau suisse\PNG\Flèches &amp; signes\button_cancel.png"/>
          <p:cNvPicPr>
            <a:picLocks noChangeAspect="1" noChangeArrowheads="1"/>
          </p:cNvPicPr>
          <p:nvPr userDrawn="1"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9134900" y="2697585"/>
            <a:ext cx="201612" cy="132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" name="Rectangle 45"/>
          <p:cNvSpPr/>
          <p:nvPr userDrawn="1"/>
        </p:nvSpPr>
        <p:spPr bwMode="auto">
          <a:xfrm>
            <a:off x="6431358" y="3499473"/>
            <a:ext cx="2098385" cy="920316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Pas</a:t>
            </a:r>
            <a:r>
              <a:rPr lang="fr-FR" sz="1050" i="1" kern="0" baseline="0" dirty="0">
                <a:solidFill>
                  <a:srgbClr val="004272"/>
                </a:solidFill>
                <a:latin typeface="+mn-lt"/>
                <a:cs typeface="ＭＳ Ｐゴシック"/>
              </a:rPr>
              <a:t> d’acte BDA</a:t>
            </a:r>
            <a:endParaRPr lang="fr-FR" sz="1050" i="1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59142281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asque congé forpro 2/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2"/>
          <p:cNvSpPr txBox="1">
            <a:spLocks/>
          </p:cNvSpPr>
          <p:nvPr userDrawn="1"/>
        </p:nvSpPr>
        <p:spPr bwMode="gray">
          <a:xfrm>
            <a:off x="428625" y="260350"/>
            <a:ext cx="9061450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+mn-lt"/>
                <a:ea typeface="ＭＳ Ｐゴシック" pitchFamily="34" charset="-128"/>
                <a:cs typeface="Calibri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800" b="0" kern="0" dirty="0"/>
              <a:t>Détail des événements </a:t>
            </a:r>
            <a:br>
              <a:rPr lang="fr-FR" sz="1800" b="0" kern="0" dirty="0"/>
            </a:br>
            <a:r>
              <a:rPr lang="fr-FR" sz="1800" kern="0" dirty="0"/>
              <a:t>Processus - Gestion des congés de</a:t>
            </a:r>
            <a:r>
              <a:rPr lang="fr-FR" sz="1800" kern="0" baseline="0" dirty="0"/>
              <a:t> formation professionnelle (2/2)</a:t>
            </a:r>
            <a:endParaRPr lang="fr-FR" sz="1800" kern="0" dirty="0"/>
          </a:p>
        </p:txBody>
      </p:sp>
      <p:graphicFrame>
        <p:nvGraphicFramePr>
          <p:cNvPr id="5" name="Object 20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8086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20"/>
          <p:cNvGraphicFramePr>
            <a:graphicFrameLocks noChangeAspect="1"/>
          </p:cNvGraphicFramePr>
          <p:nvPr userDrawn="1">
            <p:custDataLst>
              <p:tags r:id="rId3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8087" name="think-cell Slide" r:id="rId7" imgW="360" imgH="360" progId="">
                  <p:embed/>
                </p:oleObj>
              </mc:Choice>
              <mc:Fallback>
                <p:oleObj name="think-cell Slide" r:id="rId7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Straight Connector 7"/>
          <p:cNvCxnSpPr>
            <a:cxnSpLocks noChangeShapeType="1"/>
          </p:cNvCxnSpPr>
          <p:nvPr userDrawn="1"/>
        </p:nvCxnSpPr>
        <p:spPr bwMode="auto">
          <a:xfrm>
            <a:off x="449263" y="1052513"/>
            <a:ext cx="3384550" cy="0"/>
          </a:xfrm>
          <a:prstGeom prst="line">
            <a:avLst/>
          </a:prstGeom>
          <a:noFill/>
          <a:ln w="285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cxnSp>
        <p:nvCxnSpPr>
          <p:cNvPr id="12" name="Straight Connector 8"/>
          <p:cNvCxnSpPr>
            <a:cxnSpLocks noChangeShapeType="1"/>
          </p:cNvCxnSpPr>
          <p:nvPr userDrawn="1"/>
        </p:nvCxnSpPr>
        <p:spPr bwMode="auto">
          <a:xfrm>
            <a:off x="3873500" y="1052513"/>
            <a:ext cx="5614988" cy="0"/>
          </a:xfrm>
          <a:prstGeom prst="line">
            <a:avLst/>
          </a:prstGeom>
          <a:noFill/>
          <a:ln w="31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sp>
        <p:nvSpPr>
          <p:cNvPr id="17" name="Slide Number Placeholder 1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8" name="Parallelogram 6"/>
          <p:cNvSpPr>
            <a:spLocks noChangeArrowheads="1"/>
          </p:cNvSpPr>
          <p:nvPr userDrawn="1"/>
        </p:nvSpPr>
        <p:spPr bwMode="auto">
          <a:xfrm>
            <a:off x="9418638" y="6273800"/>
            <a:ext cx="107950" cy="539750"/>
          </a:xfrm>
          <a:prstGeom prst="parallelogram">
            <a:avLst>
              <a:gd name="adj" fmla="val 82329"/>
            </a:avLst>
          </a:prstGeom>
          <a:solidFill>
            <a:srgbClr val="00355C">
              <a:alpha val="39999"/>
            </a:srgbClr>
          </a:solidFill>
          <a:ln>
            <a:noFill/>
          </a:ln>
        </p:spPr>
        <p:txBody>
          <a:bodyPr anchor="ctr"/>
          <a:lstStyle>
            <a:lvl1pPr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fr-FR" sz="1200">
              <a:solidFill>
                <a:srgbClr val="004272"/>
              </a:solidFill>
            </a:endParaRPr>
          </a:p>
        </p:txBody>
      </p:sp>
      <p:sp>
        <p:nvSpPr>
          <p:cNvPr id="41" name="Slide Number Placeholder 3"/>
          <p:cNvSpPr txBox="1">
            <a:spLocks/>
          </p:cNvSpPr>
          <p:nvPr userDrawn="1"/>
        </p:nvSpPr>
        <p:spPr bwMode="gray">
          <a:xfrm>
            <a:off x="9247188" y="6369050"/>
            <a:ext cx="658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0" i="0" u="none" kern="1200">
                <a:solidFill>
                  <a:srgbClr val="004272"/>
                </a:solidFill>
                <a:latin typeface="+mn-lt"/>
                <a:ea typeface="ＭＳ Ｐゴシック" pitchFamily="-96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43" name="TextBox 9"/>
          <p:cNvSpPr txBox="1"/>
          <p:nvPr userDrawn="1"/>
        </p:nvSpPr>
        <p:spPr>
          <a:xfrm>
            <a:off x="8185038" y="60593"/>
            <a:ext cx="1298479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b="1" i="1" dirty="0">
                <a:solidFill>
                  <a:srgbClr val="004272"/>
                </a:solidFill>
                <a:latin typeface="+mn-lt"/>
                <a:hlinkClick r:id="rId8" action="ppaction://hlinksldjump"/>
              </a:rPr>
              <a:t>RETOUR AU SOMMAIRE </a:t>
            </a:r>
            <a:r>
              <a:rPr lang="fr-FR" sz="700" b="1" i="1" dirty="0">
                <a:solidFill>
                  <a:srgbClr val="004272"/>
                </a:solidFill>
                <a:latin typeface="+mn-lt"/>
              </a:rPr>
              <a:t>:</a:t>
            </a:r>
            <a:endParaRPr lang="fr-FR" sz="700" b="1" i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72" name="Rectangle 71"/>
          <p:cNvSpPr/>
          <p:nvPr userDrawn="1"/>
        </p:nvSpPr>
        <p:spPr bwMode="auto">
          <a:xfrm>
            <a:off x="1043542" y="2924944"/>
            <a:ext cx="144000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100" b="1" kern="0" dirty="0">
                <a:solidFill>
                  <a:srgbClr val="004272"/>
                </a:solidFill>
                <a:latin typeface="+mn-lt"/>
                <a:cs typeface="Arial" panose="020B0604020202020204" pitchFamily="34" charset="0"/>
              </a:rPr>
              <a:t>Congé de formation professionnelle (CFP)</a:t>
            </a:r>
          </a:p>
        </p:txBody>
      </p:sp>
      <p:sp>
        <p:nvSpPr>
          <p:cNvPr id="102" name="Rectangle 101"/>
          <p:cNvSpPr/>
          <p:nvPr userDrawn="1"/>
        </p:nvSpPr>
        <p:spPr bwMode="auto">
          <a:xfrm>
            <a:off x="2794132" y="2924944"/>
            <a:ext cx="1623206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Congé de formation professionnelle (CFP) non rémunéré</a:t>
            </a:r>
          </a:p>
        </p:txBody>
      </p:sp>
      <p:cxnSp>
        <p:nvCxnSpPr>
          <p:cNvPr id="103" name="Straight Connector 34"/>
          <p:cNvCxnSpPr>
            <a:stCxn id="72" idx="3"/>
            <a:endCxn id="102" idx="1"/>
          </p:cNvCxnSpPr>
          <p:nvPr userDrawn="1"/>
        </p:nvCxnSpPr>
        <p:spPr bwMode="auto">
          <a:xfrm>
            <a:off x="2483542" y="3284944"/>
            <a:ext cx="310590" cy="0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3" name="TextBox 29"/>
          <p:cNvSpPr txBox="1"/>
          <p:nvPr userDrawn="1"/>
        </p:nvSpPr>
        <p:spPr>
          <a:xfrm>
            <a:off x="6325549" y="1016732"/>
            <a:ext cx="10593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Début d’événement</a:t>
            </a:r>
          </a:p>
        </p:txBody>
      </p:sp>
      <p:sp>
        <p:nvSpPr>
          <p:cNvPr id="76" name="TextBox 65"/>
          <p:cNvSpPr txBox="1"/>
          <p:nvPr userDrawn="1"/>
        </p:nvSpPr>
        <p:spPr>
          <a:xfrm>
            <a:off x="8665810" y="1016732"/>
            <a:ext cx="10757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Fin d’événement</a:t>
            </a:r>
          </a:p>
        </p:txBody>
      </p:sp>
      <p:sp>
        <p:nvSpPr>
          <p:cNvPr id="77" name="TextBox 69"/>
          <p:cNvSpPr txBox="1"/>
          <p:nvPr userDrawn="1"/>
        </p:nvSpPr>
        <p:spPr>
          <a:xfrm>
            <a:off x="7347428" y="1093677"/>
            <a:ext cx="11881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Prolongation</a:t>
            </a:r>
          </a:p>
        </p:txBody>
      </p:sp>
      <p:cxnSp>
        <p:nvCxnSpPr>
          <p:cNvPr id="120" name="Straight Connector 66"/>
          <p:cNvCxnSpPr/>
          <p:nvPr userDrawn="1"/>
        </p:nvCxnSpPr>
        <p:spPr bwMode="auto">
          <a:xfrm>
            <a:off x="7313497" y="1430735"/>
            <a:ext cx="1" cy="381844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21" name="Straight Connector 68"/>
          <p:cNvCxnSpPr/>
          <p:nvPr userDrawn="1"/>
        </p:nvCxnSpPr>
        <p:spPr bwMode="auto">
          <a:xfrm>
            <a:off x="8569491" y="1424928"/>
            <a:ext cx="0" cy="3840276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92" name="Rectangle 91"/>
          <p:cNvSpPr/>
          <p:nvPr userDrawn="1"/>
        </p:nvSpPr>
        <p:spPr bwMode="auto">
          <a:xfrm>
            <a:off x="4635767" y="3429080"/>
            <a:ext cx="1806483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Congé de formation professionnelle (CFP) fractionné non rémunéré</a:t>
            </a:r>
          </a:p>
        </p:txBody>
      </p:sp>
      <p:sp>
        <p:nvSpPr>
          <p:cNvPr id="93" name="Rectangle 92"/>
          <p:cNvSpPr/>
          <p:nvPr userDrawn="1"/>
        </p:nvSpPr>
        <p:spPr bwMode="auto">
          <a:xfrm>
            <a:off x="4628213" y="2388065"/>
            <a:ext cx="1814036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Congé de formation professionnelle (CFP) non rémunéré</a:t>
            </a: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INTABS0025</a:t>
            </a:r>
          </a:p>
        </p:txBody>
      </p:sp>
      <p:cxnSp>
        <p:nvCxnSpPr>
          <p:cNvPr id="8" name="Connecteur droit 7"/>
          <p:cNvCxnSpPr>
            <a:stCxn id="102" idx="3"/>
            <a:endCxn id="93" idx="1"/>
          </p:cNvCxnSpPr>
          <p:nvPr userDrawn="1"/>
        </p:nvCxnSpPr>
        <p:spPr bwMode="auto">
          <a:xfrm flipV="1">
            <a:off x="4417338" y="2748065"/>
            <a:ext cx="210875" cy="536879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Connecteur droit 12"/>
          <p:cNvCxnSpPr>
            <a:stCxn id="102" idx="3"/>
            <a:endCxn id="92" idx="1"/>
          </p:cNvCxnSpPr>
          <p:nvPr userDrawn="1"/>
        </p:nvCxnSpPr>
        <p:spPr bwMode="auto">
          <a:xfrm>
            <a:off x="4417338" y="3284944"/>
            <a:ext cx="218429" cy="504136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5" name="Rectangle 54"/>
          <p:cNvSpPr/>
          <p:nvPr userDrawn="1"/>
        </p:nvSpPr>
        <p:spPr bwMode="auto">
          <a:xfrm rot="16200000">
            <a:off x="-1489033" y="3355060"/>
            <a:ext cx="4057778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4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Absences</a:t>
            </a:r>
          </a:p>
        </p:txBody>
      </p:sp>
      <p:pic>
        <p:nvPicPr>
          <p:cNvPr id="54" name="Image 53" descr="Capture d’écran">
            <a:hlinkClick r:id="rId8" action="ppaction://hlinksldjump"/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8524" y="250341"/>
            <a:ext cx="1173921" cy="769672"/>
          </a:xfrm>
          <a:prstGeom prst="rect">
            <a:avLst/>
          </a:prstGeom>
        </p:spPr>
      </p:pic>
      <p:grpSp>
        <p:nvGrpSpPr>
          <p:cNvPr id="59" name="Groupe 58"/>
          <p:cNvGrpSpPr/>
          <p:nvPr userDrawn="1"/>
        </p:nvGrpSpPr>
        <p:grpSpPr>
          <a:xfrm>
            <a:off x="6480077" y="6309320"/>
            <a:ext cx="2649387" cy="272288"/>
            <a:chOff x="5719035" y="6231640"/>
            <a:chExt cx="2649387" cy="342577"/>
          </a:xfrm>
        </p:grpSpPr>
        <p:sp>
          <p:nvSpPr>
            <p:cNvPr id="60" name="TextBox 54"/>
            <p:cNvSpPr txBox="1"/>
            <p:nvPr/>
          </p:nvSpPr>
          <p:spPr>
            <a:xfrm>
              <a:off x="5719035" y="6291428"/>
              <a:ext cx="396044" cy="282789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r>
                <a:rPr lang="fr-FR" sz="3200" b="1" dirty="0">
                  <a:solidFill>
                    <a:srgbClr val="FFC000"/>
                  </a:solidFill>
                  <a:latin typeface="+mn-lt"/>
                </a:rPr>
                <a:t>~</a:t>
              </a:r>
            </a:p>
          </p:txBody>
        </p:sp>
        <p:sp>
          <p:nvSpPr>
            <p:cNvPr id="61" name="TextBox 59"/>
            <p:cNvSpPr txBox="1"/>
            <p:nvPr/>
          </p:nvSpPr>
          <p:spPr>
            <a:xfrm>
              <a:off x="6229395" y="6231640"/>
              <a:ext cx="2139027" cy="3097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en cours de validation</a:t>
              </a:r>
            </a:p>
          </p:txBody>
        </p:sp>
      </p:grpSp>
      <p:sp>
        <p:nvSpPr>
          <p:cNvPr id="62" name="TextBox 58"/>
          <p:cNvSpPr txBox="1"/>
          <p:nvPr userDrawn="1"/>
        </p:nvSpPr>
        <p:spPr>
          <a:xfrm>
            <a:off x="7008705" y="5841268"/>
            <a:ext cx="2126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Acte modélisé dans INGRES</a:t>
            </a:r>
            <a:endParaRPr lang="fr-FR" sz="1000" b="1" i="1" dirty="0">
              <a:solidFill>
                <a:srgbClr val="004272"/>
              </a:solidFill>
              <a:latin typeface="+mn-lt"/>
            </a:endParaRPr>
          </a:p>
        </p:txBody>
      </p:sp>
      <p:pic>
        <p:nvPicPr>
          <p:cNvPr id="63" name="Image 62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502" y="6065484"/>
            <a:ext cx="362413" cy="362413"/>
          </a:xfrm>
          <a:prstGeom prst="rect">
            <a:avLst/>
          </a:prstGeom>
        </p:spPr>
      </p:pic>
      <p:sp>
        <p:nvSpPr>
          <p:cNvPr id="64" name="TextBox 58"/>
          <p:cNvSpPr txBox="1"/>
          <p:nvPr userDrawn="1"/>
        </p:nvSpPr>
        <p:spPr>
          <a:xfrm>
            <a:off x="7008705" y="6091992"/>
            <a:ext cx="23444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dirty="0">
                <a:solidFill>
                  <a:srgbClr val="004272"/>
                </a:solidFill>
                <a:latin typeface="+mn-lt"/>
              </a:rPr>
              <a:t>A</a:t>
            </a:r>
            <a:r>
              <a:rPr lang="fr-FR" sz="1000" b="1" i="1" baseline="0" dirty="0">
                <a:solidFill>
                  <a:srgbClr val="004272"/>
                </a:solidFill>
                <a:latin typeface="+mn-lt"/>
              </a:rPr>
              <a:t>cte</a:t>
            </a:r>
            <a:r>
              <a:rPr lang="fr-FR" sz="1000" b="1" i="1" dirty="0">
                <a:solidFill>
                  <a:srgbClr val="004272"/>
                </a:solidFill>
                <a:latin typeface="+mn-lt"/>
              </a:rPr>
              <a:t> documentaire validé</a:t>
            </a:r>
          </a:p>
        </p:txBody>
      </p:sp>
      <p:grpSp>
        <p:nvGrpSpPr>
          <p:cNvPr id="81" name="Groupe 80"/>
          <p:cNvGrpSpPr/>
          <p:nvPr userDrawn="1"/>
        </p:nvGrpSpPr>
        <p:grpSpPr>
          <a:xfrm>
            <a:off x="6599228" y="6531151"/>
            <a:ext cx="2538714" cy="246221"/>
            <a:chOff x="6108241" y="6486136"/>
            <a:chExt cx="2538714" cy="316030"/>
          </a:xfrm>
        </p:grpSpPr>
        <p:pic>
          <p:nvPicPr>
            <p:cNvPr id="86" name="Picture 3" descr="D:\SkyDrive\Pro\Divers\Couteau suisse\PNG\Flèches &amp; signes\button_cancel.png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6108241" y="6548414"/>
              <a:ext cx="201612" cy="201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0" name="TextBox 60"/>
            <p:cNvSpPr txBox="1"/>
            <p:nvPr/>
          </p:nvSpPr>
          <p:spPr>
            <a:xfrm>
              <a:off x="6507928" y="6486136"/>
              <a:ext cx="2139027" cy="316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à produire</a:t>
              </a:r>
            </a:p>
          </p:txBody>
        </p:sp>
      </p:grpSp>
      <p:sp>
        <p:nvSpPr>
          <p:cNvPr id="97" name="Rectangle 96"/>
          <p:cNvSpPr/>
          <p:nvPr userDrawn="1"/>
        </p:nvSpPr>
        <p:spPr bwMode="auto">
          <a:xfrm>
            <a:off x="6321152" y="5421840"/>
            <a:ext cx="2854029" cy="1343158"/>
          </a:xfrm>
          <a:prstGeom prst="rect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1200" kern="0" dirty="0" err="1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98" name="TextBox 64"/>
          <p:cNvSpPr txBox="1"/>
          <p:nvPr userDrawn="1"/>
        </p:nvSpPr>
        <p:spPr>
          <a:xfrm>
            <a:off x="6249144" y="5265204"/>
            <a:ext cx="710343" cy="2462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>
                <a:solidFill>
                  <a:srgbClr val="004272"/>
                </a:solidFill>
                <a:latin typeface="+mn-lt"/>
              </a:rPr>
              <a:t>Légende</a:t>
            </a:r>
          </a:p>
        </p:txBody>
      </p:sp>
      <p:pic>
        <p:nvPicPr>
          <p:cNvPr id="99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564994" y="5862491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0" name="ZoneTexte 99"/>
          <p:cNvSpPr txBox="1"/>
          <p:nvPr userDrawn="1"/>
        </p:nvSpPr>
        <p:spPr>
          <a:xfrm>
            <a:off x="6980990" y="5600563"/>
            <a:ext cx="20778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 Acte paramétré dans la Suite 9</a:t>
            </a:r>
            <a:endParaRPr lang="fr-FR" sz="1000" i="1" kern="1200" dirty="0">
              <a:solidFill>
                <a:srgbClr val="004272"/>
              </a:solidFill>
              <a:effectLst/>
              <a:latin typeface="+mn-lt"/>
              <a:ea typeface="ＭＳ Ｐゴシック" pitchFamily="34" charset="-128"/>
              <a:cs typeface="+mn-cs"/>
            </a:endParaRPr>
          </a:p>
        </p:txBody>
      </p:sp>
      <p:pic>
        <p:nvPicPr>
          <p:cNvPr id="101" name="Image 100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1014" y="5526231"/>
            <a:ext cx="318039" cy="336260"/>
          </a:xfrm>
          <a:prstGeom prst="rect">
            <a:avLst/>
          </a:prstGeom>
        </p:spPr>
      </p:pic>
      <p:pic>
        <p:nvPicPr>
          <p:cNvPr id="65" name="Image 64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9197" y="2548104"/>
            <a:ext cx="318039" cy="336260"/>
          </a:xfrm>
          <a:prstGeom prst="rect">
            <a:avLst/>
          </a:prstGeom>
        </p:spPr>
      </p:pic>
      <p:pic>
        <p:nvPicPr>
          <p:cNvPr id="47" name="Picture 3" descr="D:\SkyDrive\Pro\Divers\Couteau suisse\PNG\Flèches &amp; signes\button_cancel.png"/>
          <p:cNvPicPr>
            <a:picLocks noChangeAspect="1" noChangeArrowheads="1"/>
          </p:cNvPicPr>
          <p:nvPr userDrawn="1"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833320" y="2636912"/>
            <a:ext cx="201612" cy="157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" name="Picture 3" descr="D:\SkyDrive\Pro\Divers\Couteau suisse\PNG\Flèches &amp; signes\button_cancel.png"/>
          <p:cNvPicPr>
            <a:picLocks noChangeAspect="1" noChangeArrowheads="1"/>
          </p:cNvPicPr>
          <p:nvPr userDrawn="1"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9119979" y="2627147"/>
            <a:ext cx="201612" cy="157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" name="Picture 3" descr="D:\SkyDrive\Pro\Divers\Couteau suisse\PNG\Flèches &amp; signes\button_cancel.png">
            <a:extLst>
              <a:ext uri="{FF2B5EF4-FFF2-40B4-BE49-F238E27FC236}">
                <a16:creationId xmlns:a16="http://schemas.microsoft.com/office/drawing/2014/main" id="{235C9826-287F-4D58-9099-3081000DF35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833320" y="3753036"/>
            <a:ext cx="201612" cy="157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" name="Picture 3" descr="D:\SkyDrive\Pro\Divers\Couteau suisse\PNG\Flèches &amp; signes\button_cancel.png">
            <a:extLst>
              <a:ext uri="{FF2B5EF4-FFF2-40B4-BE49-F238E27FC236}">
                <a16:creationId xmlns:a16="http://schemas.microsoft.com/office/drawing/2014/main" id="{BA7A7243-5C01-4E4A-96C6-0C82256A966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9104051" y="3736231"/>
            <a:ext cx="201612" cy="157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" name="Picture 3" descr="D:\SkyDrive\Pro\Divers\Couteau suisse\PNG\Flèches &amp; signes\button_cancel.png">
            <a:extLst>
              <a:ext uri="{FF2B5EF4-FFF2-40B4-BE49-F238E27FC236}">
                <a16:creationId xmlns:a16="http://schemas.microsoft.com/office/drawing/2014/main" id="{7EC1D8CB-69C3-4874-AE5D-0623D79EE0B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838810" y="3760849"/>
            <a:ext cx="201612" cy="157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3016270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sque congé formation synd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20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600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20"/>
          <p:cNvGraphicFramePr>
            <a:graphicFrameLocks noChangeAspect="1"/>
          </p:cNvGraphicFramePr>
          <p:nvPr userDrawn="1">
            <p:custDataLst>
              <p:tags r:id="rId3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601" name="think-cell Slide" r:id="rId7" imgW="360" imgH="360" progId="">
                  <p:embed/>
                </p:oleObj>
              </mc:Choice>
              <mc:Fallback>
                <p:oleObj name="think-cell Slide" r:id="rId7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Straight Connector 7"/>
          <p:cNvCxnSpPr>
            <a:cxnSpLocks noChangeShapeType="1"/>
          </p:cNvCxnSpPr>
          <p:nvPr userDrawn="1"/>
        </p:nvCxnSpPr>
        <p:spPr bwMode="auto">
          <a:xfrm>
            <a:off x="449263" y="1052513"/>
            <a:ext cx="3384550" cy="0"/>
          </a:xfrm>
          <a:prstGeom prst="line">
            <a:avLst/>
          </a:prstGeom>
          <a:noFill/>
          <a:ln w="285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cxnSp>
        <p:nvCxnSpPr>
          <p:cNvPr id="12" name="Straight Connector 8"/>
          <p:cNvCxnSpPr>
            <a:cxnSpLocks noChangeShapeType="1"/>
          </p:cNvCxnSpPr>
          <p:nvPr userDrawn="1"/>
        </p:nvCxnSpPr>
        <p:spPr bwMode="auto">
          <a:xfrm>
            <a:off x="3873500" y="1052513"/>
            <a:ext cx="5614988" cy="0"/>
          </a:xfrm>
          <a:prstGeom prst="line">
            <a:avLst/>
          </a:prstGeom>
          <a:noFill/>
          <a:ln w="31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sp>
        <p:nvSpPr>
          <p:cNvPr id="17" name="Slide Number Placeholder 1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8" name="Parallelogram 6"/>
          <p:cNvSpPr>
            <a:spLocks noChangeArrowheads="1"/>
          </p:cNvSpPr>
          <p:nvPr userDrawn="1"/>
        </p:nvSpPr>
        <p:spPr bwMode="auto">
          <a:xfrm>
            <a:off x="9418638" y="6273800"/>
            <a:ext cx="107950" cy="539750"/>
          </a:xfrm>
          <a:prstGeom prst="parallelogram">
            <a:avLst>
              <a:gd name="adj" fmla="val 82329"/>
            </a:avLst>
          </a:prstGeom>
          <a:solidFill>
            <a:srgbClr val="00355C">
              <a:alpha val="39999"/>
            </a:srgbClr>
          </a:solidFill>
          <a:ln>
            <a:noFill/>
          </a:ln>
        </p:spPr>
        <p:txBody>
          <a:bodyPr anchor="ctr"/>
          <a:lstStyle>
            <a:lvl1pPr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fr-FR" sz="1200">
              <a:solidFill>
                <a:srgbClr val="004272"/>
              </a:solidFill>
            </a:endParaRPr>
          </a:p>
        </p:txBody>
      </p:sp>
      <p:sp>
        <p:nvSpPr>
          <p:cNvPr id="40" name="Title 2"/>
          <p:cNvSpPr txBox="1">
            <a:spLocks/>
          </p:cNvSpPr>
          <p:nvPr userDrawn="1"/>
        </p:nvSpPr>
        <p:spPr bwMode="gray">
          <a:xfrm>
            <a:off x="428625" y="260350"/>
            <a:ext cx="9061450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+mn-lt"/>
                <a:ea typeface="ＭＳ Ｐゴシック" pitchFamily="34" charset="-128"/>
                <a:cs typeface="Calibri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9pPr>
          </a:lstStyle>
          <a:p>
            <a:pPr eaLnBrk="1" hangingPunct="1"/>
            <a:r>
              <a:rPr lang="fr-FR" sz="1800" b="0" kern="0" dirty="0"/>
              <a:t>Détail des événements </a:t>
            </a:r>
            <a:br>
              <a:rPr lang="fr-FR" sz="1800" b="0" kern="0" dirty="0"/>
            </a:br>
            <a:r>
              <a:rPr lang="fr-FR" sz="1800" kern="0" dirty="0"/>
              <a:t>Processus – Gestion des</a:t>
            </a:r>
            <a:r>
              <a:rPr lang="fr-FR" sz="1800" kern="0" baseline="0" dirty="0"/>
              <a:t> </a:t>
            </a:r>
            <a:r>
              <a:rPr lang="fr-FR" sz="1800" kern="0" dirty="0"/>
              <a:t>congés des représentants du</a:t>
            </a:r>
            <a:r>
              <a:rPr lang="fr-FR" sz="1800" kern="0" baseline="0" dirty="0"/>
              <a:t> personnel</a:t>
            </a:r>
            <a:endParaRPr lang="fr-FR" sz="1800" kern="0" dirty="0"/>
          </a:p>
          <a:p>
            <a:pPr eaLnBrk="1" hangingPunct="1"/>
            <a:endParaRPr lang="fr-FR" sz="1800" kern="0" dirty="0"/>
          </a:p>
        </p:txBody>
      </p:sp>
      <p:sp>
        <p:nvSpPr>
          <p:cNvPr id="41" name="Slide Number Placeholder 3"/>
          <p:cNvSpPr txBox="1">
            <a:spLocks/>
          </p:cNvSpPr>
          <p:nvPr userDrawn="1"/>
        </p:nvSpPr>
        <p:spPr bwMode="gray">
          <a:xfrm>
            <a:off x="9247188" y="6369050"/>
            <a:ext cx="658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0" i="0" u="none" kern="1200">
                <a:solidFill>
                  <a:srgbClr val="004272"/>
                </a:solidFill>
                <a:latin typeface="+mn-lt"/>
                <a:ea typeface="ＭＳ Ｐゴシック" pitchFamily="-96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43" name="TextBox 9"/>
          <p:cNvSpPr txBox="1"/>
          <p:nvPr userDrawn="1"/>
        </p:nvSpPr>
        <p:spPr>
          <a:xfrm>
            <a:off x="8185038" y="60593"/>
            <a:ext cx="1298479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b="1" i="1" dirty="0">
                <a:solidFill>
                  <a:srgbClr val="004272"/>
                </a:solidFill>
                <a:latin typeface="+mn-lt"/>
                <a:hlinkClick r:id="rId8" action="ppaction://hlinksldjump"/>
              </a:rPr>
              <a:t>RETOUR AU SOMMAIRE </a:t>
            </a:r>
            <a:r>
              <a:rPr lang="fr-FR" sz="700" b="1" i="1" dirty="0">
                <a:solidFill>
                  <a:srgbClr val="004272"/>
                </a:solidFill>
                <a:latin typeface="+mn-lt"/>
              </a:rPr>
              <a:t>:</a:t>
            </a:r>
            <a:endParaRPr lang="fr-FR" sz="700" b="1" i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72" name="Rectangle 71"/>
          <p:cNvSpPr/>
          <p:nvPr userDrawn="1"/>
        </p:nvSpPr>
        <p:spPr bwMode="auto">
          <a:xfrm>
            <a:off x="1172580" y="3216907"/>
            <a:ext cx="144000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100" b="1" kern="0" dirty="0">
                <a:solidFill>
                  <a:srgbClr val="004272"/>
                </a:solidFill>
                <a:latin typeface="+mn-lt"/>
                <a:cs typeface="Arial" panose="020B0604020202020204" pitchFamily="34" charset="0"/>
              </a:rPr>
              <a:t>Congés représentants du personnel</a:t>
            </a:r>
          </a:p>
        </p:txBody>
      </p:sp>
      <p:cxnSp>
        <p:nvCxnSpPr>
          <p:cNvPr id="75" name="Straight Connector 34"/>
          <p:cNvCxnSpPr>
            <a:stCxn id="72" idx="3"/>
            <a:endCxn id="74" idx="1"/>
          </p:cNvCxnSpPr>
          <p:nvPr userDrawn="1"/>
        </p:nvCxnSpPr>
        <p:spPr bwMode="auto">
          <a:xfrm flipV="1">
            <a:off x="2612580" y="2732996"/>
            <a:ext cx="648232" cy="843911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4" name="Rectangle 73"/>
          <p:cNvSpPr/>
          <p:nvPr userDrawn="1"/>
        </p:nvSpPr>
        <p:spPr bwMode="auto">
          <a:xfrm>
            <a:off x="3260812" y="2372996"/>
            <a:ext cx="288000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Congé de formation syndicale</a:t>
            </a: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INTABS0046</a:t>
            </a:r>
          </a:p>
        </p:txBody>
      </p:sp>
      <p:sp>
        <p:nvSpPr>
          <p:cNvPr id="73" name="TextBox 29"/>
          <p:cNvSpPr txBox="1"/>
          <p:nvPr userDrawn="1"/>
        </p:nvSpPr>
        <p:spPr>
          <a:xfrm>
            <a:off x="5979024" y="1215201"/>
            <a:ext cx="1188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Début d’événement</a:t>
            </a:r>
          </a:p>
        </p:txBody>
      </p:sp>
      <p:sp>
        <p:nvSpPr>
          <p:cNvPr id="76" name="TextBox 65"/>
          <p:cNvSpPr txBox="1"/>
          <p:nvPr userDrawn="1"/>
        </p:nvSpPr>
        <p:spPr>
          <a:xfrm>
            <a:off x="8553400" y="1215201"/>
            <a:ext cx="10757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Fin d’événement</a:t>
            </a:r>
          </a:p>
        </p:txBody>
      </p:sp>
      <p:sp>
        <p:nvSpPr>
          <p:cNvPr id="77" name="TextBox 69"/>
          <p:cNvSpPr txBox="1"/>
          <p:nvPr userDrawn="1"/>
        </p:nvSpPr>
        <p:spPr>
          <a:xfrm>
            <a:off x="7235018" y="1292146"/>
            <a:ext cx="11881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Renouvellement</a:t>
            </a:r>
          </a:p>
        </p:txBody>
      </p:sp>
      <p:sp>
        <p:nvSpPr>
          <p:cNvPr id="101" name="Rectangle 100"/>
          <p:cNvSpPr/>
          <p:nvPr userDrawn="1"/>
        </p:nvSpPr>
        <p:spPr bwMode="auto">
          <a:xfrm>
            <a:off x="8731551" y="1628848"/>
            <a:ext cx="793957" cy="3636356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sp>
        <p:nvSpPr>
          <p:cNvPr id="109" name="Rectangle 108"/>
          <p:cNvSpPr/>
          <p:nvPr userDrawn="1"/>
        </p:nvSpPr>
        <p:spPr bwMode="auto">
          <a:xfrm>
            <a:off x="7427751" y="1628801"/>
            <a:ext cx="793957" cy="3636403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cxnSp>
        <p:nvCxnSpPr>
          <p:cNvPr id="110" name="Straight Connector 66"/>
          <p:cNvCxnSpPr/>
          <p:nvPr userDrawn="1"/>
        </p:nvCxnSpPr>
        <p:spPr bwMode="auto">
          <a:xfrm>
            <a:off x="7201087" y="1629204"/>
            <a:ext cx="0" cy="3636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11" name="Straight Connector 68"/>
          <p:cNvCxnSpPr/>
          <p:nvPr userDrawn="1"/>
        </p:nvCxnSpPr>
        <p:spPr bwMode="auto">
          <a:xfrm>
            <a:off x="8457081" y="1623397"/>
            <a:ext cx="0" cy="3636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78" name="Rectangle 77"/>
          <p:cNvSpPr/>
          <p:nvPr userDrawn="1"/>
        </p:nvSpPr>
        <p:spPr bwMode="auto">
          <a:xfrm>
            <a:off x="3260812" y="3993765"/>
            <a:ext cx="288000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Congé de formation hygiène</a:t>
            </a:r>
            <a:r>
              <a:rPr lang="fr-FR" sz="1050" i="1" kern="0" baseline="0" dirty="0">
                <a:solidFill>
                  <a:srgbClr val="004272"/>
                </a:solidFill>
                <a:latin typeface="+mn-lt"/>
                <a:cs typeface="ＭＳ Ｐゴシック"/>
              </a:rPr>
              <a:t> et sécurité</a:t>
            </a:r>
          </a:p>
          <a:p>
            <a:pPr algn="ctr"/>
            <a:r>
              <a:rPr lang="fr-FR" sz="1050" i="1" kern="0" baseline="0" dirty="0">
                <a:solidFill>
                  <a:srgbClr val="004272"/>
                </a:solidFill>
                <a:latin typeface="+mn-lt"/>
                <a:cs typeface="ＭＳ Ｐゴシック"/>
              </a:rPr>
              <a:t>INTABS0033</a:t>
            </a:r>
            <a:endParaRPr lang="fr-FR" sz="1050" i="1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cxnSp>
        <p:nvCxnSpPr>
          <p:cNvPr id="13" name="Connecteur droit 12"/>
          <p:cNvCxnSpPr>
            <a:stCxn id="72" idx="3"/>
            <a:endCxn id="78" idx="1"/>
          </p:cNvCxnSpPr>
          <p:nvPr userDrawn="1"/>
        </p:nvCxnSpPr>
        <p:spPr bwMode="auto">
          <a:xfrm>
            <a:off x="2612580" y="3576907"/>
            <a:ext cx="648232" cy="776858"/>
          </a:xfrm>
          <a:prstGeom prst="line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8" name="Rectangle 37"/>
          <p:cNvSpPr/>
          <p:nvPr userDrawn="1"/>
        </p:nvSpPr>
        <p:spPr bwMode="auto">
          <a:xfrm rot="16200000">
            <a:off x="-1275442" y="3084099"/>
            <a:ext cx="3630596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4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Absences</a:t>
            </a:r>
          </a:p>
        </p:txBody>
      </p:sp>
      <p:pic>
        <p:nvPicPr>
          <p:cNvPr id="39" name="Image 38" descr="Capture d’écran">
            <a:hlinkClick r:id="rId8" action="ppaction://hlinksldjump"/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8524" y="250341"/>
            <a:ext cx="1173921" cy="769672"/>
          </a:xfrm>
          <a:prstGeom prst="rect">
            <a:avLst/>
          </a:prstGeom>
        </p:spPr>
      </p:pic>
      <p:grpSp>
        <p:nvGrpSpPr>
          <p:cNvPr id="42" name="Groupe 41"/>
          <p:cNvGrpSpPr/>
          <p:nvPr userDrawn="1"/>
        </p:nvGrpSpPr>
        <p:grpSpPr>
          <a:xfrm>
            <a:off x="6480077" y="6309320"/>
            <a:ext cx="2649387" cy="272288"/>
            <a:chOff x="5719035" y="6231640"/>
            <a:chExt cx="2649387" cy="342577"/>
          </a:xfrm>
        </p:grpSpPr>
        <p:sp>
          <p:nvSpPr>
            <p:cNvPr id="44" name="TextBox 54"/>
            <p:cNvSpPr txBox="1"/>
            <p:nvPr/>
          </p:nvSpPr>
          <p:spPr>
            <a:xfrm>
              <a:off x="5719035" y="6291428"/>
              <a:ext cx="396044" cy="282789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r>
                <a:rPr lang="fr-FR" sz="3200" b="1" dirty="0">
                  <a:solidFill>
                    <a:srgbClr val="FFC000"/>
                  </a:solidFill>
                  <a:latin typeface="+mn-lt"/>
                </a:rPr>
                <a:t>~</a:t>
              </a:r>
            </a:p>
          </p:txBody>
        </p:sp>
        <p:sp>
          <p:nvSpPr>
            <p:cNvPr id="45" name="TextBox 59"/>
            <p:cNvSpPr txBox="1"/>
            <p:nvPr/>
          </p:nvSpPr>
          <p:spPr>
            <a:xfrm>
              <a:off x="6229395" y="6231640"/>
              <a:ext cx="2139027" cy="3097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en cours de validation</a:t>
              </a:r>
            </a:p>
          </p:txBody>
        </p:sp>
      </p:grpSp>
      <p:sp>
        <p:nvSpPr>
          <p:cNvPr id="46" name="TextBox 58"/>
          <p:cNvSpPr txBox="1"/>
          <p:nvPr userDrawn="1"/>
        </p:nvSpPr>
        <p:spPr>
          <a:xfrm>
            <a:off x="7008705" y="5841268"/>
            <a:ext cx="2126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Acte modélisé dans INGRES</a:t>
            </a:r>
            <a:endParaRPr lang="fr-FR" sz="1000" b="1" i="1" dirty="0">
              <a:solidFill>
                <a:srgbClr val="004272"/>
              </a:solidFill>
              <a:latin typeface="+mn-lt"/>
            </a:endParaRPr>
          </a:p>
        </p:txBody>
      </p:sp>
      <p:sp>
        <p:nvSpPr>
          <p:cNvPr id="47" name="TextBox 58"/>
          <p:cNvSpPr txBox="1"/>
          <p:nvPr userDrawn="1"/>
        </p:nvSpPr>
        <p:spPr>
          <a:xfrm>
            <a:off x="7008705" y="6091992"/>
            <a:ext cx="23444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dirty="0">
                <a:solidFill>
                  <a:srgbClr val="004272"/>
                </a:solidFill>
                <a:latin typeface="+mn-lt"/>
              </a:rPr>
              <a:t>A</a:t>
            </a:r>
            <a:r>
              <a:rPr lang="fr-FR" sz="1000" b="1" i="1" baseline="0" dirty="0">
                <a:solidFill>
                  <a:srgbClr val="004272"/>
                </a:solidFill>
                <a:latin typeface="+mn-lt"/>
              </a:rPr>
              <a:t>cte</a:t>
            </a:r>
            <a:r>
              <a:rPr lang="fr-FR" sz="1000" b="1" i="1" dirty="0">
                <a:solidFill>
                  <a:srgbClr val="004272"/>
                </a:solidFill>
                <a:latin typeface="+mn-lt"/>
              </a:rPr>
              <a:t> documentaire validé</a:t>
            </a:r>
          </a:p>
        </p:txBody>
      </p:sp>
      <p:grpSp>
        <p:nvGrpSpPr>
          <p:cNvPr id="48" name="Groupe 47"/>
          <p:cNvGrpSpPr/>
          <p:nvPr userDrawn="1"/>
        </p:nvGrpSpPr>
        <p:grpSpPr>
          <a:xfrm>
            <a:off x="6599228" y="6531151"/>
            <a:ext cx="2538714" cy="246221"/>
            <a:chOff x="6108241" y="6486136"/>
            <a:chExt cx="2538714" cy="316030"/>
          </a:xfrm>
        </p:grpSpPr>
        <p:pic>
          <p:nvPicPr>
            <p:cNvPr id="49" name="Picture 3" descr="D:\SkyDrive\Pro\Divers\Couteau suisse\PNG\Flèches &amp; signes\button_cancel.png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6108241" y="6548414"/>
              <a:ext cx="201612" cy="201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0" name="TextBox 60"/>
            <p:cNvSpPr txBox="1"/>
            <p:nvPr/>
          </p:nvSpPr>
          <p:spPr>
            <a:xfrm>
              <a:off x="6507928" y="6486136"/>
              <a:ext cx="2139027" cy="316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à produire</a:t>
              </a:r>
            </a:p>
          </p:txBody>
        </p:sp>
      </p:grpSp>
      <p:sp>
        <p:nvSpPr>
          <p:cNvPr id="63" name="Rectangle 62"/>
          <p:cNvSpPr/>
          <p:nvPr userDrawn="1"/>
        </p:nvSpPr>
        <p:spPr bwMode="auto">
          <a:xfrm>
            <a:off x="6321152" y="5421840"/>
            <a:ext cx="2854029" cy="1343158"/>
          </a:xfrm>
          <a:prstGeom prst="rect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1200" kern="0" dirty="0" err="1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64" name="TextBox 64"/>
          <p:cNvSpPr txBox="1"/>
          <p:nvPr userDrawn="1"/>
        </p:nvSpPr>
        <p:spPr>
          <a:xfrm>
            <a:off x="6249144" y="5265204"/>
            <a:ext cx="710343" cy="2462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>
                <a:solidFill>
                  <a:srgbClr val="004272"/>
                </a:solidFill>
                <a:latin typeface="+mn-lt"/>
              </a:rPr>
              <a:t>Légende</a:t>
            </a:r>
          </a:p>
        </p:txBody>
      </p:sp>
      <p:pic>
        <p:nvPicPr>
          <p:cNvPr id="65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564994" y="5862491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6" name="ZoneTexte 65"/>
          <p:cNvSpPr txBox="1"/>
          <p:nvPr userDrawn="1"/>
        </p:nvSpPr>
        <p:spPr>
          <a:xfrm>
            <a:off x="6980990" y="5600563"/>
            <a:ext cx="20778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 Acte paramétré dans la Suite 9</a:t>
            </a:r>
            <a:endParaRPr lang="fr-FR" sz="1000" i="1" kern="1200" dirty="0">
              <a:solidFill>
                <a:srgbClr val="004272"/>
              </a:solidFill>
              <a:effectLst/>
              <a:latin typeface="+mn-lt"/>
              <a:ea typeface="ＭＳ Ｐゴシック" pitchFamily="34" charset="-128"/>
              <a:cs typeface="+mn-cs"/>
            </a:endParaRPr>
          </a:p>
        </p:txBody>
      </p:sp>
      <p:pic>
        <p:nvPicPr>
          <p:cNvPr id="67" name="Image 66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1014" y="5526231"/>
            <a:ext cx="318039" cy="336260"/>
          </a:xfrm>
          <a:prstGeom prst="rect">
            <a:avLst/>
          </a:prstGeom>
        </p:spPr>
      </p:pic>
      <p:pic>
        <p:nvPicPr>
          <p:cNvPr id="68" name="Image 6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502" y="6090923"/>
            <a:ext cx="362413" cy="362413"/>
          </a:xfrm>
          <a:prstGeom prst="rect">
            <a:avLst/>
          </a:prstGeom>
        </p:spPr>
      </p:pic>
      <p:pic>
        <p:nvPicPr>
          <p:cNvPr id="69" name="Image 68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1165" y="2567365"/>
            <a:ext cx="318039" cy="333758"/>
          </a:xfrm>
          <a:prstGeom prst="rect">
            <a:avLst/>
          </a:prstGeom>
        </p:spPr>
      </p:pic>
      <p:pic>
        <p:nvPicPr>
          <p:cNvPr id="70" name="Image 69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1165" y="4185635"/>
            <a:ext cx="318039" cy="336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07420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gé restructur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20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632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20"/>
          <p:cNvGraphicFramePr>
            <a:graphicFrameLocks noChangeAspect="1"/>
          </p:cNvGraphicFramePr>
          <p:nvPr userDrawn="1">
            <p:custDataLst>
              <p:tags r:id="rId3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633" name="think-cell Slide" r:id="rId7" imgW="360" imgH="360" progId="">
                  <p:embed/>
                </p:oleObj>
              </mc:Choice>
              <mc:Fallback>
                <p:oleObj name="think-cell Slide" r:id="rId7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Straight Connector 7"/>
          <p:cNvCxnSpPr>
            <a:cxnSpLocks noChangeShapeType="1"/>
          </p:cNvCxnSpPr>
          <p:nvPr userDrawn="1"/>
        </p:nvCxnSpPr>
        <p:spPr bwMode="auto">
          <a:xfrm>
            <a:off x="449263" y="1052513"/>
            <a:ext cx="3384550" cy="0"/>
          </a:xfrm>
          <a:prstGeom prst="line">
            <a:avLst/>
          </a:prstGeom>
          <a:noFill/>
          <a:ln w="285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cxnSp>
        <p:nvCxnSpPr>
          <p:cNvPr id="12" name="Straight Connector 8"/>
          <p:cNvCxnSpPr>
            <a:cxnSpLocks noChangeShapeType="1"/>
          </p:cNvCxnSpPr>
          <p:nvPr userDrawn="1"/>
        </p:nvCxnSpPr>
        <p:spPr bwMode="auto">
          <a:xfrm>
            <a:off x="3873500" y="1052513"/>
            <a:ext cx="5614988" cy="0"/>
          </a:xfrm>
          <a:prstGeom prst="line">
            <a:avLst/>
          </a:prstGeom>
          <a:noFill/>
          <a:ln w="31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sp>
        <p:nvSpPr>
          <p:cNvPr id="17" name="Slide Number Placeholder 1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8" name="Parallelogram 6"/>
          <p:cNvSpPr>
            <a:spLocks noChangeArrowheads="1"/>
          </p:cNvSpPr>
          <p:nvPr userDrawn="1"/>
        </p:nvSpPr>
        <p:spPr bwMode="auto">
          <a:xfrm>
            <a:off x="9418638" y="6273800"/>
            <a:ext cx="107950" cy="539750"/>
          </a:xfrm>
          <a:prstGeom prst="parallelogram">
            <a:avLst>
              <a:gd name="adj" fmla="val 82329"/>
            </a:avLst>
          </a:prstGeom>
          <a:solidFill>
            <a:srgbClr val="00355C">
              <a:alpha val="39999"/>
            </a:srgbClr>
          </a:solidFill>
          <a:ln>
            <a:noFill/>
          </a:ln>
        </p:spPr>
        <p:txBody>
          <a:bodyPr anchor="ctr"/>
          <a:lstStyle>
            <a:lvl1pPr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fr-FR" sz="1200">
              <a:solidFill>
                <a:srgbClr val="004272"/>
              </a:solidFill>
            </a:endParaRPr>
          </a:p>
        </p:txBody>
      </p:sp>
      <p:sp>
        <p:nvSpPr>
          <p:cNvPr id="40" name="Title 2"/>
          <p:cNvSpPr txBox="1">
            <a:spLocks/>
          </p:cNvSpPr>
          <p:nvPr userDrawn="1"/>
        </p:nvSpPr>
        <p:spPr bwMode="gray">
          <a:xfrm>
            <a:off x="428625" y="260350"/>
            <a:ext cx="9061450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+mn-lt"/>
                <a:ea typeface="ＭＳ Ｐゴシック" pitchFamily="34" charset="-128"/>
                <a:cs typeface="Calibri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9pPr>
          </a:lstStyle>
          <a:p>
            <a:pPr eaLnBrk="1" hangingPunct="1"/>
            <a:r>
              <a:rPr lang="fr-FR" sz="1800" b="0" kern="0" dirty="0"/>
              <a:t>Détail des événements </a:t>
            </a:r>
            <a:br>
              <a:rPr lang="fr-FR" sz="1800" b="0" kern="0" dirty="0"/>
            </a:br>
            <a:r>
              <a:rPr lang="fr-FR" sz="1800" kern="0" dirty="0"/>
              <a:t>Processus – Gestion du congé de</a:t>
            </a:r>
            <a:r>
              <a:rPr lang="fr-FR" sz="1800" kern="0" baseline="0" dirty="0"/>
              <a:t> transition professionnelle</a:t>
            </a:r>
            <a:endParaRPr lang="fr-FR" sz="1800" kern="0" dirty="0"/>
          </a:p>
        </p:txBody>
      </p:sp>
      <p:sp>
        <p:nvSpPr>
          <p:cNvPr id="41" name="Slide Number Placeholder 3"/>
          <p:cNvSpPr txBox="1">
            <a:spLocks/>
          </p:cNvSpPr>
          <p:nvPr userDrawn="1"/>
        </p:nvSpPr>
        <p:spPr bwMode="gray">
          <a:xfrm>
            <a:off x="9247188" y="6369050"/>
            <a:ext cx="658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0" i="0" u="none" kern="1200">
                <a:solidFill>
                  <a:srgbClr val="004272"/>
                </a:solidFill>
                <a:latin typeface="+mn-lt"/>
                <a:ea typeface="ＭＳ Ｐゴシック" pitchFamily="-96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43" name="TextBox 9"/>
          <p:cNvSpPr txBox="1"/>
          <p:nvPr userDrawn="1"/>
        </p:nvSpPr>
        <p:spPr>
          <a:xfrm>
            <a:off x="8185038" y="60593"/>
            <a:ext cx="1298479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b="1" i="1" dirty="0">
                <a:solidFill>
                  <a:srgbClr val="004272"/>
                </a:solidFill>
                <a:latin typeface="+mn-lt"/>
                <a:hlinkClick r:id="rId8" action="ppaction://hlinksldjump"/>
              </a:rPr>
              <a:t>RETOUR AU SOMMAIRE </a:t>
            </a:r>
            <a:r>
              <a:rPr lang="fr-FR" sz="700" b="1" i="1" dirty="0">
                <a:solidFill>
                  <a:srgbClr val="004272"/>
                </a:solidFill>
                <a:latin typeface="+mn-lt"/>
              </a:rPr>
              <a:t>:</a:t>
            </a:r>
            <a:endParaRPr lang="fr-FR" sz="700" b="1" i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72" name="Rectangle 71"/>
          <p:cNvSpPr/>
          <p:nvPr userDrawn="1"/>
        </p:nvSpPr>
        <p:spPr bwMode="auto">
          <a:xfrm>
            <a:off x="1073977" y="3034366"/>
            <a:ext cx="161703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100" b="1" kern="0" dirty="0">
                <a:solidFill>
                  <a:srgbClr val="004272"/>
                </a:solidFill>
                <a:latin typeface="+mn-lt"/>
                <a:cs typeface="Arial" panose="020B0604020202020204" pitchFamily="34" charset="0"/>
              </a:rPr>
              <a:t>Congé de transition professionnelle</a:t>
            </a:r>
          </a:p>
        </p:txBody>
      </p:sp>
      <p:sp>
        <p:nvSpPr>
          <p:cNvPr id="73" name="TextBox 29"/>
          <p:cNvSpPr txBox="1"/>
          <p:nvPr userDrawn="1"/>
        </p:nvSpPr>
        <p:spPr>
          <a:xfrm>
            <a:off x="5947418" y="1052736"/>
            <a:ext cx="1188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Début d’événement</a:t>
            </a:r>
          </a:p>
        </p:txBody>
      </p:sp>
      <p:sp>
        <p:nvSpPr>
          <p:cNvPr id="76" name="TextBox 65"/>
          <p:cNvSpPr txBox="1"/>
          <p:nvPr userDrawn="1"/>
        </p:nvSpPr>
        <p:spPr>
          <a:xfrm>
            <a:off x="8521794" y="1052736"/>
            <a:ext cx="10757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Fin d’événement</a:t>
            </a:r>
          </a:p>
        </p:txBody>
      </p:sp>
      <p:sp>
        <p:nvSpPr>
          <p:cNvPr id="77" name="TextBox 69"/>
          <p:cNvSpPr txBox="1"/>
          <p:nvPr userDrawn="1"/>
        </p:nvSpPr>
        <p:spPr>
          <a:xfrm>
            <a:off x="7203412" y="1129681"/>
            <a:ext cx="11881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Renouvellement</a:t>
            </a:r>
          </a:p>
        </p:txBody>
      </p:sp>
      <p:sp>
        <p:nvSpPr>
          <p:cNvPr id="109" name="Rectangle 108"/>
          <p:cNvSpPr/>
          <p:nvPr userDrawn="1"/>
        </p:nvSpPr>
        <p:spPr bwMode="auto">
          <a:xfrm>
            <a:off x="7396145" y="2192664"/>
            <a:ext cx="2201371" cy="2364613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cxnSp>
        <p:nvCxnSpPr>
          <p:cNvPr id="110" name="Straight Connector 66"/>
          <p:cNvCxnSpPr/>
          <p:nvPr userDrawn="1"/>
        </p:nvCxnSpPr>
        <p:spPr bwMode="auto">
          <a:xfrm>
            <a:off x="7169481" y="1466739"/>
            <a:ext cx="33931" cy="387366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11" name="Straight Connector 68"/>
          <p:cNvCxnSpPr/>
          <p:nvPr userDrawn="1"/>
        </p:nvCxnSpPr>
        <p:spPr bwMode="auto">
          <a:xfrm>
            <a:off x="8425475" y="1460932"/>
            <a:ext cx="0" cy="3869994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78" name="Rectangle 77"/>
          <p:cNvSpPr/>
          <p:nvPr userDrawn="1"/>
        </p:nvSpPr>
        <p:spPr bwMode="auto">
          <a:xfrm>
            <a:off x="3569115" y="2192664"/>
            <a:ext cx="2378301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Congé de transition</a:t>
            </a:r>
            <a:r>
              <a:rPr lang="fr-FR" sz="1050" i="1" kern="0" baseline="0" dirty="0">
                <a:solidFill>
                  <a:srgbClr val="004272"/>
                </a:solidFill>
                <a:latin typeface="+mn-lt"/>
                <a:cs typeface="ＭＳ Ｐゴシック"/>
              </a:rPr>
              <a:t> professionnelle</a:t>
            </a:r>
            <a:endParaRPr lang="fr-FR" sz="1050" i="1" kern="0" dirty="0">
              <a:solidFill>
                <a:srgbClr val="004272"/>
              </a:solidFill>
              <a:latin typeface="+mn-lt"/>
              <a:cs typeface="ＭＳ Ｐゴシック"/>
            </a:endParaRP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INTABS0109</a:t>
            </a:r>
          </a:p>
        </p:txBody>
      </p:sp>
      <p:cxnSp>
        <p:nvCxnSpPr>
          <p:cNvPr id="79" name="Straight Connector 34"/>
          <p:cNvCxnSpPr>
            <a:stCxn id="72" idx="3"/>
            <a:endCxn id="78" idx="1"/>
          </p:cNvCxnSpPr>
          <p:nvPr userDrawn="1"/>
        </p:nvCxnSpPr>
        <p:spPr bwMode="auto">
          <a:xfrm flipV="1">
            <a:off x="2691007" y="2552664"/>
            <a:ext cx="878108" cy="841702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9" name="Rectangle 88"/>
          <p:cNvSpPr/>
          <p:nvPr userDrawn="1"/>
        </p:nvSpPr>
        <p:spPr bwMode="auto">
          <a:xfrm>
            <a:off x="3569114" y="3837278"/>
            <a:ext cx="2378301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Congé de </a:t>
            </a:r>
            <a:r>
              <a:rPr lang="fr-FR" sz="1050" i="1" kern="0" dirty="0">
                <a:solidFill>
                  <a:srgbClr val="004272"/>
                </a:solidFill>
                <a:latin typeface="Verdana" pitchFamily="34" charset="0"/>
                <a:ea typeface="ＭＳ Ｐゴシック" pitchFamily="34" charset="-128"/>
                <a:cs typeface="ＭＳ Ｐゴシック"/>
              </a:rPr>
              <a:t>transition</a:t>
            </a:r>
            <a:r>
              <a:rPr lang="fr-FR" sz="1050" i="1" kern="0" baseline="0" dirty="0">
                <a:solidFill>
                  <a:srgbClr val="004272"/>
                </a:solidFill>
                <a:latin typeface="Verdana" pitchFamily="34" charset="0"/>
                <a:ea typeface="ＭＳ Ｐゴシック" pitchFamily="34" charset="-128"/>
                <a:cs typeface="ＭＳ Ｐゴシック"/>
              </a:rPr>
              <a:t> professionnelle </a:t>
            </a:r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fractionné</a:t>
            </a:r>
          </a:p>
        </p:txBody>
      </p:sp>
      <p:cxnSp>
        <p:nvCxnSpPr>
          <p:cNvPr id="6" name="Connecteur droit 5"/>
          <p:cNvCxnSpPr>
            <a:stCxn id="72" idx="3"/>
            <a:endCxn id="89" idx="1"/>
          </p:cNvCxnSpPr>
          <p:nvPr userDrawn="1"/>
        </p:nvCxnSpPr>
        <p:spPr bwMode="auto">
          <a:xfrm>
            <a:off x="2691007" y="3394366"/>
            <a:ext cx="878107" cy="802912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7" name="Rectangle 46"/>
          <p:cNvSpPr/>
          <p:nvPr userDrawn="1"/>
        </p:nvSpPr>
        <p:spPr bwMode="auto">
          <a:xfrm rot="16200000">
            <a:off x="-1373760" y="3219775"/>
            <a:ext cx="3827232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4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Absences</a:t>
            </a:r>
          </a:p>
        </p:txBody>
      </p:sp>
      <p:pic>
        <p:nvPicPr>
          <p:cNvPr id="42" name="Image 41" descr="Capture d’écran">
            <a:hlinkClick r:id="rId8" action="ppaction://hlinksldjump"/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8524" y="250341"/>
            <a:ext cx="1173921" cy="769672"/>
          </a:xfrm>
          <a:prstGeom prst="rect">
            <a:avLst/>
          </a:prstGeom>
        </p:spPr>
      </p:pic>
      <p:grpSp>
        <p:nvGrpSpPr>
          <p:cNvPr id="45" name="Groupe 44"/>
          <p:cNvGrpSpPr/>
          <p:nvPr userDrawn="1"/>
        </p:nvGrpSpPr>
        <p:grpSpPr>
          <a:xfrm>
            <a:off x="6480077" y="6309320"/>
            <a:ext cx="2649387" cy="272288"/>
            <a:chOff x="5719035" y="6231640"/>
            <a:chExt cx="2649387" cy="342577"/>
          </a:xfrm>
        </p:grpSpPr>
        <p:sp>
          <p:nvSpPr>
            <p:cNvPr id="48" name="TextBox 54"/>
            <p:cNvSpPr txBox="1"/>
            <p:nvPr/>
          </p:nvSpPr>
          <p:spPr>
            <a:xfrm>
              <a:off x="5719035" y="6291428"/>
              <a:ext cx="396044" cy="282789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r>
                <a:rPr lang="fr-FR" sz="3200" b="1" dirty="0">
                  <a:solidFill>
                    <a:srgbClr val="FFC000"/>
                  </a:solidFill>
                  <a:latin typeface="+mn-lt"/>
                </a:rPr>
                <a:t>~</a:t>
              </a:r>
            </a:p>
          </p:txBody>
        </p:sp>
        <p:sp>
          <p:nvSpPr>
            <p:cNvPr id="49" name="TextBox 59"/>
            <p:cNvSpPr txBox="1"/>
            <p:nvPr/>
          </p:nvSpPr>
          <p:spPr>
            <a:xfrm>
              <a:off x="6229395" y="6231640"/>
              <a:ext cx="2139027" cy="3097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en cours de validation</a:t>
              </a:r>
            </a:p>
          </p:txBody>
        </p:sp>
      </p:grpSp>
      <p:sp>
        <p:nvSpPr>
          <p:cNvPr id="50" name="TextBox 58"/>
          <p:cNvSpPr txBox="1"/>
          <p:nvPr userDrawn="1"/>
        </p:nvSpPr>
        <p:spPr>
          <a:xfrm>
            <a:off x="7008705" y="5841268"/>
            <a:ext cx="2126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Acte modélisé dans INGRES</a:t>
            </a:r>
            <a:endParaRPr lang="fr-FR" sz="1000" b="1" i="1" dirty="0">
              <a:solidFill>
                <a:srgbClr val="004272"/>
              </a:solidFill>
              <a:latin typeface="+mn-lt"/>
            </a:endParaRPr>
          </a:p>
        </p:txBody>
      </p:sp>
      <p:sp>
        <p:nvSpPr>
          <p:cNvPr id="51" name="TextBox 58"/>
          <p:cNvSpPr txBox="1"/>
          <p:nvPr userDrawn="1"/>
        </p:nvSpPr>
        <p:spPr>
          <a:xfrm>
            <a:off x="7008705" y="6091992"/>
            <a:ext cx="23444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dirty="0">
                <a:solidFill>
                  <a:srgbClr val="004272"/>
                </a:solidFill>
                <a:latin typeface="+mn-lt"/>
              </a:rPr>
              <a:t>A</a:t>
            </a:r>
            <a:r>
              <a:rPr lang="fr-FR" sz="1000" b="1" i="1" baseline="0" dirty="0">
                <a:solidFill>
                  <a:srgbClr val="004272"/>
                </a:solidFill>
                <a:latin typeface="+mn-lt"/>
              </a:rPr>
              <a:t>cte</a:t>
            </a:r>
            <a:r>
              <a:rPr lang="fr-FR" sz="1000" b="1" i="1" dirty="0">
                <a:solidFill>
                  <a:srgbClr val="004272"/>
                </a:solidFill>
                <a:latin typeface="+mn-lt"/>
              </a:rPr>
              <a:t> documentaire validé</a:t>
            </a:r>
          </a:p>
        </p:txBody>
      </p:sp>
      <p:grpSp>
        <p:nvGrpSpPr>
          <p:cNvPr id="52" name="Groupe 51"/>
          <p:cNvGrpSpPr/>
          <p:nvPr userDrawn="1"/>
        </p:nvGrpSpPr>
        <p:grpSpPr>
          <a:xfrm>
            <a:off x="6599228" y="6531151"/>
            <a:ext cx="2538714" cy="246221"/>
            <a:chOff x="6108241" y="6486136"/>
            <a:chExt cx="2538714" cy="316030"/>
          </a:xfrm>
        </p:grpSpPr>
        <p:pic>
          <p:nvPicPr>
            <p:cNvPr id="53" name="Picture 3" descr="D:\SkyDrive\Pro\Divers\Couteau suisse\PNG\Flèches &amp; signes\button_cancel.png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6108241" y="6548414"/>
              <a:ext cx="201612" cy="201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6" name="TextBox 60"/>
            <p:cNvSpPr txBox="1"/>
            <p:nvPr/>
          </p:nvSpPr>
          <p:spPr>
            <a:xfrm>
              <a:off x="6507928" y="6486136"/>
              <a:ext cx="2139027" cy="316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à produire</a:t>
              </a:r>
            </a:p>
          </p:txBody>
        </p:sp>
      </p:grpSp>
      <p:sp>
        <p:nvSpPr>
          <p:cNvPr id="67" name="Rectangle 66"/>
          <p:cNvSpPr/>
          <p:nvPr userDrawn="1"/>
        </p:nvSpPr>
        <p:spPr bwMode="auto">
          <a:xfrm>
            <a:off x="6321152" y="5421840"/>
            <a:ext cx="2854029" cy="1343158"/>
          </a:xfrm>
          <a:prstGeom prst="rect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1200" kern="0" dirty="0" err="1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68" name="TextBox 64"/>
          <p:cNvSpPr txBox="1"/>
          <p:nvPr userDrawn="1"/>
        </p:nvSpPr>
        <p:spPr>
          <a:xfrm>
            <a:off x="6249144" y="5265204"/>
            <a:ext cx="710343" cy="2462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>
                <a:solidFill>
                  <a:srgbClr val="004272"/>
                </a:solidFill>
                <a:latin typeface="+mn-lt"/>
              </a:rPr>
              <a:t>Légende</a:t>
            </a:r>
          </a:p>
        </p:txBody>
      </p:sp>
      <p:pic>
        <p:nvPicPr>
          <p:cNvPr id="69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564994" y="5862491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" name="ZoneTexte 69"/>
          <p:cNvSpPr txBox="1"/>
          <p:nvPr userDrawn="1"/>
        </p:nvSpPr>
        <p:spPr>
          <a:xfrm>
            <a:off x="6980990" y="5600563"/>
            <a:ext cx="20778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 Acte paramétré dans la Suite 9</a:t>
            </a:r>
            <a:endParaRPr lang="fr-FR" sz="1000" i="1" kern="1200" dirty="0">
              <a:solidFill>
                <a:srgbClr val="004272"/>
              </a:solidFill>
              <a:effectLst/>
              <a:latin typeface="+mn-lt"/>
              <a:ea typeface="ＭＳ Ｐゴシック" pitchFamily="34" charset="-128"/>
              <a:cs typeface="+mn-cs"/>
            </a:endParaRPr>
          </a:p>
        </p:txBody>
      </p:sp>
      <p:pic>
        <p:nvPicPr>
          <p:cNvPr id="71" name="Image 70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1014" y="5526231"/>
            <a:ext cx="318039" cy="336260"/>
          </a:xfrm>
          <a:prstGeom prst="rect">
            <a:avLst/>
          </a:prstGeom>
        </p:spPr>
      </p:pic>
      <p:pic>
        <p:nvPicPr>
          <p:cNvPr id="74" name="Image 73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502" y="6090923"/>
            <a:ext cx="362413" cy="362413"/>
          </a:xfrm>
          <a:prstGeom prst="rect">
            <a:avLst/>
          </a:prstGeom>
        </p:spPr>
      </p:pic>
      <p:sp>
        <p:nvSpPr>
          <p:cNvPr id="54" name="Rectangle 53"/>
          <p:cNvSpPr/>
          <p:nvPr userDrawn="1"/>
        </p:nvSpPr>
        <p:spPr bwMode="auto">
          <a:xfrm>
            <a:off x="6299795" y="3868452"/>
            <a:ext cx="835755" cy="657651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Pas</a:t>
            </a:r>
            <a:r>
              <a:rPr lang="fr-FR" sz="1050" i="1" kern="0" baseline="0" dirty="0">
                <a:solidFill>
                  <a:srgbClr val="004272"/>
                </a:solidFill>
                <a:latin typeface="+mn-lt"/>
                <a:cs typeface="ＭＳ Ｐゴシック"/>
              </a:rPr>
              <a:t> d’acte BDA</a:t>
            </a:r>
            <a:endParaRPr lang="fr-FR" sz="1050" i="1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pic>
        <p:nvPicPr>
          <p:cNvPr id="55" name="Image 54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0208" y="2384534"/>
            <a:ext cx="318039" cy="336260"/>
          </a:xfrm>
          <a:prstGeom prst="rect">
            <a:avLst/>
          </a:prstGeom>
        </p:spPr>
      </p:pic>
      <p:pic>
        <p:nvPicPr>
          <p:cNvPr id="44" name="Picture 3" descr="D:\SkyDrive\Pro\Divers\Couteau suisse\PNG\Flèches &amp; signes\button_cancel.png">
            <a:extLst>
              <a:ext uri="{FF2B5EF4-FFF2-40B4-BE49-F238E27FC236}">
                <a16:creationId xmlns:a16="http://schemas.microsoft.com/office/drawing/2014/main" id="{9959BABA-DB71-4216-B8CC-982DFD5088A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618969" y="3868452"/>
            <a:ext cx="201612" cy="157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4216070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Masque suspension de fon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20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648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20"/>
          <p:cNvGraphicFramePr>
            <a:graphicFrameLocks noChangeAspect="1"/>
          </p:cNvGraphicFramePr>
          <p:nvPr userDrawn="1">
            <p:custDataLst>
              <p:tags r:id="rId3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649" name="think-cell Slide" r:id="rId7" imgW="360" imgH="360" progId="">
                  <p:embed/>
                </p:oleObj>
              </mc:Choice>
              <mc:Fallback>
                <p:oleObj name="think-cell Slide" r:id="rId7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Straight Connector 7"/>
          <p:cNvCxnSpPr>
            <a:cxnSpLocks noChangeShapeType="1"/>
          </p:cNvCxnSpPr>
          <p:nvPr userDrawn="1"/>
        </p:nvCxnSpPr>
        <p:spPr bwMode="auto">
          <a:xfrm>
            <a:off x="449263" y="1052513"/>
            <a:ext cx="3384550" cy="0"/>
          </a:xfrm>
          <a:prstGeom prst="line">
            <a:avLst/>
          </a:prstGeom>
          <a:noFill/>
          <a:ln w="285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cxnSp>
        <p:nvCxnSpPr>
          <p:cNvPr id="12" name="Straight Connector 8"/>
          <p:cNvCxnSpPr>
            <a:cxnSpLocks noChangeShapeType="1"/>
          </p:cNvCxnSpPr>
          <p:nvPr userDrawn="1"/>
        </p:nvCxnSpPr>
        <p:spPr bwMode="auto">
          <a:xfrm>
            <a:off x="3873500" y="1052513"/>
            <a:ext cx="5614988" cy="0"/>
          </a:xfrm>
          <a:prstGeom prst="line">
            <a:avLst/>
          </a:prstGeom>
          <a:noFill/>
          <a:ln w="31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sp>
        <p:nvSpPr>
          <p:cNvPr id="17" name="Slide Number Placeholder 1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8" name="Parallelogram 6"/>
          <p:cNvSpPr>
            <a:spLocks noChangeArrowheads="1"/>
          </p:cNvSpPr>
          <p:nvPr userDrawn="1"/>
        </p:nvSpPr>
        <p:spPr bwMode="auto">
          <a:xfrm>
            <a:off x="9418638" y="6273800"/>
            <a:ext cx="107950" cy="539750"/>
          </a:xfrm>
          <a:prstGeom prst="parallelogram">
            <a:avLst>
              <a:gd name="adj" fmla="val 82329"/>
            </a:avLst>
          </a:prstGeom>
          <a:solidFill>
            <a:srgbClr val="00355C">
              <a:alpha val="39999"/>
            </a:srgbClr>
          </a:solidFill>
          <a:ln>
            <a:noFill/>
          </a:ln>
        </p:spPr>
        <p:txBody>
          <a:bodyPr anchor="ctr"/>
          <a:lstStyle>
            <a:lvl1pPr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fr-FR" sz="1200">
              <a:solidFill>
                <a:srgbClr val="004272"/>
              </a:solidFill>
            </a:endParaRPr>
          </a:p>
        </p:txBody>
      </p:sp>
      <p:sp>
        <p:nvSpPr>
          <p:cNvPr id="40" name="Title 2"/>
          <p:cNvSpPr txBox="1">
            <a:spLocks/>
          </p:cNvSpPr>
          <p:nvPr userDrawn="1"/>
        </p:nvSpPr>
        <p:spPr bwMode="gray">
          <a:xfrm>
            <a:off x="428625" y="260350"/>
            <a:ext cx="9061450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+mn-lt"/>
                <a:ea typeface="ＭＳ Ｐゴシック" pitchFamily="34" charset="-128"/>
                <a:cs typeface="Calibri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9pPr>
          </a:lstStyle>
          <a:p>
            <a:pPr eaLnBrk="1" hangingPunct="1"/>
            <a:r>
              <a:rPr lang="fr-FR" sz="1800" b="0" kern="0" dirty="0"/>
              <a:t>Détail des événements </a:t>
            </a:r>
            <a:br>
              <a:rPr lang="fr-FR" sz="1800" b="0" kern="0" dirty="0"/>
            </a:br>
            <a:r>
              <a:rPr lang="fr-FR" sz="1800" kern="0" dirty="0"/>
              <a:t>Processus – Gestion de la suspension de</a:t>
            </a:r>
            <a:r>
              <a:rPr lang="fr-FR" sz="1800" kern="0" baseline="0" dirty="0"/>
              <a:t> fonctions</a:t>
            </a:r>
            <a:endParaRPr lang="fr-FR" sz="1800" kern="0" dirty="0"/>
          </a:p>
        </p:txBody>
      </p:sp>
      <p:sp>
        <p:nvSpPr>
          <p:cNvPr id="41" name="Slide Number Placeholder 3"/>
          <p:cNvSpPr txBox="1">
            <a:spLocks/>
          </p:cNvSpPr>
          <p:nvPr userDrawn="1"/>
        </p:nvSpPr>
        <p:spPr bwMode="gray">
          <a:xfrm>
            <a:off x="9247188" y="6369050"/>
            <a:ext cx="658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0" i="0" u="none" kern="1200">
                <a:solidFill>
                  <a:srgbClr val="004272"/>
                </a:solidFill>
                <a:latin typeface="+mn-lt"/>
                <a:ea typeface="ＭＳ Ｐゴシック" pitchFamily="-96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43" name="TextBox 9"/>
          <p:cNvSpPr txBox="1"/>
          <p:nvPr userDrawn="1"/>
        </p:nvSpPr>
        <p:spPr>
          <a:xfrm>
            <a:off x="8185038" y="60593"/>
            <a:ext cx="1298479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b="1" i="1" dirty="0">
                <a:solidFill>
                  <a:srgbClr val="004272"/>
                </a:solidFill>
                <a:latin typeface="+mn-lt"/>
                <a:hlinkClick r:id="rId8" action="ppaction://hlinksldjump"/>
              </a:rPr>
              <a:t>RETOUR AU SOMMAIRE </a:t>
            </a:r>
            <a:r>
              <a:rPr lang="fr-FR" sz="700" b="1" i="1" dirty="0">
                <a:solidFill>
                  <a:srgbClr val="004272"/>
                </a:solidFill>
                <a:latin typeface="+mn-lt"/>
              </a:rPr>
              <a:t>:</a:t>
            </a:r>
            <a:endParaRPr lang="fr-FR" sz="700" b="1" i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72" name="Rectangle 71"/>
          <p:cNvSpPr/>
          <p:nvPr userDrawn="1"/>
        </p:nvSpPr>
        <p:spPr bwMode="auto">
          <a:xfrm>
            <a:off x="1109981" y="3196831"/>
            <a:ext cx="161703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100" b="1" kern="0" dirty="0">
                <a:solidFill>
                  <a:srgbClr val="004272"/>
                </a:solidFill>
                <a:latin typeface="+mn-lt"/>
                <a:cs typeface="Arial" panose="020B0604020202020204" pitchFamily="34" charset="0"/>
              </a:rPr>
              <a:t>Suspension de fonctions</a:t>
            </a:r>
          </a:p>
        </p:txBody>
      </p:sp>
      <p:sp>
        <p:nvSpPr>
          <p:cNvPr id="73" name="TextBox 29"/>
          <p:cNvSpPr txBox="1"/>
          <p:nvPr userDrawn="1"/>
        </p:nvSpPr>
        <p:spPr>
          <a:xfrm>
            <a:off x="5983422" y="1215201"/>
            <a:ext cx="1188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Début d’événement</a:t>
            </a:r>
          </a:p>
        </p:txBody>
      </p:sp>
      <p:sp>
        <p:nvSpPr>
          <p:cNvPr id="76" name="TextBox 65"/>
          <p:cNvSpPr txBox="1"/>
          <p:nvPr userDrawn="1"/>
        </p:nvSpPr>
        <p:spPr>
          <a:xfrm>
            <a:off x="8557798" y="1215201"/>
            <a:ext cx="10757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Fin d’événement</a:t>
            </a:r>
          </a:p>
        </p:txBody>
      </p:sp>
      <p:sp>
        <p:nvSpPr>
          <p:cNvPr id="77" name="TextBox 69"/>
          <p:cNvSpPr txBox="1"/>
          <p:nvPr userDrawn="1"/>
        </p:nvSpPr>
        <p:spPr>
          <a:xfrm>
            <a:off x="7239416" y="1292146"/>
            <a:ext cx="11881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Renouvellement</a:t>
            </a:r>
          </a:p>
        </p:txBody>
      </p:sp>
      <p:sp>
        <p:nvSpPr>
          <p:cNvPr id="101" name="Rectangle 100"/>
          <p:cNvSpPr/>
          <p:nvPr userDrawn="1"/>
        </p:nvSpPr>
        <p:spPr bwMode="auto">
          <a:xfrm>
            <a:off x="8735949" y="1637102"/>
            <a:ext cx="793957" cy="3640274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sp>
        <p:nvSpPr>
          <p:cNvPr id="109" name="Rectangle 108"/>
          <p:cNvSpPr/>
          <p:nvPr userDrawn="1"/>
        </p:nvSpPr>
        <p:spPr bwMode="auto">
          <a:xfrm>
            <a:off x="7432149" y="1637101"/>
            <a:ext cx="793957" cy="3640275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cxnSp>
        <p:nvCxnSpPr>
          <p:cNvPr id="110" name="Straight Connector 66"/>
          <p:cNvCxnSpPr/>
          <p:nvPr userDrawn="1"/>
        </p:nvCxnSpPr>
        <p:spPr bwMode="auto">
          <a:xfrm>
            <a:off x="7205485" y="1629204"/>
            <a:ext cx="0" cy="3636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11" name="Straight Connector 68"/>
          <p:cNvCxnSpPr/>
          <p:nvPr userDrawn="1"/>
        </p:nvCxnSpPr>
        <p:spPr bwMode="auto">
          <a:xfrm flipH="1">
            <a:off x="8427548" y="1623397"/>
            <a:ext cx="33931" cy="3653979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78" name="Rectangle 77"/>
          <p:cNvSpPr/>
          <p:nvPr userDrawn="1"/>
        </p:nvSpPr>
        <p:spPr bwMode="auto">
          <a:xfrm>
            <a:off x="3605120" y="1952916"/>
            <a:ext cx="2252377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Suspension de fonction inférieure à 4 mois (T)</a:t>
            </a: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INTABS0043</a:t>
            </a:r>
          </a:p>
        </p:txBody>
      </p:sp>
      <p:cxnSp>
        <p:nvCxnSpPr>
          <p:cNvPr id="79" name="Straight Connector 34"/>
          <p:cNvCxnSpPr>
            <a:stCxn id="72" idx="3"/>
            <a:endCxn id="78" idx="1"/>
          </p:cNvCxnSpPr>
          <p:nvPr userDrawn="1"/>
        </p:nvCxnSpPr>
        <p:spPr bwMode="auto">
          <a:xfrm flipV="1">
            <a:off x="2727011" y="2312916"/>
            <a:ext cx="878109" cy="1243915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9" name="Rectangle 88"/>
          <p:cNvSpPr/>
          <p:nvPr userDrawn="1"/>
        </p:nvSpPr>
        <p:spPr bwMode="auto">
          <a:xfrm>
            <a:off x="3605121" y="3176972"/>
            <a:ext cx="2252376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Suspension de fonction inférieure à 4 mois (S)</a:t>
            </a: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INTABS0045</a:t>
            </a:r>
          </a:p>
        </p:txBody>
      </p:sp>
      <p:cxnSp>
        <p:nvCxnSpPr>
          <p:cNvPr id="6" name="Connecteur droit 5"/>
          <p:cNvCxnSpPr>
            <a:stCxn id="72" idx="3"/>
            <a:endCxn id="89" idx="1"/>
          </p:cNvCxnSpPr>
          <p:nvPr userDrawn="1"/>
        </p:nvCxnSpPr>
        <p:spPr bwMode="auto">
          <a:xfrm flipV="1">
            <a:off x="2727011" y="3536972"/>
            <a:ext cx="878110" cy="19859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0" name="Rectangle 89"/>
          <p:cNvSpPr/>
          <p:nvPr userDrawn="1"/>
        </p:nvSpPr>
        <p:spPr bwMode="auto">
          <a:xfrm>
            <a:off x="3605120" y="4473116"/>
            <a:ext cx="2252376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Rétablissement</a:t>
            </a:r>
            <a:r>
              <a:rPr lang="fr-FR" sz="1050" i="1" kern="0" baseline="0" dirty="0">
                <a:solidFill>
                  <a:srgbClr val="004272"/>
                </a:solidFill>
                <a:latin typeface="+mn-lt"/>
                <a:cs typeface="ＭＳ Ｐゴシック"/>
              </a:rPr>
              <a:t> dans les fonctions</a:t>
            </a:r>
          </a:p>
        </p:txBody>
      </p:sp>
      <p:cxnSp>
        <p:nvCxnSpPr>
          <p:cNvPr id="26" name="Connecteur droit 25"/>
          <p:cNvCxnSpPr>
            <a:stCxn id="72" idx="3"/>
            <a:endCxn id="90" idx="1"/>
          </p:cNvCxnSpPr>
          <p:nvPr userDrawn="1"/>
        </p:nvCxnSpPr>
        <p:spPr bwMode="auto">
          <a:xfrm>
            <a:off x="2727011" y="3556831"/>
            <a:ext cx="878109" cy="1276285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5" name="Rectangle 44"/>
          <p:cNvSpPr/>
          <p:nvPr userDrawn="1"/>
        </p:nvSpPr>
        <p:spPr bwMode="auto">
          <a:xfrm rot="16200000">
            <a:off x="-1275442" y="3084099"/>
            <a:ext cx="3630596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4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Absences</a:t>
            </a:r>
          </a:p>
        </p:txBody>
      </p:sp>
      <p:pic>
        <p:nvPicPr>
          <p:cNvPr id="48" name="Image 47" descr="Capture d’écran">
            <a:hlinkClick r:id="rId8" action="ppaction://hlinksldjump"/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8524" y="250341"/>
            <a:ext cx="1173921" cy="769672"/>
          </a:xfrm>
          <a:prstGeom prst="rect">
            <a:avLst/>
          </a:prstGeom>
        </p:spPr>
      </p:pic>
      <p:grpSp>
        <p:nvGrpSpPr>
          <p:cNvPr id="47" name="Groupe 46"/>
          <p:cNvGrpSpPr/>
          <p:nvPr userDrawn="1"/>
        </p:nvGrpSpPr>
        <p:grpSpPr>
          <a:xfrm>
            <a:off x="6480077" y="6309320"/>
            <a:ext cx="2649387" cy="272288"/>
            <a:chOff x="5719035" y="6231640"/>
            <a:chExt cx="2649387" cy="342577"/>
          </a:xfrm>
        </p:grpSpPr>
        <p:sp>
          <p:nvSpPr>
            <p:cNvPr id="51" name="TextBox 54"/>
            <p:cNvSpPr txBox="1"/>
            <p:nvPr/>
          </p:nvSpPr>
          <p:spPr>
            <a:xfrm>
              <a:off x="5719035" y="6291428"/>
              <a:ext cx="396044" cy="282789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r>
                <a:rPr lang="fr-FR" sz="3200" b="1" dirty="0">
                  <a:solidFill>
                    <a:srgbClr val="FFC000"/>
                  </a:solidFill>
                  <a:latin typeface="+mn-lt"/>
                </a:rPr>
                <a:t>~</a:t>
              </a:r>
            </a:p>
          </p:txBody>
        </p:sp>
        <p:sp>
          <p:nvSpPr>
            <p:cNvPr id="52" name="TextBox 59"/>
            <p:cNvSpPr txBox="1"/>
            <p:nvPr/>
          </p:nvSpPr>
          <p:spPr>
            <a:xfrm>
              <a:off x="6229395" y="6231640"/>
              <a:ext cx="2139027" cy="3097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en cours de validation</a:t>
              </a:r>
            </a:p>
          </p:txBody>
        </p:sp>
      </p:grpSp>
      <p:sp>
        <p:nvSpPr>
          <p:cNvPr id="53" name="TextBox 58"/>
          <p:cNvSpPr txBox="1"/>
          <p:nvPr userDrawn="1"/>
        </p:nvSpPr>
        <p:spPr>
          <a:xfrm>
            <a:off x="7008705" y="5841268"/>
            <a:ext cx="2126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Acte modélisé dans INGRES</a:t>
            </a:r>
            <a:endParaRPr lang="fr-FR" sz="1000" b="1" i="1" dirty="0">
              <a:solidFill>
                <a:srgbClr val="004272"/>
              </a:solidFill>
              <a:latin typeface="+mn-lt"/>
            </a:endParaRPr>
          </a:p>
        </p:txBody>
      </p:sp>
      <p:sp>
        <p:nvSpPr>
          <p:cNvPr id="54" name="TextBox 58"/>
          <p:cNvSpPr txBox="1"/>
          <p:nvPr userDrawn="1"/>
        </p:nvSpPr>
        <p:spPr>
          <a:xfrm>
            <a:off x="7008705" y="6091992"/>
            <a:ext cx="23444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dirty="0">
                <a:solidFill>
                  <a:srgbClr val="004272"/>
                </a:solidFill>
                <a:latin typeface="+mn-lt"/>
              </a:rPr>
              <a:t>A</a:t>
            </a:r>
            <a:r>
              <a:rPr lang="fr-FR" sz="1000" b="1" i="1" baseline="0" dirty="0">
                <a:solidFill>
                  <a:srgbClr val="004272"/>
                </a:solidFill>
                <a:latin typeface="+mn-lt"/>
              </a:rPr>
              <a:t>cte</a:t>
            </a:r>
            <a:r>
              <a:rPr lang="fr-FR" sz="1000" b="1" i="1" dirty="0">
                <a:solidFill>
                  <a:srgbClr val="004272"/>
                </a:solidFill>
                <a:latin typeface="+mn-lt"/>
              </a:rPr>
              <a:t> documentaire validé</a:t>
            </a:r>
          </a:p>
        </p:txBody>
      </p:sp>
      <p:grpSp>
        <p:nvGrpSpPr>
          <p:cNvPr id="55" name="Groupe 54"/>
          <p:cNvGrpSpPr/>
          <p:nvPr userDrawn="1"/>
        </p:nvGrpSpPr>
        <p:grpSpPr>
          <a:xfrm>
            <a:off x="6599228" y="6531151"/>
            <a:ext cx="2538714" cy="246221"/>
            <a:chOff x="6108241" y="6486136"/>
            <a:chExt cx="2538714" cy="316030"/>
          </a:xfrm>
        </p:grpSpPr>
        <p:pic>
          <p:nvPicPr>
            <p:cNvPr id="56" name="Picture 3" descr="D:\SkyDrive\Pro\Divers\Couteau suisse\PNG\Flèches &amp; signes\button_cancel.png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6108241" y="6548414"/>
              <a:ext cx="201612" cy="201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7" name="TextBox 60"/>
            <p:cNvSpPr txBox="1"/>
            <p:nvPr/>
          </p:nvSpPr>
          <p:spPr>
            <a:xfrm>
              <a:off x="6507928" y="6486136"/>
              <a:ext cx="2139027" cy="316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à produire</a:t>
              </a:r>
            </a:p>
          </p:txBody>
        </p:sp>
      </p:grpSp>
      <p:sp>
        <p:nvSpPr>
          <p:cNvPr id="70" name="Rectangle 69"/>
          <p:cNvSpPr/>
          <p:nvPr userDrawn="1"/>
        </p:nvSpPr>
        <p:spPr bwMode="auto">
          <a:xfrm>
            <a:off x="6321152" y="5421840"/>
            <a:ext cx="2854029" cy="1343158"/>
          </a:xfrm>
          <a:prstGeom prst="rect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1200" kern="0" dirty="0" err="1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71" name="TextBox 64"/>
          <p:cNvSpPr txBox="1"/>
          <p:nvPr userDrawn="1"/>
        </p:nvSpPr>
        <p:spPr>
          <a:xfrm>
            <a:off x="6249144" y="5265204"/>
            <a:ext cx="710343" cy="2462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>
                <a:solidFill>
                  <a:srgbClr val="004272"/>
                </a:solidFill>
                <a:latin typeface="+mn-lt"/>
              </a:rPr>
              <a:t>Légende</a:t>
            </a:r>
          </a:p>
        </p:txBody>
      </p:sp>
      <p:pic>
        <p:nvPicPr>
          <p:cNvPr id="74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564994" y="5862491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" name="ZoneTexte 74"/>
          <p:cNvSpPr txBox="1"/>
          <p:nvPr userDrawn="1"/>
        </p:nvSpPr>
        <p:spPr>
          <a:xfrm>
            <a:off x="6980990" y="5600563"/>
            <a:ext cx="20778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 Acte paramétré dans la Suite 9</a:t>
            </a:r>
            <a:endParaRPr lang="fr-FR" sz="1000" i="1" kern="1200" dirty="0">
              <a:solidFill>
                <a:srgbClr val="004272"/>
              </a:solidFill>
              <a:effectLst/>
              <a:latin typeface="+mn-lt"/>
              <a:ea typeface="ＭＳ Ｐゴシック" pitchFamily="34" charset="-128"/>
              <a:cs typeface="+mn-cs"/>
            </a:endParaRPr>
          </a:p>
        </p:txBody>
      </p:sp>
      <p:pic>
        <p:nvPicPr>
          <p:cNvPr id="80" name="Image 79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1014" y="5526231"/>
            <a:ext cx="318039" cy="336260"/>
          </a:xfrm>
          <a:prstGeom prst="rect">
            <a:avLst/>
          </a:prstGeom>
        </p:spPr>
      </p:pic>
      <p:pic>
        <p:nvPicPr>
          <p:cNvPr id="81" name="Image 80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502" y="6090923"/>
            <a:ext cx="362413" cy="362413"/>
          </a:xfrm>
          <a:prstGeom prst="rect">
            <a:avLst/>
          </a:prstGeom>
        </p:spPr>
      </p:pic>
      <p:pic>
        <p:nvPicPr>
          <p:cNvPr id="49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461609" y="3392996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" name="Picture 3" descr="D:\SkyDrive\Pro\Divers\Couteau suisse\PNG\Flèches &amp; signes\button_cancel.png"/>
          <p:cNvPicPr>
            <a:picLocks noChangeAspect="1" noChangeArrowheads="1"/>
          </p:cNvPicPr>
          <p:nvPr userDrawn="1"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465168" y="4761148"/>
            <a:ext cx="201612" cy="157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" name="Image 43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5245" y="2167893"/>
            <a:ext cx="318039" cy="336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97523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Masque reprise anticipée suite cong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20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670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20"/>
          <p:cNvGraphicFramePr>
            <a:graphicFrameLocks noChangeAspect="1"/>
          </p:cNvGraphicFramePr>
          <p:nvPr userDrawn="1">
            <p:custDataLst>
              <p:tags r:id="rId3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671" name="think-cell Slide" r:id="rId7" imgW="360" imgH="360" progId="">
                  <p:embed/>
                </p:oleObj>
              </mc:Choice>
              <mc:Fallback>
                <p:oleObj name="think-cell Slide" r:id="rId7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Straight Connector 7"/>
          <p:cNvCxnSpPr>
            <a:cxnSpLocks noChangeShapeType="1"/>
          </p:cNvCxnSpPr>
          <p:nvPr userDrawn="1"/>
        </p:nvCxnSpPr>
        <p:spPr bwMode="auto">
          <a:xfrm>
            <a:off x="449263" y="1052513"/>
            <a:ext cx="3384550" cy="0"/>
          </a:xfrm>
          <a:prstGeom prst="line">
            <a:avLst/>
          </a:prstGeom>
          <a:noFill/>
          <a:ln w="285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cxnSp>
        <p:nvCxnSpPr>
          <p:cNvPr id="12" name="Straight Connector 8"/>
          <p:cNvCxnSpPr>
            <a:cxnSpLocks noChangeShapeType="1"/>
          </p:cNvCxnSpPr>
          <p:nvPr userDrawn="1"/>
        </p:nvCxnSpPr>
        <p:spPr bwMode="auto">
          <a:xfrm>
            <a:off x="3873500" y="1052513"/>
            <a:ext cx="5614988" cy="0"/>
          </a:xfrm>
          <a:prstGeom prst="line">
            <a:avLst/>
          </a:prstGeom>
          <a:noFill/>
          <a:ln w="31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sp>
        <p:nvSpPr>
          <p:cNvPr id="17" name="Slide Number Placeholder 1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8" name="Parallelogram 6"/>
          <p:cNvSpPr>
            <a:spLocks noChangeArrowheads="1"/>
          </p:cNvSpPr>
          <p:nvPr userDrawn="1"/>
        </p:nvSpPr>
        <p:spPr bwMode="auto">
          <a:xfrm>
            <a:off x="9418638" y="6273800"/>
            <a:ext cx="107950" cy="539750"/>
          </a:xfrm>
          <a:prstGeom prst="parallelogram">
            <a:avLst>
              <a:gd name="adj" fmla="val 82329"/>
            </a:avLst>
          </a:prstGeom>
          <a:solidFill>
            <a:srgbClr val="00355C">
              <a:alpha val="39999"/>
            </a:srgbClr>
          </a:solidFill>
          <a:ln>
            <a:noFill/>
          </a:ln>
        </p:spPr>
        <p:txBody>
          <a:bodyPr anchor="ctr"/>
          <a:lstStyle>
            <a:lvl1pPr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fr-FR" sz="1200">
              <a:solidFill>
                <a:srgbClr val="004272"/>
              </a:solidFill>
            </a:endParaRPr>
          </a:p>
        </p:txBody>
      </p:sp>
      <p:sp>
        <p:nvSpPr>
          <p:cNvPr id="40" name="Title 2"/>
          <p:cNvSpPr txBox="1">
            <a:spLocks/>
          </p:cNvSpPr>
          <p:nvPr userDrawn="1"/>
        </p:nvSpPr>
        <p:spPr bwMode="gray">
          <a:xfrm>
            <a:off x="428625" y="69634"/>
            <a:ext cx="9061450" cy="83841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+mn-lt"/>
                <a:ea typeface="ＭＳ Ｐゴシック" pitchFamily="34" charset="-128"/>
                <a:cs typeface="Calibri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9pPr>
          </a:lstStyle>
          <a:p>
            <a:pPr eaLnBrk="1" hangingPunct="1"/>
            <a:r>
              <a:rPr lang="fr-FR" sz="1800" b="0" kern="0" dirty="0"/>
              <a:t>Détail des événements </a:t>
            </a:r>
            <a:br>
              <a:rPr lang="fr-FR" sz="1800" b="0" kern="0" dirty="0"/>
            </a:br>
            <a:r>
              <a:rPr lang="fr-FR" sz="1800" kern="0" dirty="0"/>
              <a:t>Processus - Gestion de la reprise</a:t>
            </a:r>
            <a:r>
              <a:rPr lang="fr-FR" sz="1800" kern="0" baseline="0" dirty="0"/>
              <a:t> anticipée des fonctions suite à</a:t>
            </a:r>
          </a:p>
          <a:p>
            <a:pPr eaLnBrk="1" hangingPunct="1"/>
            <a:r>
              <a:rPr lang="fr-FR" sz="1800" kern="0" baseline="0" dirty="0"/>
              <a:t>congé / absence</a:t>
            </a:r>
            <a:endParaRPr lang="fr-FR" sz="1800" kern="0" dirty="0"/>
          </a:p>
        </p:txBody>
      </p:sp>
      <p:sp>
        <p:nvSpPr>
          <p:cNvPr id="41" name="Slide Number Placeholder 3"/>
          <p:cNvSpPr txBox="1">
            <a:spLocks/>
          </p:cNvSpPr>
          <p:nvPr userDrawn="1"/>
        </p:nvSpPr>
        <p:spPr bwMode="gray">
          <a:xfrm>
            <a:off x="9247188" y="6369050"/>
            <a:ext cx="658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0" i="0" u="none" kern="1200">
                <a:solidFill>
                  <a:srgbClr val="004272"/>
                </a:solidFill>
                <a:latin typeface="+mn-lt"/>
                <a:ea typeface="ＭＳ Ｐゴシック" pitchFamily="-96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43" name="TextBox 9"/>
          <p:cNvSpPr txBox="1"/>
          <p:nvPr userDrawn="1"/>
        </p:nvSpPr>
        <p:spPr>
          <a:xfrm>
            <a:off x="8185038" y="60593"/>
            <a:ext cx="1298479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b="1" i="1" dirty="0">
                <a:solidFill>
                  <a:srgbClr val="004272"/>
                </a:solidFill>
                <a:latin typeface="+mn-lt"/>
                <a:hlinkClick r:id="rId8" action="ppaction://hlinksldjump"/>
              </a:rPr>
              <a:t>RETOUR AU SOMMAIRE </a:t>
            </a:r>
            <a:r>
              <a:rPr lang="fr-FR" sz="700" b="1" i="1" dirty="0">
                <a:solidFill>
                  <a:srgbClr val="004272"/>
                </a:solidFill>
                <a:latin typeface="+mn-lt"/>
              </a:rPr>
              <a:t>:</a:t>
            </a:r>
            <a:endParaRPr lang="fr-FR" sz="700" b="1" i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72" name="Rectangle 71"/>
          <p:cNvSpPr/>
          <p:nvPr userDrawn="1"/>
        </p:nvSpPr>
        <p:spPr bwMode="auto">
          <a:xfrm>
            <a:off x="1176978" y="3177012"/>
            <a:ext cx="144000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100" b="1" kern="0" dirty="0">
                <a:solidFill>
                  <a:srgbClr val="004272"/>
                </a:solidFill>
                <a:latin typeface="+mn-lt"/>
                <a:cs typeface="Arial" panose="020B0604020202020204" pitchFamily="34" charset="0"/>
              </a:rPr>
              <a:t>Reprise anticipée des</a:t>
            </a:r>
            <a:r>
              <a:rPr lang="fr-FR" sz="1100" b="1" kern="0" baseline="0" dirty="0">
                <a:solidFill>
                  <a:srgbClr val="004272"/>
                </a:solidFill>
                <a:latin typeface="+mn-lt"/>
                <a:cs typeface="Arial" panose="020B0604020202020204" pitchFamily="34" charset="0"/>
              </a:rPr>
              <a:t> fonctions suite à congé / absence</a:t>
            </a:r>
            <a:endParaRPr lang="fr-FR" sz="1100" b="1" kern="0" dirty="0">
              <a:solidFill>
                <a:srgbClr val="004272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73" name="TextBox 29"/>
          <p:cNvSpPr txBox="1"/>
          <p:nvPr userDrawn="1"/>
        </p:nvSpPr>
        <p:spPr>
          <a:xfrm>
            <a:off x="6109526" y="1215201"/>
            <a:ext cx="1188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Début d’événement</a:t>
            </a:r>
          </a:p>
        </p:txBody>
      </p:sp>
      <p:sp>
        <p:nvSpPr>
          <p:cNvPr id="76" name="TextBox 65"/>
          <p:cNvSpPr txBox="1"/>
          <p:nvPr userDrawn="1"/>
        </p:nvSpPr>
        <p:spPr>
          <a:xfrm>
            <a:off x="8557798" y="1215201"/>
            <a:ext cx="10757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Fin d’événement</a:t>
            </a:r>
          </a:p>
        </p:txBody>
      </p:sp>
      <p:sp>
        <p:nvSpPr>
          <p:cNvPr id="77" name="TextBox 69"/>
          <p:cNvSpPr txBox="1"/>
          <p:nvPr userDrawn="1"/>
        </p:nvSpPr>
        <p:spPr>
          <a:xfrm>
            <a:off x="7239416" y="1292146"/>
            <a:ext cx="11881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Renouvellement</a:t>
            </a:r>
          </a:p>
        </p:txBody>
      </p:sp>
      <p:cxnSp>
        <p:nvCxnSpPr>
          <p:cNvPr id="110" name="Straight Connector 66"/>
          <p:cNvCxnSpPr/>
          <p:nvPr userDrawn="1"/>
        </p:nvCxnSpPr>
        <p:spPr bwMode="auto">
          <a:xfrm>
            <a:off x="7205485" y="1629204"/>
            <a:ext cx="0" cy="3636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11" name="Straight Connector 68"/>
          <p:cNvCxnSpPr/>
          <p:nvPr userDrawn="1"/>
        </p:nvCxnSpPr>
        <p:spPr bwMode="auto">
          <a:xfrm>
            <a:off x="8461479" y="1623397"/>
            <a:ext cx="0" cy="3636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79" name="Rectangle 78"/>
          <p:cNvSpPr/>
          <p:nvPr userDrawn="1"/>
        </p:nvSpPr>
        <p:spPr bwMode="auto">
          <a:xfrm>
            <a:off x="3034558" y="3705006"/>
            <a:ext cx="282294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Reprise anticipée des fonctions suite à congé/absence sans impact en rémunération</a:t>
            </a:r>
          </a:p>
          <a:p>
            <a:pPr lvl="0"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INTABS0093</a:t>
            </a:r>
          </a:p>
        </p:txBody>
      </p:sp>
      <p:cxnSp>
        <p:nvCxnSpPr>
          <p:cNvPr id="4" name="Connecteur droit 3"/>
          <p:cNvCxnSpPr>
            <a:stCxn id="72" idx="3"/>
            <a:endCxn id="82" idx="1"/>
          </p:cNvCxnSpPr>
          <p:nvPr userDrawn="1"/>
        </p:nvCxnSpPr>
        <p:spPr bwMode="auto">
          <a:xfrm flipV="1">
            <a:off x="2616978" y="2906433"/>
            <a:ext cx="417580" cy="630579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2" name="Rectangle 81"/>
          <p:cNvSpPr/>
          <p:nvPr userDrawn="1"/>
        </p:nvSpPr>
        <p:spPr bwMode="auto">
          <a:xfrm>
            <a:off x="3034558" y="2546433"/>
            <a:ext cx="282294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Reprise anticipée des fonctions suite à congé/absence avec impact en rémunération</a:t>
            </a: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INTABS0091</a:t>
            </a:r>
          </a:p>
        </p:txBody>
      </p:sp>
      <p:cxnSp>
        <p:nvCxnSpPr>
          <p:cNvPr id="7" name="Connecteur droit 6"/>
          <p:cNvCxnSpPr>
            <a:stCxn id="72" idx="3"/>
            <a:endCxn id="79" idx="1"/>
          </p:cNvCxnSpPr>
          <p:nvPr userDrawn="1"/>
        </p:nvCxnSpPr>
        <p:spPr bwMode="auto">
          <a:xfrm>
            <a:off x="2616978" y="3537012"/>
            <a:ext cx="417580" cy="527994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8" name="Rectangle 47"/>
          <p:cNvSpPr/>
          <p:nvPr userDrawn="1"/>
        </p:nvSpPr>
        <p:spPr bwMode="auto">
          <a:xfrm>
            <a:off x="8621211" y="1763218"/>
            <a:ext cx="932466" cy="3360109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sp>
        <p:nvSpPr>
          <p:cNvPr id="49" name="Rectangle 48"/>
          <p:cNvSpPr/>
          <p:nvPr userDrawn="1"/>
        </p:nvSpPr>
        <p:spPr bwMode="auto">
          <a:xfrm>
            <a:off x="7369282" y="1790727"/>
            <a:ext cx="932466" cy="3332600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sp>
        <p:nvSpPr>
          <p:cNvPr id="38" name="Rectangle 37"/>
          <p:cNvSpPr/>
          <p:nvPr userDrawn="1"/>
        </p:nvSpPr>
        <p:spPr bwMode="auto">
          <a:xfrm rot="16200000">
            <a:off x="-1155586" y="3083272"/>
            <a:ext cx="336011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4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Absences</a:t>
            </a:r>
          </a:p>
        </p:txBody>
      </p:sp>
      <p:pic>
        <p:nvPicPr>
          <p:cNvPr id="39" name="Image 38" descr="Capture d’écran">
            <a:hlinkClick r:id="rId8" action="ppaction://hlinksldjump"/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8524" y="250341"/>
            <a:ext cx="1173921" cy="769672"/>
          </a:xfrm>
          <a:prstGeom prst="rect">
            <a:avLst/>
          </a:prstGeom>
        </p:spPr>
      </p:pic>
      <p:grpSp>
        <p:nvGrpSpPr>
          <p:cNvPr id="42" name="Groupe 41"/>
          <p:cNvGrpSpPr/>
          <p:nvPr userDrawn="1"/>
        </p:nvGrpSpPr>
        <p:grpSpPr>
          <a:xfrm>
            <a:off x="6480077" y="6309320"/>
            <a:ext cx="2649387" cy="272288"/>
            <a:chOff x="5719035" y="6231640"/>
            <a:chExt cx="2649387" cy="342577"/>
          </a:xfrm>
        </p:grpSpPr>
        <p:sp>
          <p:nvSpPr>
            <p:cNvPr id="44" name="TextBox 54"/>
            <p:cNvSpPr txBox="1"/>
            <p:nvPr/>
          </p:nvSpPr>
          <p:spPr>
            <a:xfrm>
              <a:off x="5719035" y="6291428"/>
              <a:ext cx="396044" cy="282789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r>
                <a:rPr lang="fr-FR" sz="3200" b="1" dirty="0">
                  <a:solidFill>
                    <a:srgbClr val="FFC000"/>
                  </a:solidFill>
                  <a:latin typeface="+mn-lt"/>
                </a:rPr>
                <a:t>~</a:t>
              </a:r>
            </a:p>
          </p:txBody>
        </p:sp>
        <p:sp>
          <p:nvSpPr>
            <p:cNvPr id="45" name="TextBox 59"/>
            <p:cNvSpPr txBox="1"/>
            <p:nvPr/>
          </p:nvSpPr>
          <p:spPr>
            <a:xfrm>
              <a:off x="6229395" y="6231640"/>
              <a:ext cx="2139027" cy="3097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en cours de validation</a:t>
              </a:r>
            </a:p>
          </p:txBody>
        </p:sp>
      </p:grpSp>
      <p:sp>
        <p:nvSpPr>
          <p:cNvPr id="46" name="TextBox 58"/>
          <p:cNvSpPr txBox="1"/>
          <p:nvPr userDrawn="1"/>
        </p:nvSpPr>
        <p:spPr>
          <a:xfrm>
            <a:off x="7008705" y="5841268"/>
            <a:ext cx="2126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Acte modélisé dans INGRES</a:t>
            </a:r>
            <a:endParaRPr lang="fr-FR" sz="1000" b="1" i="1" dirty="0">
              <a:solidFill>
                <a:srgbClr val="004272"/>
              </a:solidFill>
              <a:latin typeface="+mn-lt"/>
            </a:endParaRPr>
          </a:p>
        </p:txBody>
      </p:sp>
      <p:sp>
        <p:nvSpPr>
          <p:cNvPr id="50" name="TextBox 58"/>
          <p:cNvSpPr txBox="1"/>
          <p:nvPr userDrawn="1"/>
        </p:nvSpPr>
        <p:spPr>
          <a:xfrm>
            <a:off x="7008705" y="6091992"/>
            <a:ext cx="23444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dirty="0">
                <a:solidFill>
                  <a:srgbClr val="004272"/>
                </a:solidFill>
                <a:latin typeface="+mn-lt"/>
              </a:rPr>
              <a:t>A</a:t>
            </a:r>
            <a:r>
              <a:rPr lang="fr-FR" sz="1000" b="1" i="1" baseline="0" dirty="0">
                <a:solidFill>
                  <a:srgbClr val="004272"/>
                </a:solidFill>
                <a:latin typeface="+mn-lt"/>
              </a:rPr>
              <a:t>cte</a:t>
            </a:r>
            <a:r>
              <a:rPr lang="fr-FR" sz="1000" b="1" i="1" dirty="0">
                <a:solidFill>
                  <a:srgbClr val="004272"/>
                </a:solidFill>
                <a:latin typeface="+mn-lt"/>
              </a:rPr>
              <a:t> documentaire validé</a:t>
            </a:r>
          </a:p>
        </p:txBody>
      </p:sp>
      <p:grpSp>
        <p:nvGrpSpPr>
          <p:cNvPr id="51" name="Groupe 50"/>
          <p:cNvGrpSpPr/>
          <p:nvPr userDrawn="1"/>
        </p:nvGrpSpPr>
        <p:grpSpPr>
          <a:xfrm>
            <a:off x="6599228" y="6531151"/>
            <a:ext cx="2538714" cy="246221"/>
            <a:chOff x="6108241" y="6486136"/>
            <a:chExt cx="2538714" cy="316030"/>
          </a:xfrm>
        </p:grpSpPr>
        <p:pic>
          <p:nvPicPr>
            <p:cNvPr id="52" name="Picture 3" descr="D:\SkyDrive\Pro\Divers\Couteau suisse\PNG\Flèches &amp; signes\button_cancel.png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6108241" y="6548414"/>
              <a:ext cx="201612" cy="201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3" name="TextBox 60"/>
            <p:cNvSpPr txBox="1"/>
            <p:nvPr/>
          </p:nvSpPr>
          <p:spPr>
            <a:xfrm>
              <a:off x="6507928" y="6486136"/>
              <a:ext cx="2139027" cy="316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à produire</a:t>
              </a:r>
            </a:p>
          </p:txBody>
        </p:sp>
      </p:grpSp>
      <p:sp>
        <p:nvSpPr>
          <p:cNvPr id="54" name="Rectangle 53"/>
          <p:cNvSpPr/>
          <p:nvPr userDrawn="1"/>
        </p:nvSpPr>
        <p:spPr bwMode="auto">
          <a:xfrm>
            <a:off x="6321152" y="5421840"/>
            <a:ext cx="2854029" cy="1343158"/>
          </a:xfrm>
          <a:prstGeom prst="rect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1200" kern="0" dirty="0" err="1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55" name="TextBox 64"/>
          <p:cNvSpPr txBox="1"/>
          <p:nvPr userDrawn="1"/>
        </p:nvSpPr>
        <p:spPr>
          <a:xfrm>
            <a:off x="6249144" y="5265204"/>
            <a:ext cx="710343" cy="2462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>
                <a:solidFill>
                  <a:srgbClr val="004272"/>
                </a:solidFill>
                <a:latin typeface="+mn-lt"/>
              </a:rPr>
              <a:t>Légende</a:t>
            </a:r>
          </a:p>
        </p:txBody>
      </p:sp>
      <p:pic>
        <p:nvPicPr>
          <p:cNvPr id="69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564994" y="5862491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" name="ZoneTexte 69"/>
          <p:cNvSpPr txBox="1"/>
          <p:nvPr userDrawn="1"/>
        </p:nvSpPr>
        <p:spPr>
          <a:xfrm>
            <a:off x="6980990" y="5600563"/>
            <a:ext cx="20778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 Acte paramétré dans la Suite 9</a:t>
            </a:r>
            <a:endParaRPr lang="fr-FR" sz="1000" i="1" kern="1200" dirty="0">
              <a:solidFill>
                <a:srgbClr val="004272"/>
              </a:solidFill>
              <a:effectLst/>
              <a:latin typeface="+mn-lt"/>
              <a:ea typeface="ＭＳ Ｐゴシック" pitchFamily="34" charset="-128"/>
              <a:cs typeface="+mn-cs"/>
            </a:endParaRPr>
          </a:p>
        </p:txBody>
      </p:sp>
      <p:pic>
        <p:nvPicPr>
          <p:cNvPr id="71" name="Image 70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1014" y="5526231"/>
            <a:ext cx="318039" cy="336260"/>
          </a:xfrm>
          <a:prstGeom prst="rect">
            <a:avLst/>
          </a:prstGeom>
        </p:spPr>
      </p:pic>
      <p:pic>
        <p:nvPicPr>
          <p:cNvPr id="74" name="Image 73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502" y="6090923"/>
            <a:ext cx="362413" cy="362413"/>
          </a:xfrm>
          <a:prstGeom prst="rect">
            <a:avLst/>
          </a:prstGeom>
        </p:spPr>
      </p:pic>
      <p:pic>
        <p:nvPicPr>
          <p:cNvPr id="56" name="Image 55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2946" y="2671734"/>
            <a:ext cx="318039" cy="336260"/>
          </a:xfrm>
          <a:prstGeom prst="rect">
            <a:avLst/>
          </a:prstGeom>
        </p:spPr>
      </p:pic>
      <p:pic>
        <p:nvPicPr>
          <p:cNvPr id="57" name="Image 56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2946" y="3851778"/>
            <a:ext cx="318039" cy="336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20710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sque congé pare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9"/>
          <p:cNvSpPr/>
          <p:nvPr userDrawn="1"/>
        </p:nvSpPr>
        <p:spPr bwMode="auto">
          <a:xfrm>
            <a:off x="7241462" y="1818182"/>
            <a:ext cx="1150082" cy="645317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Verdana" pitchFamily="34" charset="0"/>
                <a:ea typeface="ＭＳ Ｐゴシック" pitchFamily="34" charset="-128"/>
                <a:cs typeface="ＭＳ Ｐゴシック"/>
              </a:rPr>
              <a:t>INTPOS0065</a:t>
            </a:r>
            <a:endParaRPr lang="fr-FR" sz="1050" i="1" kern="0" baseline="0" dirty="0">
              <a:solidFill>
                <a:srgbClr val="004272"/>
              </a:solidFill>
              <a:latin typeface="+mn-lt"/>
              <a:ea typeface="ＭＳ Ｐゴシック" pitchFamily="34" charset="-128"/>
              <a:cs typeface="ＭＳ Ｐゴシック"/>
            </a:endParaRPr>
          </a:p>
        </p:txBody>
      </p:sp>
      <p:graphicFrame>
        <p:nvGraphicFramePr>
          <p:cNvPr id="5" name="Object 20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700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20"/>
          <p:cNvGraphicFramePr>
            <a:graphicFrameLocks noChangeAspect="1"/>
          </p:cNvGraphicFramePr>
          <p:nvPr userDrawn="1">
            <p:custDataLst>
              <p:tags r:id="rId3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701" name="think-cell Slide" r:id="rId7" imgW="360" imgH="360" progId="">
                  <p:embed/>
                </p:oleObj>
              </mc:Choice>
              <mc:Fallback>
                <p:oleObj name="think-cell Slide" r:id="rId7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Straight Connector 7"/>
          <p:cNvCxnSpPr>
            <a:cxnSpLocks noChangeShapeType="1"/>
          </p:cNvCxnSpPr>
          <p:nvPr userDrawn="1"/>
        </p:nvCxnSpPr>
        <p:spPr bwMode="auto">
          <a:xfrm>
            <a:off x="449263" y="1052513"/>
            <a:ext cx="3384550" cy="0"/>
          </a:xfrm>
          <a:prstGeom prst="line">
            <a:avLst/>
          </a:prstGeom>
          <a:noFill/>
          <a:ln w="285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cxnSp>
        <p:nvCxnSpPr>
          <p:cNvPr id="12" name="Straight Connector 8"/>
          <p:cNvCxnSpPr>
            <a:cxnSpLocks noChangeShapeType="1"/>
          </p:cNvCxnSpPr>
          <p:nvPr userDrawn="1"/>
        </p:nvCxnSpPr>
        <p:spPr bwMode="auto">
          <a:xfrm>
            <a:off x="3873500" y="1052513"/>
            <a:ext cx="5614988" cy="0"/>
          </a:xfrm>
          <a:prstGeom prst="line">
            <a:avLst/>
          </a:prstGeom>
          <a:noFill/>
          <a:ln w="31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sp>
        <p:nvSpPr>
          <p:cNvPr id="17" name="Slide Number Placeholder 1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8" name="Parallelogram 6"/>
          <p:cNvSpPr>
            <a:spLocks noChangeArrowheads="1"/>
          </p:cNvSpPr>
          <p:nvPr userDrawn="1"/>
        </p:nvSpPr>
        <p:spPr bwMode="auto">
          <a:xfrm>
            <a:off x="9418638" y="6273800"/>
            <a:ext cx="107950" cy="539750"/>
          </a:xfrm>
          <a:prstGeom prst="parallelogram">
            <a:avLst>
              <a:gd name="adj" fmla="val 82329"/>
            </a:avLst>
          </a:prstGeom>
          <a:solidFill>
            <a:srgbClr val="00355C">
              <a:alpha val="39999"/>
            </a:srgbClr>
          </a:solidFill>
          <a:ln>
            <a:noFill/>
          </a:ln>
        </p:spPr>
        <p:txBody>
          <a:bodyPr anchor="ctr"/>
          <a:lstStyle>
            <a:lvl1pPr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fr-FR" sz="1200">
              <a:solidFill>
                <a:srgbClr val="004272"/>
              </a:solidFill>
            </a:endParaRPr>
          </a:p>
        </p:txBody>
      </p:sp>
      <p:sp>
        <p:nvSpPr>
          <p:cNvPr id="40" name="Title 2"/>
          <p:cNvSpPr txBox="1">
            <a:spLocks/>
          </p:cNvSpPr>
          <p:nvPr userDrawn="1"/>
        </p:nvSpPr>
        <p:spPr bwMode="gray">
          <a:xfrm>
            <a:off x="428625" y="260350"/>
            <a:ext cx="9061450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+mn-lt"/>
                <a:ea typeface="ＭＳ Ｐゴシック" pitchFamily="34" charset="-128"/>
                <a:cs typeface="Calibri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9pPr>
          </a:lstStyle>
          <a:p>
            <a:pPr eaLnBrk="1" hangingPunct="1"/>
            <a:r>
              <a:rPr lang="fr-FR" sz="1800" b="0" kern="0" dirty="0"/>
              <a:t>Détail des événements </a:t>
            </a:r>
            <a:br>
              <a:rPr lang="fr-FR" sz="1800" b="0" kern="0" dirty="0"/>
            </a:br>
            <a:r>
              <a:rPr lang="fr-FR" sz="1800" kern="0" dirty="0"/>
              <a:t>Processus - Gestion du congé parental</a:t>
            </a:r>
          </a:p>
        </p:txBody>
      </p:sp>
      <p:sp>
        <p:nvSpPr>
          <p:cNvPr id="41" name="Slide Number Placeholder 3"/>
          <p:cNvSpPr txBox="1">
            <a:spLocks/>
          </p:cNvSpPr>
          <p:nvPr userDrawn="1"/>
        </p:nvSpPr>
        <p:spPr bwMode="gray">
          <a:xfrm>
            <a:off x="9247188" y="6369050"/>
            <a:ext cx="658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0" i="0" u="none" kern="1200">
                <a:solidFill>
                  <a:srgbClr val="004272"/>
                </a:solidFill>
                <a:latin typeface="+mn-lt"/>
                <a:ea typeface="ＭＳ Ｐゴシック" pitchFamily="-96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43" name="TextBox 9"/>
          <p:cNvSpPr txBox="1"/>
          <p:nvPr userDrawn="1"/>
        </p:nvSpPr>
        <p:spPr>
          <a:xfrm>
            <a:off x="8185038" y="60593"/>
            <a:ext cx="1298479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b="1" i="1" dirty="0">
                <a:solidFill>
                  <a:srgbClr val="004272"/>
                </a:solidFill>
                <a:latin typeface="+mn-lt"/>
                <a:hlinkClick r:id="rId8" action="ppaction://hlinksldjump"/>
              </a:rPr>
              <a:t>RETOUR AU SOMMAIRE </a:t>
            </a:r>
            <a:r>
              <a:rPr lang="fr-FR" sz="700" b="1" i="1" dirty="0">
                <a:solidFill>
                  <a:srgbClr val="004272"/>
                </a:solidFill>
                <a:latin typeface="+mn-lt"/>
              </a:rPr>
              <a:t>:</a:t>
            </a:r>
            <a:endParaRPr lang="fr-FR" sz="700" b="1" i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72" name="Rectangle 71"/>
          <p:cNvSpPr/>
          <p:nvPr userDrawn="1"/>
        </p:nvSpPr>
        <p:spPr bwMode="auto">
          <a:xfrm>
            <a:off x="1140974" y="2750079"/>
            <a:ext cx="144000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100" b="1" kern="0" dirty="0">
                <a:solidFill>
                  <a:srgbClr val="004272"/>
                </a:solidFill>
                <a:latin typeface="+mn-lt"/>
                <a:cs typeface="Arial" panose="020B0604020202020204" pitchFamily="34" charset="0"/>
              </a:rPr>
              <a:t>Congé parental</a:t>
            </a:r>
          </a:p>
        </p:txBody>
      </p:sp>
      <p:sp>
        <p:nvSpPr>
          <p:cNvPr id="97" name="Rectangle 96"/>
          <p:cNvSpPr/>
          <p:nvPr userDrawn="1"/>
        </p:nvSpPr>
        <p:spPr bwMode="auto">
          <a:xfrm>
            <a:off x="3259108" y="1844824"/>
            <a:ext cx="2934236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Congé parental avec ancienneté</a:t>
            </a: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INTPOS0060 (initial)</a:t>
            </a:r>
          </a:p>
        </p:txBody>
      </p:sp>
      <p:cxnSp>
        <p:nvCxnSpPr>
          <p:cNvPr id="98" name="Straight Connector 34"/>
          <p:cNvCxnSpPr>
            <a:stCxn id="72" idx="3"/>
            <a:endCxn id="97" idx="1"/>
          </p:cNvCxnSpPr>
          <p:nvPr userDrawn="1"/>
        </p:nvCxnSpPr>
        <p:spPr bwMode="auto">
          <a:xfrm flipV="1">
            <a:off x="2580974" y="2204824"/>
            <a:ext cx="678134" cy="905255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6" name="TextBox 29"/>
          <p:cNvSpPr txBox="1"/>
          <p:nvPr userDrawn="1"/>
        </p:nvSpPr>
        <p:spPr>
          <a:xfrm>
            <a:off x="6109526" y="1215201"/>
            <a:ext cx="1188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Début d’événement</a:t>
            </a:r>
          </a:p>
        </p:txBody>
      </p:sp>
      <p:sp>
        <p:nvSpPr>
          <p:cNvPr id="77" name="TextBox 65"/>
          <p:cNvSpPr txBox="1"/>
          <p:nvPr userDrawn="1"/>
        </p:nvSpPr>
        <p:spPr>
          <a:xfrm>
            <a:off x="8521794" y="1215201"/>
            <a:ext cx="107572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Réintégration</a:t>
            </a:r>
          </a:p>
        </p:txBody>
      </p:sp>
      <p:sp>
        <p:nvSpPr>
          <p:cNvPr id="78" name="TextBox 69"/>
          <p:cNvSpPr txBox="1"/>
          <p:nvPr userDrawn="1"/>
        </p:nvSpPr>
        <p:spPr>
          <a:xfrm>
            <a:off x="7203412" y="1292146"/>
            <a:ext cx="11881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Prolongation</a:t>
            </a:r>
          </a:p>
        </p:txBody>
      </p:sp>
      <p:cxnSp>
        <p:nvCxnSpPr>
          <p:cNvPr id="130" name="Straight Connector 66"/>
          <p:cNvCxnSpPr/>
          <p:nvPr userDrawn="1"/>
        </p:nvCxnSpPr>
        <p:spPr bwMode="auto">
          <a:xfrm>
            <a:off x="7188505" y="1297953"/>
            <a:ext cx="0" cy="3636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31" name="Straight Connector 68"/>
          <p:cNvCxnSpPr/>
          <p:nvPr userDrawn="1"/>
        </p:nvCxnSpPr>
        <p:spPr bwMode="auto">
          <a:xfrm>
            <a:off x="8444499" y="1292146"/>
            <a:ext cx="0" cy="3636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74" name="Rectangle 73"/>
          <p:cNvSpPr/>
          <p:nvPr userDrawn="1"/>
        </p:nvSpPr>
        <p:spPr bwMode="auto">
          <a:xfrm>
            <a:off x="3259108" y="3655334"/>
            <a:ext cx="2928134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Congé parental avec et sans ancienneté</a:t>
            </a: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INTPOS0062 (initial)</a:t>
            </a:r>
          </a:p>
        </p:txBody>
      </p:sp>
      <p:cxnSp>
        <p:nvCxnSpPr>
          <p:cNvPr id="4" name="Connecteur droit 3"/>
          <p:cNvCxnSpPr>
            <a:stCxn id="72" idx="3"/>
            <a:endCxn id="74" idx="1"/>
          </p:cNvCxnSpPr>
          <p:nvPr userDrawn="1"/>
        </p:nvCxnSpPr>
        <p:spPr bwMode="auto">
          <a:xfrm>
            <a:off x="2580974" y="3110079"/>
            <a:ext cx="678134" cy="905255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5" name="Rectangle 44"/>
          <p:cNvSpPr/>
          <p:nvPr userDrawn="1"/>
        </p:nvSpPr>
        <p:spPr bwMode="auto">
          <a:xfrm rot="16200000">
            <a:off x="-831411" y="2804700"/>
            <a:ext cx="2711759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4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Positions</a:t>
            </a:r>
          </a:p>
        </p:txBody>
      </p:sp>
      <p:pic>
        <p:nvPicPr>
          <p:cNvPr id="42" name="Image 41" descr="Capture d’écran">
            <a:hlinkClick r:id="rId8" action="ppaction://hlinksldjump"/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8524" y="250341"/>
            <a:ext cx="1173921" cy="769672"/>
          </a:xfrm>
          <a:prstGeom prst="rect">
            <a:avLst/>
          </a:prstGeom>
        </p:spPr>
      </p:pic>
      <p:grpSp>
        <p:nvGrpSpPr>
          <p:cNvPr id="46" name="Groupe 45"/>
          <p:cNvGrpSpPr/>
          <p:nvPr userDrawn="1"/>
        </p:nvGrpSpPr>
        <p:grpSpPr>
          <a:xfrm>
            <a:off x="6480077" y="6309320"/>
            <a:ext cx="2649387" cy="272288"/>
            <a:chOff x="5719035" y="6231640"/>
            <a:chExt cx="2649387" cy="342577"/>
          </a:xfrm>
        </p:grpSpPr>
        <p:sp>
          <p:nvSpPr>
            <p:cNvPr id="47" name="TextBox 54"/>
            <p:cNvSpPr txBox="1"/>
            <p:nvPr/>
          </p:nvSpPr>
          <p:spPr>
            <a:xfrm>
              <a:off x="5719035" y="6291428"/>
              <a:ext cx="396044" cy="282789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r>
                <a:rPr lang="fr-FR" sz="3200" b="1" dirty="0">
                  <a:solidFill>
                    <a:srgbClr val="FFC000"/>
                  </a:solidFill>
                  <a:latin typeface="+mn-lt"/>
                </a:rPr>
                <a:t>~</a:t>
              </a:r>
            </a:p>
          </p:txBody>
        </p:sp>
        <p:sp>
          <p:nvSpPr>
            <p:cNvPr id="48" name="TextBox 59"/>
            <p:cNvSpPr txBox="1"/>
            <p:nvPr/>
          </p:nvSpPr>
          <p:spPr>
            <a:xfrm>
              <a:off x="6229395" y="6231640"/>
              <a:ext cx="2139027" cy="3097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en cours de validation</a:t>
              </a:r>
            </a:p>
          </p:txBody>
        </p:sp>
      </p:grpSp>
      <p:sp>
        <p:nvSpPr>
          <p:cNvPr id="51" name="TextBox 58"/>
          <p:cNvSpPr txBox="1"/>
          <p:nvPr userDrawn="1"/>
        </p:nvSpPr>
        <p:spPr>
          <a:xfrm>
            <a:off x="7008705" y="5841268"/>
            <a:ext cx="2126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Acte modélisé dans INGRES</a:t>
            </a:r>
            <a:endParaRPr lang="fr-FR" sz="1000" b="1" i="1" dirty="0">
              <a:solidFill>
                <a:srgbClr val="004272"/>
              </a:solidFill>
              <a:latin typeface="+mn-lt"/>
            </a:endParaRPr>
          </a:p>
        </p:txBody>
      </p:sp>
      <p:sp>
        <p:nvSpPr>
          <p:cNvPr id="64" name="TextBox 58"/>
          <p:cNvSpPr txBox="1"/>
          <p:nvPr userDrawn="1"/>
        </p:nvSpPr>
        <p:spPr>
          <a:xfrm>
            <a:off x="7008705" y="6091992"/>
            <a:ext cx="23444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dirty="0">
                <a:solidFill>
                  <a:srgbClr val="004272"/>
                </a:solidFill>
                <a:latin typeface="+mn-lt"/>
              </a:rPr>
              <a:t>A</a:t>
            </a:r>
            <a:r>
              <a:rPr lang="fr-FR" sz="1000" b="1" i="1" baseline="0" dirty="0">
                <a:solidFill>
                  <a:srgbClr val="004272"/>
                </a:solidFill>
                <a:latin typeface="+mn-lt"/>
              </a:rPr>
              <a:t>cte</a:t>
            </a:r>
            <a:r>
              <a:rPr lang="fr-FR" sz="1000" b="1" i="1" dirty="0">
                <a:solidFill>
                  <a:srgbClr val="004272"/>
                </a:solidFill>
                <a:latin typeface="+mn-lt"/>
              </a:rPr>
              <a:t> documentaire validé</a:t>
            </a:r>
          </a:p>
        </p:txBody>
      </p:sp>
      <p:grpSp>
        <p:nvGrpSpPr>
          <p:cNvPr id="65" name="Groupe 64"/>
          <p:cNvGrpSpPr/>
          <p:nvPr userDrawn="1"/>
        </p:nvGrpSpPr>
        <p:grpSpPr>
          <a:xfrm>
            <a:off x="6599228" y="6531151"/>
            <a:ext cx="2538714" cy="246221"/>
            <a:chOff x="6108241" y="6486136"/>
            <a:chExt cx="2538714" cy="316030"/>
          </a:xfrm>
        </p:grpSpPr>
        <p:pic>
          <p:nvPicPr>
            <p:cNvPr id="66" name="Picture 3" descr="D:\SkyDrive\Pro\Divers\Couteau suisse\PNG\Flèches &amp; signes\button_cancel.png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6108241" y="6548414"/>
              <a:ext cx="201612" cy="201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7" name="TextBox 60"/>
            <p:cNvSpPr txBox="1"/>
            <p:nvPr/>
          </p:nvSpPr>
          <p:spPr>
            <a:xfrm>
              <a:off x="6507928" y="6486136"/>
              <a:ext cx="2139027" cy="316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à produire</a:t>
              </a:r>
            </a:p>
          </p:txBody>
        </p:sp>
      </p:grpSp>
      <p:sp>
        <p:nvSpPr>
          <p:cNvPr id="68" name="Rectangle 67"/>
          <p:cNvSpPr/>
          <p:nvPr userDrawn="1"/>
        </p:nvSpPr>
        <p:spPr bwMode="auto">
          <a:xfrm>
            <a:off x="6321152" y="5421840"/>
            <a:ext cx="2854029" cy="1343158"/>
          </a:xfrm>
          <a:prstGeom prst="rect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1200" kern="0" dirty="0" err="1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69" name="TextBox 64"/>
          <p:cNvSpPr txBox="1"/>
          <p:nvPr userDrawn="1"/>
        </p:nvSpPr>
        <p:spPr>
          <a:xfrm>
            <a:off x="6249144" y="5265204"/>
            <a:ext cx="710343" cy="2462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>
                <a:solidFill>
                  <a:srgbClr val="004272"/>
                </a:solidFill>
                <a:latin typeface="+mn-lt"/>
              </a:rPr>
              <a:t>Légende</a:t>
            </a:r>
          </a:p>
        </p:txBody>
      </p:sp>
      <p:pic>
        <p:nvPicPr>
          <p:cNvPr id="70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564994" y="5862491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" name="ZoneTexte 70"/>
          <p:cNvSpPr txBox="1"/>
          <p:nvPr userDrawn="1"/>
        </p:nvSpPr>
        <p:spPr>
          <a:xfrm>
            <a:off x="6980990" y="5600563"/>
            <a:ext cx="20778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 Acte paramétré dans la Suite 9</a:t>
            </a:r>
            <a:endParaRPr lang="fr-FR" sz="1000" i="1" kern="1200" dirty="0">
              <a:solidFill>
                <a:srgbClr val="004272"/>
              </a:solidFill>
              <a:effectLst/>
              <a:latin typeface="+mn-lt"/>
              <a:ea typeface="ＭＳ Ｐゴシック" pitchFamily="34" charset="-128"/>
              <a:cs typeface="+mn-cs"/>
            </a:endParaRPr>
          </a:p>
        </p:txBody>
      </p:sp>
      <p:pic>
        <p:nvPicPr>
          <p:cNvPr id="75" name="Image 74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1014" y="5526231"/>
            <a:ext cx="318039" cy="336260"/>
          </a:xfrm>
          <a:prstGeom prst="rect">
            <a:avLst/>
          </a:prstGeom>
        </p:spPr>
      </p:pic>
      <p:pic>
        <p:nvPicPr>
          <p:cNvPr id="79" name="Image 78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502" y="6090923"/>
            <a:ext cx="362413" cy="362413"/>
          </a:xfrm>
          <a:prstGeom prst="rect">
            <a:avLst/>
          </a:prstGeom>
        </p:spPr>
      </p:pic>
      <p:pic>
        <p:nvPicPr>
          <p:cNvPr id="81" name="Image 80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9177" y="3832466"/>
            <a:ext cx="318039" cy="336260"/>
          </a:xfrm>
          <a:prstGeom prst="rect">
            <a:avLst/>
          </a:prstGeom>
        </p:spPr>
      </p:pic>
      <p:sp>
        <p:nvSpPr>
          <p:cNvPr id="53" name="Rectangle 52"/>
          <p:cNvSpPr/>
          <p:nvPr userDrawn="1"/>
        </p:nvSpPr>
        <p:spPr bwMode="auto">
          <a:xfrm>
            <a:off x="8521794" y="1818182"/>
            <a:ext cx="1150082" cy="3109964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r-FR" sz="1050" i="1" kern="0" dirty="0">
              <a:solidFill>
                <a:srgbClr val="004272"/>
              </a:solidFill>
              <a:latin typeface="Verdana" pitchFamily="34" charset="0"/>
              <a:ea typeface="ＭＳ Ｐゴシック" pitchFamily="34" charset="-128"/>
              <a:cs typeface="ＭＳ Ｐゴシック"/>
            </a:endParaRPr>
          </a:p>
          <a:p>
            <a:pPr algn="ctr"/>
            <a:endParaRPr lang="fr-FR" sz="1050" i="1" kern="0" dirty="0">
              <a:solidFill>
                <a:srgbClr val="004272"/>
              </a:solidFill>
              <a:latin typeface="Verdana" pitchFamily="34" charset="0"/>
              <a:ea typeface="ＭＳ Ｐゴシック" pitchFamily="34" charset="-128"/>
              <a:cs typeface="ＭＳ Ｐゴシック"/>
            </a:endParaRPr>
          </a:p>
          <a:p>
            <a:pPr algn="ctr"/>
            <a:endParaRPr lang="fr-FR" sz="1050" i="1" kern="0" dirty="0">
              <a:solidFill>
                <a:srgbClr val="004272"/>
              </a:solidFill>
              <a:latin typeface="Verdana" pitchFamily="34" charset="0"/>
              <a:ea typeface="ＭＳ Ｐゴシック" pitchFamily="34" charset="-128"/>
              <a:cs typeface="ＭＳ Ｐゴシック"/>
            </a:endParaRP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Verdana" pitchFamily="34" charset="0"/>
                <a:ea typeface="ＭＳ Ｐゴシック" pitchFamily="34" charset="-128"/>
                <a:cs typeface="ＭＳ Ｐゴシック"/>
              </a:rPr>
              <a:t>INTPOS0016</a:t>
            </a:r>
            <a:endParaRPr lang="fr-FR" sz="1050" i="1" kern="0" baseline="0" dirty="0">
              <a:solidFill>
                <a:srgbClr val="004272"/>
              </a:solidFill>
              <a:latin typeface="+mn-lt"/>
              <a:ea typeface="ＭＳ Ｐゴシック" pitchFamily="34" charset="-128"/>
              <a:cs typeface="ＭＳ Ｐゴシック"/>
            </a:endParaRPr>
          </a:p>
        </p:txBody>
      </p:sp>
      <p:sp>
        <p:nvSpPr>
          <p:cNvPr id="54" name="Rectangle 53"/>
          <p:cNvSpPr/>
          <p:nvPr userDrawn="1"/>
        </p:nvSpPr>
        <p:spPr bwMode="auto">
          <a:xfrm>
            <a:off x="3260812" y="2744924"/>
            <a:ext cx="2934236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Congé parental sans ancienneté</a:t>
            </a: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INTPOS0061 (initial)</a:t>
            </a:r>
          </a:p>
        </p:txBody>
      </p:sp>
      <p:cxnSp>
        <p:nvCxnSpPr>
          <p:cNvPr id="55" name="Connecteur droit 54"/>
          <p:cNvCxnSpPr>
            <a:stCxn id="72" idx="3"/>
            <a:endCxn id="54" idx="1"/>
          </p:cNvCxnSpPr>
          <p:nvPr userDrawn="1"/>
        </p:nvCxnSpPr>
        <p:spPr bwMode="auto">
          <a:xfrm flipV="1">
            <a:off x="2580974" y="3104924"/>
            <a:ext cx="679838" cy="5155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56" name="Image 55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7176" y="2948724"/>
            <a:ext cx="318039" cy="336260"/>
          </a:xfrm>
          <a:prstGeom prst="rect">
            <a:avLst/>
          </a:prstGeom>
        </p:spPr>
      </p:pic>
      <p:pic>
        <p:nvPicPr>
          <p:cNvPr id="57" name="Image 56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7176" y="1988840"/>
            <a:ext cx="318039" cy="336260"/>
          </a:xfrm>
          <a:prstGeom prst="rect">
            <a:avLst/>
          </a:prstGeom>
        </p:spPr>
      </p:pic>
      <p:sp>
        <p:nvSpPr>
          <p:cNvPr id="58" name="Rectangle 57"/>
          <p:cNvSpPr/>
          <p:nvPr userDrawn="1"/>
        </p:nvSpPr>
        <p:spPr bwMode="auto">
          <a:xfrm>
            <a:off x="7259302" y="2711675"/>
            <a:ext cx="1107903" cy="645317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Verdana" pitchFamily="34" charset="0"/>
                <a:ea typeface="ＭＳ Ｐゴシック" pitchFamily="34" charset="-128"/>
                <a:cs typeface="ＭＳ Ｐゴシック"/>
              </a:rPr>
              <a:t>INTPOS0067</a:t>
            </a:r>
            <a:endParaRPr lang="fr-FR" sz="1050" i="1" kern="0" baseline="0" dirty="0">
              <a:solidFill>
                <a:srgbClr val="004272"/>
              </a:solidFill>
              <a:latin typeface="+mn-lt"/>
              <a:ea typeface="ＭＳ Ｐゴシック" pitchFamily="34" charset="-128"/>
              <a:cs typeface="ＭＳ Ｐゴシック"/>
            </a:endParaRPr>
          </a:p>
        </p:txBody>
      </p:sp>
      <p:sp>
        <p:nvSpPr>
          <p:cNvPr id="59" name="Rectangle 58"/>
          <p:cNvSpPr/>
          <p:nvPr userDrawn="1"/>
        </p:nvSpPr>
        <p:spPr bwMode="auto">
          <a:xfrm>
            <a:off x="7257256" y="3652146"/>
            <a:ext cx="1107903" cy="723188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Verdana" pitchFamily="34" charset="0"/>
                <a:ea typeface="ＭＳ Ｐゴシック" pitchFamily="34" charset="-128"/>
                <a:cs typeface="ＭＳ Ｐゴシック"/>
              </a:rPr>
              <a:t>INTPOS0066</a:t>
            </a:r>
            <a:endParaRPr lang="fr-FR" sz="1050" i="1" kern="0" baseline="0" dirty="0">
              <a:solidFill>
                <a:srgbClr val="004272"/>
              </a:solidFill>
              <a:latin typeface="+mn-lt"/>
              <a:ea typeface="ＭＳ Ｐゴシック" pitchFamily="34" charset="-128"/>
              <a:cs typeface="ＭＳ Ｐゴシック"/>
            </a:endParaRPr>
          </a:p>
        </p:txBody>
      </p:sp>
      <p:pic>
        <p:nvPicPr>
          <p:cNvPr id="62" name="Image 61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3440" y="2780928"/>
            <a:ext cx="318039" cy="336260"/>
          </a:xfrm>
          <a:prstGeom prst="rect">
            <a:avLst/>
          </a:prstGeom>
        </p:spPr>
      </p:pic>
      <p:pic>
        <p:nvPicPr>
          <p:cNvPr id="60" name="Image 59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8156" y="3894767"/>
            <a:ext cx="318039" cy="336260"/>
          </a:xfrm>
          <a:prstGeom prst="rect">
            <a:avLst/>
          </a:prstGeom>
        </p:spPr>
      </p:pic>
      <p:pic>
        <p:nvPicPr>
          <p:cNvPr id="61" name="Image 60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7402" y="2965521"/>
            <a:ext cx="318039" cy="336260"/>
          </a:xfrm>
          <a:prstGeom prst="rect">
            <a:avLst/>
          </a:prstGeom>
        </p:spPr>
      </p:pic>
      <p:pic>
        <p:nvPicPr>
          <p:cNvPr id="80" name="Image 79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7402" y="2020292"/>
            <a:ext cx="318039" cy="336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50449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trée fpe 1/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graphicFrame>
        <p:nvGraphicFramePr>
          <p:cNvPr id="4" name="Object 20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220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20"/>
          <p:cNvGraphicFramePr>
            <a:graphicFrameLocks noChangeAspect="1"/>
          </p:cNvGraphicFramePr>
          <p:nvPr userDrawn="1">
            <p:custDataLst>
              <p:tags r:id="rId3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221" name="think-cell Slide" r:id="rId7" imgW="360" imgH="360" progId="">
                  <p:embed/>
                </p:oleObj>
              </mc:Choice>
              <mc:Fallback>
                <p:oleObj name="think-cell Slide" r:id="rId7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" name="Straight Connector 7"/>
          <p:cNvCxnSpPr>
            <a:cxnSpLocks noChangeShapeType="1"/>
          </p:cNvCxnSpPr>
          <p:nvPr userDrawn="1"/>
        </p:nvCxnSpPr>
        <p:spPr bwMode="auto">
          <a:xfrm>
            <a:off x="449263" y="1052513"/>
            <a:ext cx="3384550" cy="0"/>
          </a:xfrm>
          <a:prstGeom prst="line">
            <a:avLst/>
          </a:prstGeom>
          <a:noFill/>
          <a:ln w="285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cxnSp>
        <p:nvCxnSpPr>
          <p:cNvPr id="8" name="Straight Connector 8"/>
          <p:cNvCxnSpPr>
            <a:cxnSpLocks noChangeShapeType="1"/>
          </p:cNvCxnSpPr>
          <p:nvPr userDrawn="1"/>
        </p:nvCxnSpPr>
        <p:spPr bwMode="auto">
          <a:xfrm>
            <a:off x="3873500" y="1052513"/>
            <a:ext cx="5614988" cy="0"/>
          </a:xfrm>
          <a:prstGeom prst="line">
            <a:avLst/>
          </a:prstGeom>
          <a:noFill/>
          <a:ln w="31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sp>
        <p:nvSpPr>
          <p:cNvPr id="9" name="Slide Number Placeholder 16"/>
          <p:cNvSpPr txBox="1">
            <a:spLocks/>
          </p:cNvSpPr>
          <p:nvPr userDrawn="1"/>
        </p:nvSpPr>
        <p:spPr bwMode="gray">
          <a:xfrm>
            <a:off x="9247188" y="6369050"/>
            <a:ext cx="658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0" i="0" u="none" kern="1200">
                <a:solidFill>
                  <a:srgbClr val="004272"/>
                </a:solidFill>
                <a:latin typeface="+mn-lt"/>
                <a:ea typeface="ＭＳ Ｐゴシック" pitchFamily="-96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0" name="Parallelogram 6"/>
          <p:cNvSpPr>
            <a:spLocks noChangeArrowheads="1"/>
          </p:cNvSpPr>
          <p:nvPr userDrawn="1"/>
        </p:nvSpPr>
        <p:spPr bwMode="auto">
          <a:xfrm>
            <a:off x="9418638" y="6273800"/>
            <a:ext cx="107950" cy="539750"/>
          </a:xfrm>
          <a:prstGeom prst="parallelogram">
            <a:avLst>
              <a:gd name="adj" fmla="val 82329"/>
            </a:avLst>
          </a:prstGeom>
          <a:solidFill>
            <a:srgbClr val="00355C">
              <a:alpha val="39999"/>
            </a:srgbClr>
          </a:solidFill>
          <a:ln>
            <a:noFill/>
          </a:ln>
        </p:spPr>
        <p:txBody>
          <a:bodyPr anchor="ctr"/>
          <a:lstStyle>
            <a:lvl1pPr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fr-FR" sz="1200">
              <a:solidFill>
                <a:srgbClr val="004272"/>
              </a:solidFill>
            </a:endParaRPr>
          </a:p>
        </p:txBody>
      </p:sp>
      <p:sp>
        <p:nvSpPr>
          <p:cNvPr id="40" name="Slide Number Placeholder 3"/>
          <p:cNvSpPr txBox="1">
            <a:spLocks/>
          </p:cNvSpPr>
          <p:nvPr userDrawn="1"/>
        </p:nvSpPr>
        <p:spPr bwMode="gray">
          <a:xfrm>
            <a:off x="9247188" y="6369050"/>
            <a:ext cx="658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0" i="0" u="none" kern="1200">
                <a:solidFill>
                  <a:srgbClr val="004272"/>
                </a:solidFill>
                <a:latin typeface="+mn-lt"/>
                <a:ea typeface="ＭＳ Ｐゴシック" pitchFamily="-96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41" name="Title 2"/>
          <p:cNvSpPr txBox="1">
            <a:spLocks/>
          </p:cNvSpPr>
          <p:nvPr userDrawn="1"/>
        </p:nvSpPr>
        <p:spPr bwMode="gray">
          <a:xfrm>
            <a:off x="428625" y="260350"/>
            <a:ext cx="9061450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+mn-lt"/>
                <a:ea typeface="ＭＳ Ｐゴシック" pitchFamily="34" charset="-128"/>
                <a:cs typeface="Calibri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9pPr>
          </a:lstStyle>
          <a:p>
            <a:pPr eaLnBrk="1" hangingPunct="1"/>
            <a:r>
              <a:rPr lang="fr-FR" sz="1800" b="0" kern="0" dirty="0"/>
              <a:t>Détail des événements </a:t>
            </a:r>
            <a:br>
              <a:rPr lang="fr-FR" sz="1800" b="0" kern="0" dirty="0"/>
            </a:br>
            <a:r>
              <a:rPr lang="fr-FR" sz="1800" kern="0" dirty="0"/>
              <a:t>Processus – Gestion de l’entrée dans la FPE (1/3)</a:t>
            </a:r>
          </a:p>
        </p:txBody>
      </p:sp>
      <p:sp>
        <p:nvSpPr>
          <p:cNvPr id="42" name="TextBox 9"/>
          <p:cNvSpPr txBox="1"/>
          <p:nvPr userDrawn="1"/>
        </p:nvSpPr>
        <p:spPr>
          <a:xfrm>
            <a:off x="8185038" y="60593"/>
            <a:ext cx="1298479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b="1" i="1" dirty="0">
                <a:solidFill>
                  <a:srgbClr val="004272"/>
                </a:solidFill>
                <a:latin typeface="+mn-lt"/>
                <a:hlinkClick r:id="rId8" action="ppaction://hlinksldjump"/>
              </a:rPr>
              <a:t>RETOUR AU SOMMAIRE </a:t>
            </a:r>
            <a:r>
              <a:rPr lang="fr-FR" sz="700" b="1" i="1" dirty="0">
                <a:solidFill>
                  <a:srgbClr val="004272"/>
                </a:solidFill>
                <a:latin typeface="+mn-lt"/>
              </a:rPr>
              <a:t>:</a:t>
            </a:r>
            <a:endParaRPr lang="fr-FR" sz="700" b="1" i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77" name="TextBox 29"/>
          <p:cNvSpPr txBox="1"/>
          <p:nvPr userDrawn="1"/>
        </p:nvSpPr>
        <p:spPr>
          <a:xfrm>
            <a:off x="5947418" y="1215201"/>
            <a:ext cx="1188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Début d’événement</a:t>
            </a:r>
          </a:p>
        </p:txBody>
      </p:sp>
      <p:sp>
        <p:nvSpPr>
          <p:cNvPr id="78" name="TextBox 65"/>
          <p:cNvSpPr txBox="1"/>
          <p:nvPr userDrawn="1"/>
        </p:nvSpPr>
        <p:spPr>
          <a:xfrm>
            <a:off x="8521794" y="1215201"/>
            <a:ext cx="10757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Fin d’événement</a:t>
            </a:r>
          </a:p>
        </p:txBody>
      </p:sp>
      <p:sp>
        <p:nvSpPr>
          <p:cNvPr id="79" name="TextBox 69"/>
          <p:cNvSpPr txBox="1"/>
          <p:nvPr userDrawn="1"/>
        </p:nvSpPr>
        <p:spPr>
          <a:xfrm>
            <a:off x="7203412" y="1292146"/>
            <a:ext cx="11881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Renouvellement</a:t>
            </a:r>
          </a:p>
        </p:txBody>
      </p:sp>
      <p:sp>
        <p:nvSpPr>
          <p:cNvPr id="97" name="Rectangle 96"/>
          <p:cNvSpPr/>
          <p:nvPr userDrawn="1"/>
        </p:nvSpPr>
        <p:spPr bwMode="auto">
          <a:xfrm>
            <a:off x="8699945" y="1628848"/>
            <a:ext cx="793957" cy="3636356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sp>
        <p:nvSpPr>
          <p:cNvPr id="98" name="Rectangle 97"/>
          <p:cNvSpPr/>
          <p:nvPr userDrawn="1"/>
        </p:nvSpPr>
        <p:spPr bwMode="auto">
          <a:xfrm>
            <a:off x="7396145" y="1628801"/>
            <a:ext cx="793957" cy="3636403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cxnSp>
        <p:nvCxnSpPr>
          <p:cNvPr id="101" name="Straight Connector 66"/>
          <p:cNvCxnSpPr/>
          <p:nvPr userDrawn="1"/>
        </p:nvCxnSpPr>
        <p:spPr bwMode="auto">
          <a:xfrm>
            <a:off x="7169481" y="1629204"/>
            <a:ext cx="0" cy="3636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02" name="Straight Connector 68"/>
          <p:cNvCxnSpPr/>
          <p:nvPr userDrawn="1"/>
        </p:nvCxnSpPr>
        <p:spPr bwMode="auto">
          <a:xfrm>
            <a:off x="8425475" y="1623397"/>
            <a:ext cx="0" cy="3636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pic>
        <p:nvPicPr>
          <p:cNvPr id="45" name="Image 44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8683" y="5993476"/>
            <a:ext cx="362413" cy="362413"/>
          </a:xfrm>
          <a:prstGeom prst="rect">
            <a:avLst/>
          </a:prstGeom>
        </p:spPr>
      </p:pic>
      <p:grpSp>
        <p:nvGrpSpPr>
          <p:cNvPr id="47" name="Groupe 46"/>
          <p:cNvGrpSpPr/>
          <p:nvPr userDrawn="1"/>
        </p:nvGrpSpPr>
        <p:grpSpPr>
          <a:xfrm>
            <a:off x="6283443" y="6201308"/>
            <a:ext cx="2649387" cy="272288"/>
            <a:chOff x="5719035" y="6231640"/>
            <a:chExt cx="2649387" cy="342577"/>
          </a:xfrm>
        </p:grpSpPr>
        <p:sp>
          <p:nvSpPr>
            <p:cNvPr id="48" name="TextBox 54"/>
            <p:cNvSpPr txBox="1"/>
            <p:nvPr/>
          </p:nvSpPr>
          <p:spPr>
            <a:xfrm>
              <a:off x="5719035" y="6291428"/>
              <a:ext cx="396044" cy="282789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r>
                <a:rPr lang="fr-FR" sz="3200" b="1" dirty="0">
                  <a:solidFill>
                    <a:srgbClr val="FFC000"/>
                  </a:solidFill>
                  <a:latin typeface="+mn-lt"/>
                </a:rPr>
                <a:t>~</a:t>
              </a:r>
            </a:p>
          </p:txBody>
        </p:sp>
        <p:sp>
          <p:nvSpPr>
            <p:cNvPr id="49" name="TextBox 59"/>
            <p:cNvSpPr txBox="1"/>
            <p:nvPr/>
          </p:nvSpPr>
          <p:spPr>
            <a:xfrm>
              <a:off x="6229395" y="6231640"/>
              <a:ext cx="2139027" cy="3097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en cours de validation</a:t>
              </a:r>
            </a:p>
          </p:txBody>
        </p:sp>
      </p:grpSp>
      <p:grpSp>
        <p:nvGrpSpPr>
          <p:cNvPr id="50" name="Groupe 49"/>
          <p:cNvGrpSpPr/>
          <p:nvPr userDrawn="1"/>
        </p:nvGrpSpPr>
        <p:grpSpPr>
          <a:xfrm>
            <a:off x="6398409" y="6459143"/>
            <a:ext cx="2538714" cy="246221"/>
            <a:chOff x="6108241" y="6533126"/>
            <a:chExt cx="2538714" cy="316030"/>
          </a:xfrm>
        </p:grpSpPr>
        <p:pic>
          <p:nvPicPr>
            <p:cNvPr id="51" name="Picture 3" descr="D:\SkyDrive\Pro\Divers\Couteau suisse\PNG\Flèches &amp; signes\button_cancel.png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6108241" y="6548414"/>
              <a:ext cx="201612" cy="201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2" name="TextBox 60"/>
            <p:cNvSpPr txBox="1"/>
            <p:nvPr/>
          </p:nvSpPr>
          <p:spPr>
            <a:xfrm>
              <a:off x="6507928" y="6533126"/>
              <a:ext cx="2139027" cy="316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à produire</a:t>
              </a:r>
            </a:p>
          </p:txBody>
        </p:sp>
      </p:grpSp>
      <p:sp>
        <p:nvSpPr>
          <p:cNvPr id="55" name="Rectangle 54"/>
          <p:cNvSpPr/>
          <p:nvPr userDrawn="1"/>
        </p:nvSpPr>
        <p:spPr bwMode="auto">
          <a:xfrm>
            <a:off x="6263824" y="5349831"/>
            <a:ext cx="2854029" cy="1343158"/>
          </a:xfrm>
          <a:prstGeom prst="rect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1200" kern="0" dirty="0" err="1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pic>
        <p:nvPicPr>
          <p:cNvPr id="57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364175" y="5790483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" name="Rectangle 52"/>
          <p:cNvSpPr/>
          <p:nvPr userDrawn="1"/>
        </p:nvSpPr>
        <p:spPr bwMode="auto">
          <a:xfrm>
            <a:off x="3224808" y="1708887"/>
            <a:ext cx="2055837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indent="0" algn="ctr">
              <a:buFont typeface="Arial" panose="020B0604020202020204" pitchFamily="34" charset="0"/>
              <a:buNone/>
            </a:pPr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Prise en charge stagiaire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INTCAR0011</a:t>
            </a:r>
          </a:p>
        </p:txBody>
      </p:sp>
      <p:sp>
        <p:nvSpPr>
          <p:cNvPr id="58" name="Rectangle 57"/>
          <p:cNvSpPr/>
          <p:nvPr userDrawn="1"/>
        </p:nvSpPr>
        <p:spPr bwMode="auto">
          <a:xfrm rot="16200000">
            <a:off x="-1333609" y="3077325"/>
            <a:ext cx="3644147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4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Carrière</a:t>
            </a:r>
          </a:p>
        </p:txBody>
      </p:sp>
      <p:pic>
        <p:nvPicPr>
          <p:cNvPr id="59" name="Image 58" descr="Capture d’écran">
            <a:hlinkClick r:id="rId8" action="ppaction://hlinksldjump"/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8524" y="250341"/>
            <a:ext cx="1173921" cy="769672"/>
          </a:xfrm>
          <a:prstGeom prst="rect">
            <a:avLst/>
          </a:prstGeom>
        </p:spPr>
      </p:pic>
      <p:pic>
        <p:nvPicPr>
          <p:cNvPr id="60" name="Image 59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3471" y="1900757"/>
            <a:ext cx="318039" cy="336260"/>
          </a:xfrm>
          <a:prstGeom prst="rect">
            <a:avLst/>
          </a:prstGeom>
        </p:spPr>
      </p:pic>
      <p:sp>
        <p:nvSpPr>
          <p:cNvPr id="63" name="TextBox 58"/>
          <p:cNvSpPr txBox="1"/>
          <p:nvPr userDrawn="1"/>
        </p:nvSpPr>
        <p:spPr>
          <a:xfrm>
            <a:off x="6807886" y="5769260"/>
            <a:ext cx="2126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Acte modélisé dans INGRES</a:t>
            </a:r>
            <a:endParaRPr lang="fr-FR" sz="1000" b="1" i="1" dirty="0">
              <a:solidFill>
                <a:srgbClr val="004272"/>
              </a:solidFill>
              <a:latin typeface="+mn-lt"/>
            </a:endParaRPr>
          </a:p>
        </p:txBody>
      </p:sp>
      <p:sp>
        <p:nvSpPr>
          <p:cNvPr id="64" name="TextBox 58"/>
          <p:cNvSpPr txBox="1"/>
          <p:nvPr userDrawn="1"/>
        </p:nvSpPr>
        <p:spPr>
          <a:xfrm>
            <a:off x="6807886" y="5985284"/>
            <a:ext cx="23444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dirty="0">
                <a:solidFill>
                  <a:srgbClr val="004272"/>
                </a:solidFill>
                <a:latin typeface="+mn-lt"/>
              </a:rPr>
              <a:t>A</a:t>
            </a:r>
            <a:r>
              <a:rPr lang="fr-FR" sz="1000" b="1" i="1" baseline="0" dirty="0">
                <a:solidFill>
                  <a:srgbClr val="004272"/>
                </a:solidFill>
                <a:latin typeface="+mn-lt"/>
              </a:rPr>
              <a:t>cte</a:t>
            </a:r>
            <a:r>
              <a:rPr lang="fr-FR" sz="1000" b="1" i="1" dirty="0">
                <a:solidFill>
                  <a:srgbClr val="004272"/>
                </a:solidFill>
                <a:latin typeface="+mn-lt"/>
              </a:rPr>
              <a:t> documentaire validé</a:t>
            </a:r>
          </a:p>
        </p:txBody>
      </p:sp>
      <p:pic>
        <p:nvPicPr>
          <p:cNvPr id="66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364175" y="5790483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" name="ZoneTexte 66"/>
          <p:cNvSpPr txBox="1"/>
          <p:nvPr userDrawn="1"/>
        </p:nvSpPr>
        <p:spPr>
          <a:xfrm>
            <a:off x="6780171" y="5528555"/>
            <a:ext cx="204254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Acte paramétré dans la Suite 9</a:t>
            </a:r>
            <a:endParaRPr lang="fr-FR" sz="1000" i="1" kern="1200" dirty="0">
              <a:solidFill>
                <a:srgbClr val="004272"/>
              </a:solidFill>
              <a:effectLst/>
              <a:latin typeface="+mn-lt"/>
              <a:ea typeface="ＭＳ Ｐゴシック" pitchFamily="34" charset="-128"/>
              <a:cs typeface="+mn-cs"/>
            </a:endParaRPr>
          </a:p>
        </p:txBody>
      </p:sp>
      <p:pic>
        <p:nvPicPr>
          <p:cNvPr id="68" name="Image 6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1152" y="5454223"/>
            <a:ext cx="318039" cy="336260"/>
          </a:xfrm>
          <a:prstGeom prst="rect">
            <a:avLst/>
          </a:prstGeom>
        </p:spPr>
      </p:pic>
      <p:sp>
        <p:nvSpPr>
          <p:cNvPr id="56" name="TextBox 64"/>
          <p:cNvSpPr txBox="1"/>
          <p:nvPr userDrawn="1"/>
        </p:nvSpPr>
        <p:spPr>
          <a:xfrm>
            <a:off x="6156461" y="5190213"/>
            <a:ext cx="710343" cy="2462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>
                <a:solidFill>
                  <a:srgbClr val="004272"/>
                </a:solidFill>
                <a:latin typeface="+mn-lt"/>
              </a:rPr>
              <a:t>Légende</a:t>
            </a:r>
          </a:p>
        </p:txBody>
      </p:sp>
      <p:sp>
        <p:nvSpPr>
          <p:cNvPr id="46" name="TextBox 54"/>
          <p:cNvSpPr txBox="1"/>
          <p:nvPr userDrawn="1"/>
        </p:nvSpPr>
        <p:spPr>
          <a:xfrm>
            <a:off x="6283443" y="6275621"/>
            <a:ext cx="396044" cy="224767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fr-FR" sz="3200" b="1" dirty="0">
                <a:solidFill>
                  <a:srgbClr val="FFC000"/>
                </a:solidFill>
                <a:latin typeface="+mn-lt"/>
              </a:rPr>
              <a:t>~</a:t>
            </a:r>
          </a:p>
        </p:txBody>
      </p:sp>
      <p:sp>
        <p:nvSpPr>
          <p:cNvPr id="39" name="Rectangle 38"/>
          <p:cNvSpPr/>
          <p:nvPr userDrawn="1"/>
        </p:nvSpPr>
        <p:spPr bwMode="auto">
          <a:xfrm>
            <a:off x="3224807" y="3095707"/>
            <a:ext cx="2055837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indent="0" algn="ctr">
              <a:buFont typeface="Arial" panose="020B0604020202020204" pitchFamily="34" charset="0"/>
              <a:buNone/>
            </a:pPr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Prorogation</a:t>
            </a:r>
            <a:r>
              <a:rPr lang="fr-FR" sz="1050" i="1" kern="0" baseline="0" dirty="0">
                <a:solidFill>
                  <a:srgbClr val="004272"/>
                </a:solidFill>
                <a:latin typeface="+mn-lt"/>
                <a:cs typeface="ＭＳ Ｐゴシック"/>
              </a:rPr>
              <a:t> de </a:t>
            </a:r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stage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INTCAR0021</a:t>
            </a:r>
          </a:p>
        </p:txBody>
      </p:sp>
      <p:sp>
        <p:nvSpPr>
          <p:cNvPr id="43" name="Rectangle 42"/>
          <p:cNvSpPr/>
          <p:nvPr userDrawn="1"/>
        </p:nvSpPr>
        <p:spPr bwMode="auto">
          <a:xfrm>
            <a:off x="3224808" y="4329100"/>
            <a:ext cx="2055837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indent="0" algn="ctr">
              <a:buFont typeface="Arial" panose="020B0604020202020204" pitchFamily="34" charset="0"/>
              <a:buNone/>
            </a:pPr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Prolongation de stage congés interruptifs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INTCAR0030</a:t>
            </a:r>
          </a:p>
        </p:txBody>
      </p:sp>
      <p:pic>
        <p:nvPicPr>
          <p:cNvPr id="62" name="Image 61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8683" y="4527718"/>
            <a:ext cx="318039" cy="336260"/>
          </a:xfrm>
          <a:prstGeom prst="rect">
            <a:avLst/>
          </a:prstGeom>
        </p:spPr>
      </p:pic>
      <p:pic>
        <p:nvPicPr>
          <p:cNvPr id="65" name="Image 64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0869" y="3268239"/>
            <a:ext cx="318039" cy="336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946745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asque congé pare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9"/>
          <p:cNvSpPr/>
          <p:nvPr userDrawn="1"/>
        </p:nvSpPr>
        <p:spPr bwMode="auto">
          <a:xfrm>
            <a:off x="7241462" y="1818182"/>
            <a:ext cx="1150082" cy="746642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Verdana" pitchFamily="34" charset="0"/>
                <a:ea typeface="ＭＳ Ｐゴシック" pitchFamily="34" charset="-128"/>
                <a:cs typeface="ＭＳ Ｐゴシック"/>
              </a:rPr>
              <a:t>INTPOS0068</a:t>
            </a:r>
            <a:endParaRPr lang="fr-FR" sz="1050" i="1" kern="0" baseline="0" dirty="0">
              <a:solidFill>
                <a:srgbClr val="004272"/>
              </a:solidFill>
              <a:latin typeface="+mn-lt"/>
              <a:ea typeface="ＭＳ Ｐゴシック" pitchFamily="34" charset="-128"/>
              <a:cs typeface="ＭＳ Ｐゴシック"/>
            </a:endParaRPr>
          </a:p>
        </p:txBody>
      </p:sp>
      <p:graphicFrame>
        <p:nvGraphicFramePr>
          <p:cNvPr id="5" name="Object 20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9920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20"/>
          <p:cNvGraphicFramePr>
            <a:graphicFrameLocks noChangeAspect="1"/>
          </p:cNvGraphicFramePr>
          <p:nvPr userDrawn="1">
            <p:custDataLst>
              <p:tags r:id="rId3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9921" name="think-cell Slide" r:id="rId7" imgW="360" imgH="360" progId="">
                  <p:embed/>
                </p:oleObj>
              </mc:Choice>
              <mc:Fallback>
                <p:oleObj name="think-cell Slide" r:id="rId7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Straight Connector 7"/>
          <p:cNvCxnSpPr>
            <a:cxnSpLocks noChangeShapeType="1"/>
          </p:cNvCxnSpPr>
          <p:nvPr userDrawn="1"/>
        </p:nvCxnSpPr>
        <p:spPr bwMode="auto">
          <a:xfrm>
            <a:off x="449263" y="1052513"/>
            <a:ext cx="3384550" cy="0"/>
          </a:xfrm>
          <a:prstGeom prst="line">
            <a:avLst/>
          </a:prstGeom>
          <a:noFill/>
          <a:ln w="285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cxnSp>
        <p:nvCxnSpPr>
          <p:cNvPr id="12" name="Straight Connector 8"/>
          <p:cNvCxnSpPr>
            <a:cxnSpLocks noChangeShapeType="1"/>
          </p:cNvCxnSpPr>
          <p:nvPr userDrawn="1"/>
        </p:nvCxnSpPr>
        <p:spPr bwMode="auto">
          <a:xfrm>
            <a:off x="3873500" y="1052513"/>
            <a:ext cx="5614988" cy="0"/>
          </a:xfrm>
          <a:prstGeom prst="line">
            <a:avLst/>
          </a:prstGeom>
          <a:noFill/>
          <a:ln w="31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sp>
        <p:nvSpPr>
          <p:cNvPr id="17" name="Slide Number Placeholder 1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8" name="Parallelogram 6"/>
          <p:cNvSpPr>
            <a:spLocks noChangeArrowheads="1"/>
          </p:cNvSpPr>
          <p:nvPr userDrawn="1"/>
        </p:nvSpPr>
        <p:spPr bwMode="auto">
          <a:xfrm>
            <a:off x="9418638" y="6273800"/>
            <a:ext cx="107950" cy="539750"/>
          </a:xfrm>
          <a:prstGeom prst="parallelogram">
            <a:avLst>
              <a:gd name="adj" fmla="val 82329"/>
            </a:avLst>
          </a:prstGeom>
          <a:solidFill>
            <a:srgbClr val="00355C">
              <a:alpha val="39999"/>
            </a:srgbClr>
          </a:solidFill>
          <a:ln>
            <a:noFill/>
          </a:ln>
        </p:spPr>
        <p:txBody>
          <a:bodyPr anchor="ctr"/>
          <a:lstStyle>
            <a:lvl1pPr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fr-FR" sz="1200">
              <a:solidFill>
                <a:srgbClr val="004272"/>
              </a:solidFill>
            </a:endParaRPr>
          </a:p>
        </p:txBody>
      </p:sp>
      <p:sp>
        <p:nvSpPr>
          <p:cNvPr id="40" name="Title 2"/>
          <p:cNvSpPr txBox="1">
            <a:spLocks/>
          </p:cNvSpPr>
          <p:nvPr userDrawn="1"/>
        </p:nvSpPr>
        <p:spPr bwMode="gray">
          <a:xfrm>
            <a:off x="428625" y="260350"/>
            <a:ext cx="9061450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+mn-lt"/>
                <a:ea typeface="ＭＳ Ｐゴシック" pitchFamily="34" charset="-128"/>
                <a:cs typeface="Calibri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9pPr>
          </a:lstStyle>
          <a:p>
            <a:pPr eaLnBrk="1" hangingPunct="1"/>
            <a:r>
              <a:rPr lang="fr-FR" sz="1800" b="0" kern="0" dirty="0"/>
              <a:t>Détail des événements </a:t>
            </a:r>
            <a:br>
              <a:rPr lang="fr-FR" sz="1800" b="0" kern="0" dirty="0"/>
            </a:br>
            <a:r>
              <a:rPr lang="fr-FR" sz="1800" kern="0" dirty="0"/>
              <a:t>Processus - Gestion de la disponibilité pour élever un enfant</a:t>
            </a:r>
          </a:p>
        </p:txBody>
      </p:sp>
      <p:sp>
        <p:nvSpPr>
          <p:cNvPr id="41" name="Slide Number Placeholder 3"/>
          <p:cNvSpPr txBox="1">
            <a:spLocks/>
          </p:cNvSpPr>
          <p:nvPr userDrawn="1"/>
        </p:nvSpPr>
        <p:spPr bwMode="gray">
          <a:xfrm>
            <a:off x="9247188" y="6369050"/>
            <a:ext cx="658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0" i="0" u="none" kern="1200">
                <a:solidFill>
                  <a:srgbClr val="004272"/>
                </a:solidFill>
                <a:latin typeface="+mn-lt"/>
                <a:ea typeface="ＭＳ Ｐゴシック" pitchFamily="-96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43" name="TextBox 9"/>
          <p:cNvSpPr txBox="1"/>
          <p:nvPr userDrawn="1"/>
        </p:nvSpPr>
        <p:spPr>
          <a:xfrm>
            <a:off x="8185038" y="60593"/>
            <a:ext cx="1298479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b="1" i="1" dirty="0">
                <a:solidFill>
                  <a:srgbClr val="004272"/>
                </a:solidFill>
                <a:latin typeface="+mn-lt"/>
                <a:hlinkClick r:id="rId8" action="ppaction://hlinksldjump"/>
              </a:rPr>
              <a:t>RETOUR AU SOMMAIRE </a:t>
            </a:r>
            <a:r>
              <a:rPr lang="fr-FR" sz="700" b="1" i="1" dirty="0">
                <a:solidFill>
                  <a:srgbClr val="004272"/>
                </a:solidFill>
                <a:latin typeface="+mn-lt"/>
              </a:rPr>
              <a:t>:</a:t>
            </a:r>
            <a:endParaRPr lang="fr-FR" sz="700" b="1" i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72" name="Rectangle 71"/>
          <p:cNvSpPr/>
          <p:nvPr userDrawn="1"/>
        </p:nvSpPr>
        <p:spPr bwMode="auto">
          <a:xfrm>
            <a:off x="1140974" y="2750079"/>
            <a:ext cx="144000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100" b="1" kern="0" dirty="0">
                <a:solidFill>
                  <a:srgbClr val="004272"/>
                </a:solidFill>
                <a:latin typeface="+mn-lt"/>
                <a:cs typeface="Arial" panose="020B0604020202020204" pitchFamily="34" charset="0"/>
              </a:rPr>
              <a:t>Disponibilité pour élever un enfant</a:t>
            </a:r>
          </a:p>
        </p:txBody>
      </p:sp>
      <p:sp>
        <p:nvSpPr>
          <p:cNvPr id="97" name="Rectangle 96"/>
          <p:cNvSpPr/>
          <p:nvPr userDrawn="1"/>
        </p:nvSpPr>
        <p:spPr bwMode="auto">
          <a:xfrm>
            <a:off x="3259108" y="1844824"/>
            <a:ext cx="2934236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Disponibilité pour élever un enfant </a:t>
            </a:r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avec ancienneté</a:t>
            </a: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INTPOS0057 (initial)</a:t>
            </a:r>
          </a:p>
        </p:txBody>
      </p:sp>
      <p:cxnSp>
        <p:nvCxnSpPr>
          <p:cNvPr id="98" name="Straight Connector 34"/>
          <p:cNvCxnSpPr>
            <a:stCxn id="72" idx="3"/>
            <a:endCxn id="97" idx="1"/>
          </p:cNvCxnSpPr>
          <p:nvPr userDrawn="1"/>
        </p:nvCxnSpPr>
        <p:spPr bwMode="auto">
          <a:xfrm flipV="1">
            <a:off x="2580974" y="2204824"/>
            <a:ext cx="678134" cy="905255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6" name="TextBox 29"/>
          <p:cNvSpPr txBox="1"/>
          <p:nvPr userDrawn="1"/>
        </p:nvSpPr>
        <p:spPr>
          <a:xfrm>
            <a:off x="6109526" y="1215201"/>
            <a:ext cx="1188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Début d’événement</a:t>
            </a:r>
          </a:p>
        </p:txBody>
      </p:sp>
      <p:sp>
        <p:nvSpPr>
          <p:cNvPr id="77" name="TextBox 65"/>
          <p:cNvSpPr txBox="1"/>
          <p:nvPr userDrawn="1"/>
        </p:nvSpPr>
        <p:spPr>
          <a:xfrm>
            <a:off x="8521794" y="1215201"/>
            <a:ext cx="107572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Réintégration</a:t>
            </a:r>
          </a:p>
        </p:txBody>
      </p:sp>
      <p:sp>
        <p:nvSpPr>
          <p:cNvPr id="78" name="TextBox 69"/>
          <p:cNvSpPr txBox="1"/>
          <p:nvPr userDrawn="1"/>
        </p:nvSpPr>
        <p:spPr>
          <a:xfrm>
            <a:off x="7203412" y="1292146"/>
            <a:ext cx="11881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Prolongation</a:t>
            </a:r>
          </a:p>
        </p:txBody>
      </p:sp>
      <p:cxnSp>
        <p:nvCxnSpPr>
          <p:cNvPr id="130" name="Straight Connector 66"/>
          <p:cNvCxnSpPr/>
          <p:nvPr userDrawn="1"/>
        </p:nvCxnSpPr>
        <p:spPr bwMode="auto">
          <a:xfrm>
            <a:off x="7188505" y="1297953"/>
            <a:ext cx="0" cy="3636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31" name="Straight Connector 68"/>
          <p:cNvCxnSpPr/>
          <p:nvPr userDrawn="1"/>
        </p:nvCxnSpPr>
        <p:spPr bwMode="auto">
          <a:xfrm>
            <a:off x="8444499" y="1292146"/>
            <a:ext cx="0" cy="3636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74" name="Rectangle 73"/>
          <p:cNvSpPr/>
          <p:nvPr userDrawn="1"/>
        </p:nvSpPr>
        <p:spPr bwMode="auto">
          <a:xfrm>
            <a:off x="3259108" y="3655334"/>
            <a:ext cx="2928134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Disponibilité pour élever un enfant avec et sans ancienneté</a:t>
            </a: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INTPOS0064 (initial)</a:t>
            </a:r>
          </a:p>
        </p:txBody>
      </p:sp>
      <p:cxnSp>
        <p:nvCxnSpPr>
          <p:cNvPr id="4" name="Connecteur droit 3"/>
          <p:cNvCxnSpPr>
            <a:stCxn id="72" idx="3"/>
            <a:endCxn id="74" idx="1"/>
          </p:cNvCxnSpPr>
          <p:nvPr userDrawn="1"/>
        </p:nvCxnSpPr>
        <p:spPr bwMode="auto">
          <a:xfrm>
            <a:off x="2580974" y="3110079"/>
            <a:ext cx="678134" cy="905255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5" name="Rectangle 44"/>
          <p:cNvSpPr/>
          <p:nvPr userDrawn="1"/>
        </p:nvSpPr>
        <p:spPr bwMode="auto">
          <a:xfrm rot="16200000">
            <a:off x="-831411" y="2804700"/>
            <a:ext cx="2711759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4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Positions</a:t>
            </a:r>
          </a:p>
        </p:txBody>
      </p:sp>
      <p:pic>
        <p:nvPicPr>
          <p:cNvPr id="42" name="Image 41" descr="Capture d’écran">
            <a:hlinkClick r:id="rId8" action="ppaction://hlinksldjump"/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8524" y="250341"/>
            <a:ext cx="1173921" cy="769672"/>
          </a:xfrm>
          <a:prstGeom prst="rect">
            <a:avLst/>
          </a:prstGeom>
        </p:spPr>
      </p:pic>
      <p:grpSp>
        <p:nvGrpSpPr>
          <p:cNvPr id="46" name="Groupe 45"/>
          <p:cNvGrpSpPr/>
          <p:nvPr userDrawn="1"/>
        </p:nvGrpSpPr>
        <p:grpSpPr>
          <a:xfrm>
            <a:off x="6480077" y="6309320"/>
            <a:ext cx="2649387" cy="272288"/>
            <a:chOff x="5719035" y="6231640"/>
            <a:chExt cx="2649387" cy="342577"/>
          </a:xfrm>
        </p:grpSpPr>
        <p:sp>
          <p:nvSpPr>
            <p:cNvPr id="47" name="TextBox 54"/>
            <p:cNvSpPr txBox="1"/>
            <p:nvPr/>
          </p:nvSpPr>
          <p:spPr>
            <a:xfrm>
              <a:off x="5719035" y="6291428"/>
              <a:ext cx="396044" cy="282789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r>
                <a:rPr lang="fr-FR" sz="3200" b="1" dirty="0">
                  <a:solidFill>
                    <a:srgbClr val="FFC000"/>
                  </a:solidFill>
                  <a:latin typeface="+mn-lt"/>
                </a:rPr>
                <a:t>~</a:t>
              </a:r>
            </a:p>
          </p:txBody>
        </p:sp>
        <p:sp>
          <p:nvSpPr>
            <p:cNvPr id="48" name="TextBox 59"/>
            <p:cNvSpPr txBox="1"/>
            <p:nvPr/>
          </p:nvSpPr>
          <p:spPr>
            <a:xfrm>
              <a:off x="6229395" y="6231640"/>
              <a:ext cx="2139027" cy="3097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en cours de validation</a:t>
              </a:r>
            </a:p>
          </p:txBody>
        </p:sp>
      </p:grpSp>
      <p:sp>
        <p:nvSpPr>
          <p:cNvPr id="51" name="TextBox 58"/>
          <p:cNvSpPr txBox="1"/>
          <p:nvPr userDrawn="1"/>
        </p:nvSpPr>
        <p:spPr>
          <a:xfrm>
            <a:off x="7008705" y="5841268"/>
            <a:ext cx="2126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Acte modélisé dans INGRES</a:t>
            </a:r>
            <a:endParaRPr lang="fr-FR" sz="1000" b="1" i="1" dirty="0">
              <a:solidFill>
                <a:srgbClr val="004272"/>
              </a:solidFill>
              <a:latin typeface="+mn-lt"/>
            </a:endParaRPr>
          </a:p>
        </p:txBody>
      </p:sp>
      <p:sp>
        <p:nvSpPr>
          <p:cNvPr id="64" name="TextBox 58"/>
          <p:cNvSpPr txBox="1"/>
          <p:nvPr userDrawn="1"/>
        </p:nvSpPr>
        <p:spPr>
          <a:xfrm>
            <a:off x="7008705" y="6091992"/>
            <a:ext cx="23444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dirty="0">
                <a:solidFill>
                  <a:srgbClr val="004272"/>
                </a:solidFill>
                <a:latin typeface="+mn-lt"/>
              </a:rPr>
              <a:t>A</a:t>
            </a:r>
            <a:r>
              <a:rPr lang="fr-FR" sz="1000" b="1" i="1" baseline="0" dirty="0">
                <a:solidFill>
                  <a:srgbClr val="004272"/>
                </a:solidFill>
                <a:latin typeface="+mn-lt"/>
              </a:rPr>
              <a:t>cte</a:t>
            </a:r>
            <a:r>
              <a:rPr lang="fr-FR" sz="1000" b="1" i="1" dirty="0">
                <a:solidFill>
                  <a:srgbClr val="004272"/>
                </a:solidFill>
                <a:latin typeface="+mn-lt"/>
              </a:rPr>
              <a:t> documentaire validé</a:t>
            </a:r>
          </a:p>
        </p:txBody>
      </p:sp>
      <p:grpSp>
        <p:nvGrpSpPr>
          <p:cNvPr id="65" name="Groupe 64"/>
          <p:cNvGrpSpPr/>
          <p:nvPr userDrawn="1"/>
        </p:nvGrpSpPr>
        <p:grpSpPr>
          <a:xfrm>
            <a:off x="6599228" y="6531151"/>
            <a:ext cx="2538714" cy="246221"/>
            <a:chOff x="6108241" y="6486136"/>
            <a:chExt cx="2538714" cy="316030"/>
          </a:xfrm>
        </p:grpSpPr>
        <p:pic>
          <p:nvPicPr>
            <p:cNvPr id="66" name="Picture 3" descr="D:\SkyDrive\Pro\Divers\Couteau suisse\PNG\Flèches &amp; signes\button_cancel.png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6108241" y="6548414"/>
              <a:ext cx="201612" cy="201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7" name="TextBox 60"/>
            <p:cNvSpPr txBox="1"/>
            <p:nvPr/>
          </p:nvSpPr>
          <p:spPr>
            <a:xfrm>
              <a:off x="6507928" y="6486136"/>
              <a:ext cx="2139027" cy="316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à produire</a:t>
              </a:r>
            </a:p>
          </p:txBody>
        </p:sp>
      </p:grpSp>
      <p:sp>
        <p:nvSpPr>
          <p:cNvPr id="68" name="Rectangle 67"/>
          <p:cNvSpPr/>
          <p:nvPr userDrawn="1"/>
        </p:nvSpPr>
        <p:spPr bwMode="auto">
          <a:xfrm>
            <a:off x="6321152" y="5421840"/>
            <a:ext cx="2854029" cy="1343158"/>
          </a:xfrm>
          <a:prstGeom prst="rect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1200" kern="0" dirty="0" err="1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69" name="TextBox 64"/>
          <p:cNvSpPr txBox="1"/>
          <p:nvPr userDrawn="1"/>
        </p:nvSpPr>
        <p:spPr>
          <a:xfrm>
            <a:off x="6249144" y="5265204"/>
            <a:ext cx="710343" cy="2462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>
                <a:solidFill>
                  <a:srgbClr val="004272"/>
                </a:solidFill>
                <a:latin typeface="+mn-lt"/>
              </a:rPr>
              <a:t>Légende</a:t>
            </a:r>
          </a:p>
        </p:txBody>
      </p:sp>
      <p:pic>
        <p:nvPicPr>
          <p:cNvPr id="70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564994" y="5862491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" name="ZoneTexte 70"/>
          <p:cNvSpPr txBox="1"/>
          <p:nvPr userDrawn="1"/>
        </p:nvSpPr>
        <p:spPr>
          <a:xfrm>
            <a:off x="6980990" y="5600563"/>
            <a:ext cx="20778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 Acte paramétré dans la Suite 9</a:t>
            </a:r>
            <a:endParaRPr lang="fr-FR" sz="1000" i="1" kern="1200" dirty="0">
              <a:solidFill>
                <a:srgbClr val="004272"/>
              </a:solidFill>
              <a:effectLst/>
              <a:latin typeface="+mn-lt"/>
              <a:ea typeface="ＭＳ Ｐゴシック" pitchFamily="34" charset="-128"/>
              <a:cs typeface="+mn-cs"/>
            </a:endParaRPr>
          </a:p>
        </p:txBody>
      </p:sp>
      <p:pic>
        <p:nvPicPr>
          <p:cNvPr id="75" name="Image 74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1014" y="5526231"/>
            <a:ext cx="318039" cy="336260"/>
          </a:xfrm>
          <a:prstGeom prst="rect">
            <a:avLst/>
          </a:prstGeom>
        </p:spPr>
      </p:pic>
      <p:pic>
        <p:nvPicPr>
          <p:cNvPr id="79" name="Image 78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502" y="6090923"/>
            <a:ext cx="362413" cy="362413"/>
          </a:xfrm>
          <a:prstGeom prst="rect">
            <a:avLst/>
          </a:prstGeom>
        </p:spPr>
      </p:pic>
      <p:sp>
        <p:nvSpPr>
          <p:cNvPr id="53" name="Rectangle 52"/>
          <p:cNvSpPr/>
          <p:nvPr userDrawn="1"/>
        </p:nvSpPr>
        <p:spPr bwMode="auto">
          <a:xfrm>
            <a:off x="8521794" y="1818182"/>
            <a:ext cx="1150082" cy="3109964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r-FR" sz="1050" i="1" kern="0" dirty="0">
              <a:solidFill>
                <a:srgbClr val="004272"/>
              </a:solidFill>
              <a:latin typeface="Verdana" pitchFamily="34" charset="0"/>
              <a:ea typeface="ＭＳ Ｐゴシック" pitchFamily="34" charset="-128"/>
              <a:cs typeface="ＭＳ Ｐゴシック"/>
            </a:endParaRPr>
          </a:p>
          <a:p>
            <a:pPr algn="ctr"/>
            <a:endParaRPr lang="fr-FR" sz="1050" i="1" kern="0" dirty="0">
              <a:solidFill>
                <a:srgbClr val="004272"/>
              </a:solidFill>
              <a:latin typeface="Verdana" pitchFamily="34" charset="0"/>
              <a:ea typeface="ＭＳ Ｐゴシック" pitchFamily="34" charset="-128"/>
              <a:cs typeface="ＭＳ Ｐゴシック"/>
            </a:endParaRPr>
          </a:p>
          <a:p>
            <a:pPr algn="ctr"/>
            <a:endParaRPr lang="fr-FR" sz="1050" i="1" kern="0" dirty="0">
              <a:solidFill>
                <a:srgbClr val="004272"/>
              </a:solidFill>
              <a:latin typeface="Verdana" pitchFamily="34" charset="0"/>
              <a:ea typeface="ＭＳ Ｐゴシック" pitchFamily="34" charset="-128"/>
              <a:cs typeface="ＭＳ Ｐゴシック"/>
            </a:endParaRP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Verdana" pitchFamily="34" charset="0"/>
                <a:ea typeface="ＭＳ Ｐゴシック" pitchFamily="34" charset="-128"/>
                <a:cs typeface="ＭＳ Ｐゴシック"/>
              </a:rPr>
              <a:t>INTPOS0016</a:t>
            </a:r>
            <a:endParaRPr lang="fr-FR" sz="1050" i="1" kern="0" baseline="0" dirty="0">
              <a:solidFill>
                <a:srgbClr val="004272"/>
              </a:solidFill>
              <a:latin typeface="+mn-lt"/>
              <a:ea typeface="ＭＳ Ｐゴシック" pitchFamily="34" charset="-128"/>
              <a:cs typeface="ＭＳ Ｐゴシック"/>
            </a:endParaRPr>
          </a:p>
        </p:txBody>
      </p:sp>
      <p:sp>
        <p:nvSpPr>
          <p:cNvPr id="54" name="Rectangle 53"/>
          <p:cNvSpPr/>
          <p:nvPr userDrawn="1"/>
        </p:nvSpPr>
        <p:spPr bwMode="auto">
          <a:xfrm>
            <a:off x="3260812" y="2744924"/>
            <a:ext cx="2934236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Disponibilité pour élever un enfant sans ancienneté</a:t>
            </a: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INTPOS0063 (initial)</a:t>
            </a:r>
          </a:p>
        </p:txBody>
      </p:sp>
      <p:cxnSp>
        <p:nvCxnSpPr>
          <p:cNvPr id="55" name="Connecteur droit 54"/>
          <p:cNvCxnSpPr>
            <a:stCxn id="72" idx="3"/>
            <a:endCxn id="54" idx="1"/>
          </p:cNvCxnSpPr>
          <p:nvPr userDrawn="1"/>
        </p:nvCxnSpPr>
        <p:spPr bwMode="auto">
          <a:xfrm flipV="1">
            <a:off x="2580974" y="3104924"/>
            <a:ext cx="679838" cy="5155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8" name="Rectangle 57"/>
          <p:cNvSpPr/>
          <p:nvPr userDrawn="1"/>
        </p:nvSpPr>
        <p:spPr bwMode="auto">
          <a:xfrm>
            <a:off x="7259302" y="2747679"/>
            <a:ext cx="1107903" cy="717245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Verdana" pitchFamily="34" charset="0"/>
                <a:ea typeface="ＭＳ Ｐゴシック" pitchFamily="34" charset="-128"/>
                <a:cs typeface="ＭＳ Ｐゴシック"/>
              </a:rPr>
              <a:t>INTPOS0070</a:t>
            </a:r>
            <a:endParaRPr lang="fr-FR" sz="1050" i="1" kern="0" baseline="0" dirty="0">
              <a:solidFill>
                <a:srgbClr val="004272"/>
              </a:solidFill>
              <a:latin typeface="+mn-lt"/>
              <a:ea typeface="ＭＳ Ｐゴシック" pitchFamily="34" charset="-128"/>
              <a:cs typeface="ＭＳ Ｐゴシック"/>
            </a:endParaRPr>
          </a:p>
        </p:txBody>
      </p:sp>
      <p:sp>
        <p:nvSpPr>
          <p:cNvPr id="59" name="Rectangle 58"/>
          <p:cNvSpPr/>
          <p:nvPr userDrawn="1"/>
        </p:nvSpPr>
        <p:spPr bwMode="auto">
          <a:xfrm>
            <a:off x="7257256" y="3681028"/>
            <a:ext cx="1107903" cy="694306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Verdana" pitchFamily="34" charset="0"/>
                <a:ea typeface="ＭＳ Ｐゴシック" pitchFamily="34" charset="-128"/>
                <a:cs typeface="ＭＳ Ｐゴシック"/>
              </a:rPr>
              <a:t>INTPOS0069</a:t>
            </a:r>
            <a:endParaRPr lang="fr-FR" sz="1050" i="1" kern="0" baseline="0" dirty="0">
              <a:solidFill>
                <a:srgbClr val="004272"/>
              </a:solidFill>
              <a:latin typeface="+mn-lt"/>
              <a:ea typeface="ＭＳ Ｐゴシック" pitchFamily="34" charset="-128"/>
              <a:cs typeface="ＭＳ Ｐゴシック"/>
            </a:endParaRPr>
          </a:p>
        </p:txBody>
      </p:sp>
      <p:pic>
        <p:nvPicPr>
          <p:cNvPr id="62" name="Image 61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3440" y="2780928"/>
            <a:ext cx="318039" cy="336260"/>
          </a:xfrm>
          <a:prstGeom prst="rect">
            <a:avLst/>
          </a:prstGeom>
        </p:spPr>
      </p:pic>
      <p:pic>
        <p:nvPicPr>
          <p:cNvPr id="56" name="Image 55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4249" y="3856715"/>
            <a:ext cx="318039" cy="336260"/>
          </a:xfrm>
          <a:prstGeom prst="rect">
            <a:avLst/>
          </a:prstGeom>
        </p:spPr>
      </p:pic>
      <p:pic>
        <p:nvPicPr>
          <p:cNvPr id="57" name="Image 56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8041" y="2936794"/>
            <a:ext cx="318039" cy="336260"/>
          </a:xfrm>
          <a:prstGeom prst="rect">
            <a:avLst/>
          </a:prstGeom>
        </p:spPr>
      </p:pic>
      <p:pic>
        <p:nvPicPr>
          <p:cNvPr id="60" name="Image 59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4249" y="2016952"/>
            <a:ext cx="318039" cy="336260"/>
          </a:xfrm>
          <a:prstGeom prst="rect">
            <a:avLst/>
          </a:prstGeom>
        </p:spPr>
      </p:pic>
      <p:pic>
        <p:nvPicPr>
          <p:cNvPr id="61" name="Image 60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8458" y="2036694"/>
            <a:ext cx="318039" cy="336260"/>
          </a:xfrm>
          <a:prstGeom prst="rect">
            <a:avLst/>
          </a:prstGeom>
        </p:spPr>
      </p:pic>
      <p:pic>
        <p:nvPicPr>
          <p:cNvPr id="81" name="Image 80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2187" y="2984252"/>
            <a:ext cx="318039" cy="336260"/>
          </a:xfrm>
          <a:prstGeom prst="rect">
            <a:avLst/>
          </a:prstGeom>
        </p:spPr>
      </p:pic>
      <p:pic>
        <p:nvPicPr>
          <p:cNvPr id="84" name="Image 83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7686" y="3881496"/>
            <a:ext cx="318039" cy="336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48341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asque PP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20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100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20"/>
          <p:cNvGraphicFramePr>
            <a:graphicFrameLocks noChangeAspect="1"/>
          </p:cNvGraphicFramePr>
          <p:nvPr userDrawn="1">
            <p:custDataLst>
              <p:tags r:id="rId3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101" name="think-cell Slide" r:id="rId7" imgW="360" imgH="360" progId="">
                  <p:embed/>
                </p:oleObj>
              </mc:Choice>
              <mc:Fallback>
                <p:oleObj name="think-cell Slide" r:id="rId7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Straight Connector 7"/>
          <p:cNvCxnSpPr>
            <a:cxnSpLocks noChangeShapeType="1"/>
          </p:cNvCxnSpPr>
          <p:nvPr userDrawn="1"/>
        </p:nvCxnSpPr>
        <p:spPr bwMode="auto">
          <a:xfrm>
            <a:off x="449263" y="1052513"/>
            <a:ext cx="3384550" cy="0"/>
          </a:xfrm>
          <a:prstGeom prst="line">
            <a:avLst/>
          </a:prstGeom>
          <a:noFill/>
          <a:ln w="285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cxnSp>
        <p:nvCxnSpPr>
          <p:cNvPr id="12" name="Straight Connector 8"/>
          <p:cNvCxnSpPr>
            <a:cxnSpLocks noChangeShapeType="1"/>
          </p:cNvCxnSpPr>
          <p:nvPr userDrawn="1"/>
        </p:nvCxnSpPr>
        <p:spPr bwMode="auto">
          <a:xfrm>
            <a:off x="3873500" y="1052513"/>
            <a:ext cx="5614988" cy="0"/>
          </a:xfrm>
          <a:prstGeom prst="line">
            <a:avLst/>
          </a:prstGeom>
          <a:noFill/>
          <a:ln w="31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sp>
        <p:nvSpPr>
          <p:cNvPr id="17" name="Slide Number Placeholder 1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8" name="Parallelogram 6"/>
          <p:cNvSpPr>
            <a:spLocks noChangeArrowheads="1"/>
          </p:cNvSpPr>
          <p:nvPr userDrawn="1"/>
        </p:nvSpPr>
        <p:spPr bwMode="auto">
          <a:xfrm>
            <a:off x="9418638" y="6273800"/>
            <a:ext cx="107950" cy="539750"/>
          </a:xfrm>
          <a:prstGeom prst="parallelogram">
            <a:avLst>
              <a:gd name="adj" fmla="val 82329"/>
            </a:avLst>
          </a:prstGeom>
          <a:solidFill>
            <a:srgbClr val="00355C">
              <a:alpha val="39999"/>
            </a:srgbClr>
          </a:solidFill>
          <a:ln>
            <a:noFill/>
          </a:ln>
        </p:spPr>
        <p:txBody>
          <a:bodyPr anchor="ctr"/>
          <a:lstStyle>
            <a:lvl1pPr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fr-FR" sz="1200">
              <a:solidFill>
                <a:srgbClr val="004272"/>
              </a:solidFill>
            </a:endParaRPr>
          </a:p>
        </p:txBody>
      </p:sp>
      <p:sp>
        <p:nvSpPr>
          <p:cNvPr id="40" name="Title 2"/>
          <p:cNvSpPr txBox="1">
            <a:spLocks/>
          </p:cNvSpPr>
          <p:nvPr userDrawn="1"/>
        </p:nvSpPr>
        <p:spPr bwMode="gray">
          <a:xfrm>
            <a:off x="428625" y="260350"/>
            <a:ext cx="9061450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+mn-lt"/>
                <a:ea typeface="ＭＳ Ｐゴシック" pitchFamily="34" charset="-128"/>
                <a:cs typeface="Calibri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9pPr>
          </a:lstStyle>
          <a:p>
            <a:pPr eaLnBrk="1" hangingPunct="1"/>
            <a:r>
              <a:rPr lang="fr-FR" sz="1800" b="0" kern="0" dirty="0"/>
              <a:t>Détail des événements </a:t>
            </a:r>
            <a:br>
              <a:rPr lang="fr-FR" sz="1800" b="0" kern="0" dirty="0"/>
            </a:br>
            <a:r>
              <a:rPr lang="fr-FR" sz="1800" kern="0" dirty="0"/>
              <a:t>Processus - Gestion du congé période de </a:t>
            </a:r>
            <a:r>
              <a:rPr lang="fr-FR" sz="1800" b="1" kern="0" dirty="0">
                <a:solidFill>
                  <a:srgbClr val="004272"/>
                </a:solidFill>
                <a:latin typeface="+mn-lt"/>
                <a:cs typeface="Arial" panose="020B0604020202020204" pitchFamily="34" charset="0"/>
              </a:rPr>
              <a:t>préparation au reclassement</a:t>
            </a:r>
            <a:endParaRPr lang="fr-FR" sz="1800" kern="0" dirty="0"/>
          </a:p>
        </p:txBody>
      </p:sp>
      <p:sp>
        <p:nvSpPr>
          <p:cNvPr id="41" name="Slide Number Placeholder 3"/>
          <p:cNvSpPr txBox="1">
            <a:spLocks/>
          </p:cNvSpPr>
          <p:nvPr userDrawn="1"/>
        </p:nvSpPr>
        <p:spPr bwMode="gray">
          <a:xfrm>
            <a:off x="9247188" y="6369050"/>
            <a:ext cx="658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0" i="0" u="none" kern="1200">
                <a:solidFill>
                  <a:srgbClr val="004272"/>
                </a:solidFill>
                <a:latin typeface="+mn-lt"/>
                <a:ea typeface="ＭＳ Ｐゴシック" pitchFamily="-96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43" name="TextBox 9"/>
          <p:cNvSpPr txBox="1"/>
          <p:nvPr userDrawn="1"/>
        </p:nvSpPr>
        <p:spPr>
          <a:xfrm>
            <a:off x="8185038" y="60593"/>
            <a:ext cx="1298479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b="1" i="1" dirty="0">
                <a:solidFill>
                  <a:srgbClr val="004272"/>
                </a:solidFill>
                <a:latin typeface="+mn-lt"/>
                <a:hlinkClick r:id="rId8" action="ppaction://hlinksldjump"/>
              </a:rPr>
              <a:t>RETOUR AU SOMMAIRE </a:t>
            </a:r>
            <a:r>
              <a:rPr lang="fr-FR" sz="700" b="1" i="1" dirty="0">
                <a:solidFill>
                  <a:srgbClr val="004272"/>
                </a:solidFill>
                <a:latin typeface="+mn-lt"/>
              </a:rPr>
              <a:t>:</a:t>
            </a:r>
            <a:endParaRPr lang="fr-FR" sz="700" b="1" i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72" name="Rectangle 71"/>
          <p:cNvSpPr/>
          <p:nvPr userDrawn="1"/>
        </p:nvSpPr>
        <p:spPr bwMode="auto">
          <a:xfrm>
            <a:off x="1963448" y="2636912"/>
            <a:ext cx="3493608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b="0" i="1" kern="0" dirty="0">
                <a:solidFill>
                  <a:srgbClr val="004272"/>
                </a:solidFill>
                <a:latin typeface="Arial (Corps)"/>
                <a:cs typeface="Arial" panose="020B0604020202020204" pitchFamily="34" charset="0"/>
              </a:rPr>
              <a:t>Congé période de préparation au reclassement</a:t>
            </a:r>
          </a:p>
          <a:p>
            <a:pPr algn="ctr"/>
            <a:r>
              <a:rPr lang="fr-FR" sz="1050" b="0" i="1" kern="0" dirty="0">
                <a:solidFill>
                  <a:srgbClr val="004272"/>
                </a:solidFill>
                <a:latin typeface="Arial (Corps)"/>
                <a:cs typeface="Arial" panose="020B0604020202020204" pitchFamily="34" charset="0"/>
              </a:rPr>
              <a:t>(PPR)</a:t>
            </a:r>
          </a:p>
          <a:p>
            <a:pPr algn="ctr"/>
            <a:r>
              <a:rPr lang="fr-FR" sz="1050" b="0" i="1" kern="0" dirty="0">
                <a:solidFill>
                  <a:srgbClr val="004272"/>
                </a:solidFill>
                <a:latin typeface="Arial (Corps)"/>
                <a:cs typeface="Arial" panose="020B0604020202020204" pitchFamily="34" charset="0"/>
              </a:rPr>
              <a:t>INTPOS0003</a:t>
            </a:r>
          </a:p>
        </p:txBody>
      </p:sp>
      <p:sp>
        <p:nvSpPr>
          <p:cNvPr id="76" name="TextBox 29"/>
          <p:cNvSpPr txBox="1"/>
          <p:nvPr userDrawn="1"/>
        </p:nvSpPr>
        <p:spPr>
          <a:xfrm>
            <a:off x="6109526" y="1215201"/>
            <a:ext cx="1188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Début d’événement</a:t>
            </a:r>
          </a:p>
        </p:txBody>
      </p:sp>
      <p:sp>
        <p:nvSpPr>
          <p:cNvPr id="77" name="TextBox 65"/>
          <p:cNvSpPr txBox="1"/>
          <p:nvPr userDrawn="1"/>
        </p:nvSpPr>
        <p:spPr>
          <a:xfrm>
            <a:off x="8521794" y="1215201"/>
            <a:ext cx="10757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Fin d’événement</a:t>
            </a:r>
          </a:p>
        </p:txBody>
      </p:sp>
      <p:sp>
        <p:nvSpPr>
          <p:cNvPr id="78" name="TextBox 69"/>
          <p:cNvSpPr txBox="1"/>
          <p:nvPr userDrawn="1"/>
        </p:nvSpPr>
        <p:spPr>
          <a:xfrm>
            <a:off x="7203412" y="1292146"/>
            <a:ext cx="11881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Renouvellement</a:t>
            </a:r>
          </a:p>
        </p:txBody>
      </p:sp>
      <p:cxnSp>
        <p:nvCxnSpPr>
          <p:cNvPr id="130" name="Straight Connector 66"/>
          <p:cNvCxnSpPr/>
          <p:nvPr userDrawn="1"/>
        </p:nvCxnSpPr>
        <p:spPr bwMode="auto">
          <a:xfrm>
            <a:off x="7188505" y="1297953"/>
            <a:ext cx="0" cy="3636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31" name="Straight Connector 68"/>
          <p:cNvCxnSpPr/>
          <p:nvPr userDrawn="1"/>
        </p:nvCxnSpPr>
        <p:spPr bwMode="auto">
          <a:xfrm>
            <a:off x="8444499" y="1292146"/>
            <a:ext cx="0" cy="3636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45" name="Rectangle 44"/>
          <p:cNvSpPr/>
          <p:nvPr userDrawn="1"/>
        </p:nvSpPr>
        <p:spPr bwMode="auto">
          <a:xfrm rot="16200000">
            <a:off x="-831411" y="2804700"/>
            <a:ext cx="2711759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4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Positions</a:t>
            </a:r>
          </a:p>
        </p:txBody>
      </p:sp>
      <p:pic>
        <p:nvPicPr>
          <p:cNvPr id="42" name="Image 41" descr="Capture d’écran">
            <a:hlinkClick r:id="rId8" action="ppaction://hlinksldjump"/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8524" y="250341"/>
            <a:ext cx="1173921" cy="769672"/>
          </a:xfrm>
          <a:prstGeom prst="rect">
            <a:avLst/>
          </a:prstGeom>
        </p:spPr>
      </p:pic>
      <p:sp>
        <p:nvSpPr>
          <p:cNvPr id="48" name="TextBox 59"/>
          <p:cNvSpPr txBox="1"/>
          <p:nvPr/>
        </p:nvSpPr>
        <p:spPr>
          <a:xfrm>
            <a:off x="6990437" y="6309325"/>
            <a:ext cx="2139027" cy="2462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dirty="0">
                <a:solidFill>
                  <a:srgbClr val="004272"/>
                </a:solidFill>
                <a:latin typeface="+mn-lt"/>
              </a:rPr>
              <a:t>Acte en cours de validation</a:t>
            </a:r>
          </a:p>
        </p:txBody>
      </p:sp>
      <p:sp>
        <p:nvSpPr>
          <p:cNvPr id="51" name="TextBox 58"/>
          <p:cNvSpPr txBox="1"/>
          <p:nvPr userDrawn="1"/>
        </p:nvSpPr>
        <p:spPr>
          <a:xfrm>
            <a:off x="7008705" y="5841268"/>
            <a:ext cx="2126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Acte modélisé dans INGRES</a:t>
            </a:r>
            <a:endParaRPr lang="fr-FR" sz="1000" b="1" i="1" dirty="0">
              <a:solidFill>
                <a:srgbClr val="004272"/>
              </a:solidFill>
              <a:latin typeface="+mn-lt"/>
            </a:endParaRPr>
          </a:p>
        </p:txBody>
      </p:sp>
      <p:sp>
        <p:nvSpPr>
          <p:cNvPr id="64" name="TextBox 58"/>
          <p:cNvSpPr txBox="1"/>
          <p:nvPr userDrawn="1"/>
        </p:nvSpPr>
        <p:spPr>
          <a:xfrm>
            <a:off x="7008705" y="6091992"/>
            <a:ext cx="23444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dirty="0">
                <a:solidFill>
                  <a:srgbClr val="004272"/>
                </a:solidFill>
                <a:latin typeface="+mn-lt"/>
              </a:rPr>
              <a:t>A</a:t>
            </a:r>
            <a:r>
              <a:rPr lang="fr-FR" sz="1000" b="1" i="1" baseline="0" dirty="0">
                <a:solidFill>
                  <a:srgbClr val="004272"/>
                </a:solidFill>
                <a:latin typeface="+mn-lt"/>
              </a:rPr>
              <a:t>cte</a:t>
            </a:r>
            <a:r>
              <a:rPr lang="fr-FR" sz="1000" b="1" i="1" dirty="0">
                <a:solidFill>
                  <a:srgbClr val="004272"/>
                </a:solidFill>
                <a:latin typeface="+mn-lt"/>
              </a:rPr>
              <a:t> documentaire validé</a:t>
            </a:r>
          </a:p>
        </p:txBody>
      </p:sp>
      <p:grpSp>
        <p:nvGrpSpPr>
          <p:cNvPr id="65" name="Groupe 64"/>
          <p:cNvGrpSpPr/>
          <p:nvPr userDrawn="1"/>
        </p:nvGrpSpPr>
        <p:grpSpPr>
          <a:xfrm>
            <a:off x="6599228" y="6531151"/>
            <a:ext cx="2538714" cy="246221"/>
            <a:chOff x="6108241" y="6486136"/>
            <a:chExt cx="2538714" cy="316030"/>
          </a:xfrm>
        </p:grpSpPr>
        <p:pic>
          <p:nvPicPr>
            <p:cNvPr id="66" name="Picture 3" descr="D:\SkyDrive\Pro\Divers\Couteau suisse\PNG\Flèches &amp; signes\button_cancel.png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6108241" y="6548414"/>
              <a:ext cx="201612" cy="201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7" name="TextBox 60"/>
            <p:cNvSpPr txBox="1"/>
            <p:nvPr/>
          </p:nvSpPr>
          <p:spPr>
            <a:xfrm>
              <a:off x="6507928" y="6486136"/>
              <a:ext cx="2139027" cy="316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à produire</a:t>
              </a:r>
            </a:p>
          </p:txBody>
        </p:sp>
      </p:grpSp>
      <p:sp>
        <p:nvSpPr>
          <p:cNvPr id="68" name="Rectangle 67"/>
          <p:cNvSpPr/>
          <p:nvPr userDrawn="1"/>
        </p:nvSpPr>
        <p:spPr bwMode="auto">
          <a:xfrm>
            <a:off x="6321152" y="5421840"/>
            <a:ext cx="2854029" cy="1343158"/>
          </a:xfrm>
          <a:prstGeom prst="rect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1200" kern="0" dirty="0" err="1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69" name="TextBox 64"/>
          <p:cNvSpPr txBox="1"/>
          <p:nvPr userDrawn="1"/>
        </p:nvSpPr>
        <p:spPr>
          <a:xfrm>
            <a:off x="6249144" y="5265204"/>
            <a:ext cx="710343" cy="2462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>
                <a:solidFill>
                  <a:srgbClr val="004272"/>
                </a:solidFill>
                <a:latin typeface="+mn-lt"/>
              </a:rPr>
              <a:t>Légende</a:t>
            </a:r>
          </a:p>
        </p:txBody>
      </p:sp>
      <p:pic>
        <p:nvPicPr>
          <p:cNvPr id="70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564994" y="5862491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" name="ZoneTexte 70"/>
          <p:cNvSpPr txBox="1"/>
          <p:nvPr userDrawn="1"/>
        </p:nvSpPr>
        <p:spPr>
          <a:xfrm>
            <a:off x="6980990" y="5600563"/>
            <a:ext cx="20778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 Acte paramétré dans la Suite 9</a:t>
            </a:r>
            <a:endParaRPr lang="fr-FR" sz="1000" i="1" kern="1200" dirty="0">
              <a:solidFill>
                <a:srgbClr val="004272"/>
              </a:solidFill>
              <a:effectLst/>
              <a:latin typeface="+mn-lt"/>
              <a:ea typeface="ＭＳ Ｐゴシック" pitchFamily="34" charset="-128"/>
              <a:cs typeface="+mn-cs"/>
            </a:endParaRPr>
          </a:p>
        </p:txBody>
      </p:sp>
      <p:pic>
        <p:nvPicPr>
          <p:cNvPr id="75" name="Image 74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1014" y="5526231"/>
            <a:ext cx="318039" cy="336260"/>
          </a:xfrm>
          <a:prstGeom prst="rect">
            <a:avLst/>
          </a:prstGeom>
        </p:spPr>
      </p:pic>
      <p:pic>
        <p:nvPicPr>
          <p:cNvPr id="79" name="Image 78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502" y="6090923"/>
            <a:ext cx="362413" cy="362413"/>
          </a:xfrm>
          <a:prstGeom prst="rect">
            <a:avLst/>
          </a:prstGeom>
        </p:spPr>
      </p:pic>
      <p:pic>
        <p:nvPicPr>
          <p:cNvPr id="44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471434" y="2853796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TextBox 54"/>
          <p:cNvSpPr txBox="1"/>
          <p:nvPr userDrawn="1"/>
        </p:nvSpPr>
        <p:spPr>
          <a:xfrm>
            <a:off x="6480077" y="6356841"/>
            <a:ext cx="396044" cy="224767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fr-FR" sz="3200" b="1" dirty="0">
                <a:solidFill>
                  <a:srgbClr val="FFC000"/>
                </a:solidFill>
                <a:latin typeface="+mn-lt"/>
              </a:rPr>
              <a:t>~</a:t>
            </a:r>
          </a:p>
        </p:txBody>
      </p:sp>
      <p:sp>
        <p:nvSpPr>
          <p:cNvPr id="35" name="Rectangle 34"/>
          <p:cNvSpPr/>
          <p:nvPr userDrawn="1"/>
        </p:nvSpPr>
        <p:spPr bwMode="auto">
          <a:xfrm>
            <a:off x="8591450" y="2610153"/>
            <a:ext cx="1150082" cy="645317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Verdana" pitchFamily="34" charset="0"/>
                <a:ea typeface="ＭＳ Ｐゴシック" pitchFamily="34" charset="-128"/>
                <a:cs typeface="ＭＳ Ｐゴシック"/>
              </a:rPr>
              <a:t>INTPOS0054</a:t>
            </a:r>
            <a:endParaRPr lang="fr-FR" sz="1050" i="1" kern="0" baseline="0" dirty="0">
              <a:solidFill>
                <a:srgbClr val="004272"/>
              </a:solidFill>
              <a:latin typeface="+mn-lt"/>
              <a:ea typeface="ＭＳ Ｐゴシック" pitchFamily="34" charset="-128"/>
              <a:cs typeface="ＭＳ Ｐゴシック"/>
            </a:endParaRPr>
          </a:p>
        </p:txBody>
      </p:sp>
      <p:pic>
        <p:nvPicPr>
          <p:cNvPr id="38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9053897" y="2853796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Picture 3" descr="D:\SkyDrive\Pro\Divers\Couteau suisse\PNG\Flèches &amp; signes\button_cancel.png"/>
          <p:cNvPicPr>
            <a:picLocks noChangeAspect="1" noChangeArrowheads="1"/>
          </p:cNvPicPr>
          <p:nvPr userDrawn="1"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775724" y="2911882"/>
            <a:ext cx="201612" cy="157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6040056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sque P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20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730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20"/>
          <p:cNvGraphicFramePr>
            <a:graphicFrameLocks noChangeAspect="1"/>
          </p:cNvGraphicFramePr>
          <p:nvPr userDrawn="1">
            <p:custDataLst>
              <p:tags r:id="rId3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731" name="think-cell Slide" r:id="rId7" imgW="360" imgH="360" progId="">
                  <p:embed/>
                </p:oleObj>
              </mc:Choice>
              <mc:Fallback>
                <p:oleObj name="think-cell Slide" r:id="rId7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Straight Connector 7"/>
          <p:cNvCxnSpPr>
            <a:cxnSpLocks noChangeShapeType="1"/>
          </p:cNvCxnSpPr>
          <p:nvPr userDrawn="1"/>
        </p:nvCxnSpPr>
        <p:spPr bwMode="auto">
          <a:xfrm>
            <a:off x="449263" y="1052513"/>
            <a:ext cx="3384550" cy="0"/>
          </a:xfrm>
          <a:prstGeom prst="line">
            <a:avLst/>
          </a:prstGeom>
          <a:noFill/>
          <a:ln w="285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cxnSp>
        <p:nvCxnSpPr>
          <p:cNvPr id="12" name="Straight Connector 8"/>
          <p:cNvCxnSpPr>
            <a:cxnSpLocks noChangeShapeType="1"/>
          </p:cNvCxnSpPr>
          <p:nvPr userDrawn="1"/>
        </p:nvCxnSpPr>
        <p:spPr bwMode="auto">
          <a:xfrm>
            <a:off x="3873500" y="1052513"/>
            <a:ext cx="5614988" cy="0"/>
          </a:xfrm>
          <a:prstGeom prst="line">
            <a:avLst/>
          </a:prstGeom>
          <a:noFill/>
          <a:ln w="31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sp>
        <p:nvSpPr>
          <p:cNvPr id="17" name="Slide Number Placeholder 1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8" name="Parallelogram 6"/>
          <p:cNvSpPr>
            <a:spLocks noChangeArrowheads="1"/>
          </p:cNvSpPr>
          <p:nvPr userDrawn="1"/>
        </p:nvSpPr>
        <p:spPr bwMode="auto">
          <a:xfrm>
            <a:off x="9418638" y="6273800"/>
            <a:ext cx="107950" cy="539750"/>
          </a:xfrm>
          <a:prstGeom prst="parallelogram">
            <a:avLst>
              <a:gd name="adj" fmla="val 82329"/>
            </a:avLst>
          </a:prstGeom>
          <a:solidFill>
            <a:srgbClr val="00355C">
              <a:alpha val="39999"/>
            </a:srgbClr>
          </a:solidFill>
          <a:ln>
            <a:noFill/>
          </a:ln>
        </p:spPr>
        <p:txBody>
          <a:bodyPr anchor="ctr"/>
          <a:lstStyle>
            <a:lvl1pPr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fr-FR" sz="1200">
              <a:solidFill>
                <a:srgbClr val="004272"/>
              </a:solidFill>
            </a:endParaRPr>
          </a:p>
        </p:txBody>
      </p:sp>
      <p:sp>
        <p:nvSpPr>
          <p:cNvPr id="40" name="Title 2"/>
          <p:cNvSpPr txBox="1">
            <a:spLocks/>
          </p:cNvSpPr>
          <p:nvPr userDrawn="1"/>
        </p:nvSpPr>
        <p:spPr bwMode="gray">
          <a:xfrm>
            <a:off x="428625" y="260350"/>
            <a:ext cx="9061450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+mn-lt"/>
                <a:ea typeface="ＭＳ Ｐゴシック" pitchFamily="34" charset="-128"/>
                <a:cs typeface="Calibri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9pPr>
          </a:lstStyle>
          <a:p>
            <a:pPr eaLnBrk="1" hangingPunct="1"/>
            <a:r>
              <a:rPr lang="fr-FR" sz="1800" b="0" kern="0" dirty="0"/>
              <a:t>Détail des événements </a:t>
            </a:r>
            <a:br>
              <a:rPr lang="fr-FR" sz="1800" b="0" kern="0" dirty="0"/>
            </a:br>
            <a:r>
              <a:rPr lang="fr-FR" sz="1800" kern="0" dirty="0"/>
              <a:t>Processus - Gestion de la position normale d’activité</a:t>
            </a:r>
          </a:p>
        </p:txBody>
      </p:sp>
      <p:sp>
        <p:nvSpPr>
          <p:cNvPr id="41" name="Slide Number Placeholder 3"/>
          <p:cNvSpPr txBox="1">
            <a:spLocks/>
          </p:cNvSpPr>
          <p:nvPr userDrawn="1"/>
        </p:nvSpPr>
        <p:spPr bwMode="gray">
          <a:xfrm>
            <a:off x="9247188" y="6369050"/>
            <a:ext cx="658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0" i="0" u="none" kern="1200">
                <a:solidFill>
                  <a:srgbClr val="004272"/>
                </a:solidFill>
                <a:latin typeface="+mn-lt"/>
                <a:ea typeface="ＭＳ Ｐゴシック" pitchFamily="-96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43" name="TextBox 9"/>
          <p:cNvSpPr txBox="1"/>
          <p:nvPr userDrawn="1"/>
        </p:nvSpPr>
        <p:spPr>
          <a:xfrm>
            <a:off x="8185038" y="60593"/>
            <a:ext cx="1298479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b="1" i="1" dirty="0">
                <a:solidFill>
                  <a:srgbClr val="004272"/>
                </a:solidFill>
                <a:latin typeface="+mn-lt"/>
                <a:hlinkClick r:id="rId8" action="ppaction://hlinksldjump"/>
              </a:rPr>
              <a:t>RETOUR AU SOMMAIRE </a:t>
            </a:r>
            <a:r>
              <a:rPr lang="fr-FR" sz="700" b="1" i="1" dirty="0">
                <a:solidFill>
                  <a:srgbClr val="004272"/>
                </a:solidFill>
                <a:latin typeface="+mn-lt"/>
              </a:rPr>
              <a:t>:</a:t>
            </a:r>
            <a:endParaRPr lang="fr-FR" sz="700" b="1" i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73" name="TextBox 29"/>
          <p:cNvSpPr txBox="1"/>
          <p:nvPr userDrawn="1"/>
        </p:nvSpPr>
        <p:spPr>
          <a:xfrm>
            <a:off x="6022589" y="1052736"/>
            <a:ext cx="1188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Début d’événement</a:t>
            </a:r>
          </a:p>
        </p:txBody>
      </p:sp>
      <p:sp>
        <p:nvSpPr>
          <p:cNvPr id="76" name="TextBox 65"/>
          <p:cNvSpPr txBox="1"/>
          <p:nvPr userDrawn="1"/>
        </p:nvSpPr>
        <p:spPr>
          <a:xfrm>
            <a:off x="8596965" y="1052736"/>
            <a:ext cx="10757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Fin d’événement</a:t>
            </a:r>
          </a:p>
        </p:txBody>
      </p:sp>
      <p:sp>
        <p:nvSpPr>
          <p:cNvPr id="77" name="TextBox 69"/>
          <p:cNvSpPr txBox="1"/>
          <p:nvPr userDrawn="1"/>
        </p:nvSpPr>
        <p:spPr>
          <a:xfrm>
            <a:off x="7278583" y="1129681"/>
            <a:ext cx="11881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Renouvellement</a:t>
            </a:r>
          </a:p>
        </p:txBody>
      </p:sp>
      <p:cxnSp>
        <p:nvCxnSpPr>
          <p:cNvPr id="110" name="Straight Connector 66"/>
          <p:cNvCxnSpPr/>
          <p:nvPr userDrawn="1"/>
        </p:nvCxnSpPr>
        <p:spPr bwMode="auto">
          <a:xfrm flipH="1">
            <a:off x="7244652" y="1466739"/>
            <a:ext cx="1" cy="3798465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11" name="Straight Connector 68"/>
          <p:cNvCxnSpPr/>
          <p:nvPr userDrawn="1"/>
        </p:nvCxnSpPr>
        <p:spPr bwMode="auto">
          <a:xfrm>
            <a:off x="8500646" y="1479315"/>
            <a:ext cx="0" cy="3785889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64" name="Rectangle 63"/>
          <p:cNvSpPr/>
          <p:nvPr userDrawn="1"/>
        </p:nvSpPr>
        <p:spPr bwMode="auto">
          <a:xfrm>
            <a:off x="7471316" y="3877288"/>
            <a:ext cx="793957" cy="631831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sp>
        <p:nvSpPr>
          <p:cNvPr id="65" name="Rectangle 64"/>
          <p:cNvSpPr/>
          <p:nvPr userDrawn="1"/>
        </p:nvSpPr>
        <p:spPr bwMode="auto">
          <a:xfrm>
            <a:off x="8727309" y="1418698"/>
            <a:ext cx="793957" cy="3090421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sp>
        <p:nvSpPr>
          <p:cNvPr id="71" name="Rectangle 70"/>
          <p:cNvSpPr/>
          <p:nvPr userDrawn="1"/>
        </p:nvSpPr>
        <p:spPr bwMode="auto">
          <a:xfrm>
            <a:off x="1136576" y="3157289"/>
            <a:ext cx="144000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100" b="1" kern="0" dirty="0">
                <a:solidFill>
                  <a:srgbClr val="004272"/>
                </a:solidFill>
                <a:latin typeface="+mn-lt"/>
                <a:cs typeface="Arial" panose="020B0604020202020204" pitchFamily="34" charset="0"/>
              </a:rPr>
              <a:t>Position normale d’activité (PNA) </a:t>
            </a:r>
          </a:p>
        </p:txBody>
      </p:sp>
      <p:sp>
        <p:nvSpPr>
          <p:cNvPr id="78" name="Rectangle 77"/>
          <p:cNvSpPr/>
          <p:nvPr userDrawn="1"/>
        </p:nvSpPr>
        <p:spPr bwMode="auto">
          <a:xfrm>
            <a:off x="3121239" y="2024464"/>
            <a:ext cx="1108375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PNA sortante</a:t>
            </a:r>
          </a:p>
        </p:txBody>
      </p:sp>
      <p:cxnSp>
        <p:nvCxnSpPr>
          <p:cNvPr id="79" name="Straight Connector 34"/>
          <p:cNvCxnSpPr>
            <a:stCxn id="71" idx="3"/>
            <a:endCxn id="78" idx="1"/>
          </p:cNvCxnSpPr>
          <p:nvPr userDrawn="1"/>
        </p:nvCxnSpPr>
        <p:spPr bwMode="auto">
          <a:xfrm flipV="1">
            <a:off x="2576576" y="2384464"/>
            <a:ext cx="544663" cy="1132825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2" name="Rectangle 81"/>
          <p:cNvSpPr/>
          <p:nvPr userDrawn="1"/>
        </p:nvSpPr>
        <p:spPr bwMode="auto">
          <a:xfrm>
            <a:off x="3121239" y="4290115"/>
            <a:ext cx="1108376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fr-FR" sz="1050" i="1" kern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PNA entrante</a:t>
            </a:r>
          </a:p>
        </p:txBody>
      </p:sp>
      <p:cxnSp>
        <p:nvCxnSpPr>
          <p:cNvPr id="89" name="Straight Connector 34"/>
          <p:cNvCxnSpPr>
            <a:stCxn id="71" idx="3"/>
            <a:endCxn id="82" idx="1"/>
          </p:cNvCxnSpPr>
          <p:nvPr userDrawn="1"/>
        </p:nvCxnSpPr>
        <p:spPr bwMode="auto">
          <a:xfrm>
            <a:off x="2576576" y="3517289"/>
            <a:ext cx="544663" cy="1132826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0" name="Rectangle 89"/>
          <p:cNvSpPr/>
          <p:nvPr userDrawn="1"/>
        </p:nvSpPr>
        <p:spPr bwMode="auto">
          <a:xfrm>
            <a:off x="4629144" y="2204864"/>
            <a:ext cx="1620000" cy="687826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PNA sortante, payée accueil</a:t>
            </a: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INTPOS0056 (avec durée)</a:t>
            </a:r>
          </a:p>
        </p:txBody>
      </p:sp>
      <p:sp>
        <p:nvSpPr>
          <p:cNvPr id="91" name="Rectangle 90"/>
          <p:cNvSpPr/>
          <p:nvPr userDrawn="1"/>
        </p:nvSpPr>
        <p:spPr bwMode="auto">
          <a:xfrm>
            <a:off x="4603896" y="1448780"/>
            <a:ext cx="1620000" cy="66795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PNA sortante, payée origine</a:t>
            </a:r>
          </a:p>
        </p:txBody>
      </p:sp>
      <p:sp>
        <p:nvSpPr>
          <p:cNvPr id="92" name="Rectangle 91"/>
          <p:cNvSpPr/>
          <p:nvPr userDrawn="1"/>
        </p:nvSpPr>
        <p:spPr bwMode="auto">
          <a:xfrm>
            <a:off x="4603896" y="3868994"/>
            <a:ext cx="1620000" cy="640125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fr-FR" sz="1050" i="1" kern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PNA entrante, payée origine</a:t>
            </a:r>
          </a:p>
        </p:txBody>
      </p:sp>
      <p:sp>
        <p:nvSpPr>
          <p:cNvPr id="93" name="Rectangle 92"/>
          <p:cNvSpPr/>
          <p:nvPr userDrawn="1"/>
        </p:nvSpPr>
        <p:spPr bwMode="auto">
          <a:xfrm>
            <a:off x="4615583" y="4689140"/>
            <a:ext cx="1620000" cy="629286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fr-FR" sz="1050" i="1" kern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PNA entrante, payée accueil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fr-FR" sz="1050" i="1" kern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INTPOS0051</a:t>
            </a:r>
          </a:p>
        </p:txBody>
      </p:sp>
      <p:cxnSp>
        <p:nvCxnSpPr>
          <p:cNvPr id="94" name="Connecteur droit 93"/>
          <p:cNvCxnSpPr>
            <a:stCxn id="78" idx="3"/>
            <a:endCxn id="91" idx="1"/>
          </p:cNvCxnSpPr>
          <p:nvPr userDrawn="1"/>
        </p:nvCxnSpPr>
        <p:spPr bwMode="auto">
          <a:xfrm flipV="1">
            <a:off x="4229614" y="1782755"/>
            <a:ext cx="374282" cy="601709"/>
          </a:xfrm>
          <a:prstGeom prst="line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5" name="Connecteur droit 94"/>
          <p:cNvCxnSpPr>
            <a:stCxn id="78" idx="3"/>
            <a:endCxn id="90" idx="1"/>
          </p:cNvCxnSpPr>
          <p:nvPr userDrawn="1"/>
        </p:nvCxnSpPr>
        <p:spPr bwMode="auto">
          <a:xfrm>
            <a:off x="4229614" y="2384464"/>
            <a:ext cx="399530" cy="164313"/>
          </a:xfrm>
          <a:prstGeom prst="line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6" name="Connecteur droit 95"/>
          <p:cNvCxnSpPr>
            <a:stCxn id="82" idx="3"/>
            <a:endCxn id="92" idx="1"/>
          </p:cNvCxnSpPr>
          <p:nvPr userDrawn="1"/>
        </p:nvCxnSpPr>
        <p:spPr bwMode="auto">
          <a:xfrm flipV="1">
            <a:off x="4229615" y="4189057"/>
            <a:ext cx="374281" cy="461058"/>
          </a:xfrm>
          <a:prstGeom prst="line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7" name="Connecteur droit 96"/>
          <p:cNvCxnSpPr>
            <a:stCxn id="82" idx="3"/>
            <a:endCxn id="93" idx="1"/>
          </p:cNvCxnSpPr>
          <p:nvPr userDrawn="1"/>
        </p:nvCxnSpPr>
        <p:spPr bwMode="auto">
          <a:xfrm>
            <a:off x="4229615" y="4650115"/>
            <a:ext cx="385968" cy="353668"/>
          </a:xfrm>
          <a:prstGeom prst="line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0" name="Rectangle 59"/>
          <p:cNvSpPr/>
          <p:nvPr userDrawn="1"/>
        </p:nvSpPr>
        <p:spPr bwMode="auto">
          <a:xfrm rot="16200000">
            <a:off x="-1368458" y="3364327"/>
            <a:ext cx="3785853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4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Positions</a:t>
            </a:r>
          </a:p>
        </p:txBody>
      </p:sp>
      <p:pic>
        <p:nvPicPr>
          <p:cNvPr id="61" name="Image 60" descr="Capture d’écran">
            <a:hlinkClick r:id="rId8" action="ppaction://hlinksldjump"/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8524" y="250341"/>
            <a:ext cx="1173921" cy="769672"/>
          </a:xfrm>
          <a:prstGeom prst="rect">
            <a:avLst/>
          </a:prstGeom>
        </p:spPr>
      </p:pic>
      <p:grpSp>
        <p:nvGrpSpPr>
          <p:cNvPr id="69" name="Groupe 68"/>
          <p:cNvGrpSpPr/>
          <p:nvPr userDrawn="1"/>
        </p:nvGrpSpPr>
        <p:grpSpPr>
          <a:xfrm>
            <a:off x="6480077" y="6309320"/>
            <a:ext cx="2649387" cy="272288"/>
            <a:chOff x="5719035" y="6231640"/>
            <a:chExt cx="2649387" cy="342577"/>
          </a:xfrm>
        </p:grpSpPr>
        <p:sp>
          <p:nvSpPr>
            <p:cNvPr id="70" name="TextBox 54"/>
            <p:cNvSpPr txBox="1"/>
            <p:nvPr/>
          </p:nvSpPr>
          <p:spPr>
            <a:xfrm>
              <a:off x="5719035" y="6291428"/>
              <a:ext cx="396044" cy="282789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r>
                <a:rPr lang="fr-FR" sz="3200" b="1" dirty="0">
                  <a:solidFill>
                    <a:srgbClr val="FFC000"/>
                  </a:solidFill>
                  <a:latin typeface="+mn-lt"/>
                </a:rPr>
                <a:t>~</a:t>
              </a:r>
            </a:p>
          </p:txBody>
        </p:sp>
        <p:sp>
          <p:nvSpPr>
            <p:cNvPr id="72" name="TextBox 59"/>
            <p:cNvSpPr txBox="1"/>
            <p:nvPr/>
          </p:nvSpPr>
          <p:spPr>
            <a:xfrm>
              <a:off x="6229395" y="6231640"/>
              <a:ext cx="2139027" cy="3097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en cours de validation</a:t>
              </a:r>
            </a:p>
          </p:txBody>
        </p:sp>
      </p:grpSp>
      <p:sp>
        <p:nvSpPr>
          <p:cNvPr id="74" name="TextBox 58"/>
          <p:cNvSpPr txBox="1"/>
          <p:nvPr userDrawn="1"/>
        </p:nvSpPr>
        <p:spPr>
          <a:xfrm>
            <a:off x="7008705" y="5841268"/>
            <a:ext cx="2126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Acte modélisé dans INGRES</a:t>
            </a:r>
            <a:endParaRPr lang="fr-FR" sz="1000" b="1" i="1" dirty="0">
              <a:solidFill>
                <a:srgbClr val="004272"/>
              </a:solidFill>
              <a:latin typeface="+mn-lt"/>
            </a:endParaRPr>
          </a:p>
        </p:txBody>
      </p:sp>
      <p:sp>
        <p:nvSpPr>
          <p:cNvPr id="75" name="TextBox 58"/>
          <p:cNvSpPr txBox="1"/>
          <p:nvPr userDrawn="1"/>
        </p:nvSpPr>
        <p:spPr>
          <a:xfrm>
            <a:off x="7008705" y="6091992"/>
            <a:ext cx="23444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dirty="0">
                <a:solidFill>
                  <a:srgbClr val="004272"/>
                </a:solidFill>
                <a:latin typeface="+mn-lt"/>
              </a:rPr>
              <a:t>A</a:t>
            </a:r>
            <a:r>
              <a:rPr lang="fr-FR" sz="1000" b="1" i="1" baseline="0" dirty="0">
                <a:solidFill>
                  <a:srgbClr val="004272"/>
                </a:solidFill>
                <a:latin typeface="+mn-lt"/>
              </a:rPr>
              <a:t>cte</a:t>
            </a:r>
            <a:r>
              <a:rPr lang="fr-FR" sz="1000" b="1" i="1" dirty="0">
                <a:solidFill>
                  <a:srgbClr val="004272"/>
                </a:solidFill>
                <a:latin typeface="+mn-lt"/>
              </a:rPr>
              <a:t> documentaire validé</a:t>
            </a:r>
          </a:p>
        </p:txBody>
      </p:sp>
      <p:grpSp>
        <p:nvGrpSpPr>
          <p:cNvPr id="80" name="Groupe 79"/>
          <p:cNvGrpSpPr/>
          <p:nvPr userDrawn="1"/>
        </p:nvGrpSpPr>
        <p:grpSpPr>
          <a:xfrm>
            <a:off x="6599228" y="6531151"/>
            <a:ext cx="2538714" cy="246221"/>
            <a:chOff x="6108241" y="6486136"/>
            <a:chExt cx="2538714" cy="316030"/>
          </a:xfrm>
        </p:grpSpPr>
        <p:pic>
          <p:nvPicPr>
            <p:cNvPr id="81" name="Picture 3" descr="D:\SkyDrive\Pro\Divers\Couteau suisse\PNG\Flèches &amp; signes\button_cancel.png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6108241" y="6548414"/>
              <a:ext cx="201612" cy="201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3" name="TextBox 60"/>
            <p:cNvSpPr txBox="1"/>
            <p:nvPr/>
          </p:nvSpPr>
          <p:spPr>
            <a:xfrm>
              <a:off x="6507928" y="6486136"/>
              <a:ext cx="2139027" cy="316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à produire</a:t>
              </a:r>
            </a:p>
          </p:txBody>
        </p:sp>
      </p:grpSp>
      <p:sp>
        <p:nvSpPr>
          <p:cNvPr id="84" name="Rectangle 83"/>
          <p:cNvSpPr/>
          <p:nvPr userDrawn="1"/>
        </p:nvSpPr>
        <p:spPr bwMode="auto">
          <a:xfrm>
            <a:off x="6321152" y="5421840"/>
            <a:ext cx="2854029" cy="1343158"/>
          </a:xfrm>
          <a:prstGeom prst="rect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1200" kern="0" dirty="0" err="1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85" name="TextBox 64"/>
          <p:cNvSpPr txBox="1"/>
          <p:nvPr userDrawn="1"/>
        </p:nvSpPr>
        <p:spPr>
          <a:xfrm>
            <a:off x="6249144" y="5265204"/>
            <a:ext cx="710343" cy="2462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>
                <a:solidFill>
                  <a:srgbClr val="004272"/>
                </a:solidFill>
                <a:latin typeface="+mn-lt"/>
              </a:rPr>
              <a:t>Légende</a:t>
            </a:r>
          </a:p>
        </p:txBody>
      </p:sp>
      <p:pic>
        <p:nvPicPr>
          <p:cNvPr id="86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564994" y="5862491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7" name="ZoneTexte 86"/>
          <p:cNvSpPr txBox="1"/>
          <p:nvPr userDrawn="1"/>
        </p:nvSpPr>
        <p:spPr>
          <a:xfrm>
            <a:off x="6980990" y="5600563"/>
            <a:ext cx="20778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 Acte paramétré dans la Suite 9</a:t>
            </a:r>
            <a:endParaRPr lang="fr-FR" sz="1000" i="1" kern="1200" dirty="0">
              <a:solidFill>
                <a:srgbClr val="004272"/>
              </a:solidFill>
              <a:effectLst/>
              <a:latin typeface="+mn-lt"/>
              <a:ea typeface="ＭＳ Ｐゴシック" pitchFamily="34" charset="-128"/>
              <a:cs typeface="+mn-cs"/>
            </a:endParaRPr>
          </a:p>
        </p:txBody>
      </p:sp>
      <p:pic>
        <p:nvPicPr>
          <p:cNvPr id="88" name="Image 8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1172" y="5526231"/>
            <a:ext cx="318039" cy="336260"/>
          </a:xfrm>
          <a:prstGeom prst="rect">
            <a:avLst/>
          </a:prstGeom>
        </p:spPr>
      </p:pic>
      <p:pic>
        <p:nvPicPr>
          <p:cNvPr id="98" name="Image 9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502" y="6090923"/>
            <a:ext cx="362413" cy="362413"/>
          </a:xfrm>
          <a:prstGeom prst="rect">
            <a:avLst/>
          </a:prstGeom>
        </p:spPr>
      </p:pic>
      <p:sp>
        <p:nvSpPr>
          <p:cNvPr id="56" name="Rectangle 55"/>
          <p:cNvSpPr/>
          <p:nvPr userDrawn="1"/>
        </p:nvSpPr>
        <p:spPr bwMode="auto">
          <a:xfrm>
            <a:off x="7479889" y="1418698"/>
            <a:ext cx="817207" cy="780617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pic>
        <p:nvPicPr>
          <p:cNvPr id="55" name="Picture 3" descr="D:\SkyDrive\Pro\Divers\Couteau suisse\PNG\Flèches &amp; signes\button_cancel.png"/>
          <p:cNvPicPr>
            <a:picLocks noChangeAspect="1" noChangeArrowheads="1"/>
          </p:cNvPicPr>
          <p:nvPr userDrawn="1"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587592" y="1795758"/>
            <a:ext cx="201612" cy="157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" name="Picture 3" descr="D:\SkyDrive\Pro\Divers\Couteau suisse\PNG\Flèches &amp; signes\button_cancel.png"/>
          <p:cNvPicPr>
            <a:picLocks noChangeAspect="1" noChangeArrowheads="1"/>
          </p:cNvPicPr>
          <p:nvPr userDrawn="1"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641708" y="4117961"/>
            <a:ext cx="201612" cy="157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" name="Rectangle 61"/>
          <p:cNvSpPr/>
          <p:nvPr userDrawn="1"/>
        </p:nvSpPr>
        <p:spPr bwMode="auto">
          <a:xfrm>
            <a:off x="4628964" y="2960948"/>
            <a:ext cx="1620000" cy="687826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PNA sortante, payée accueil fin</a:t>
            </a: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INTPOS0045</a:t>
            </a:r>
          </a:p>
        </p:txBody>
      </p:sp>
      <p:cxnSp>
        <p:nvCxnSpPr>
          <p:cNvPr id="63" name="Connecteur droit 62"/>
          <p:cNvCxnSpPr>
            <a:stCxn id="78" idx="3"/>
            <a:endCxn id="62" idx="1"/>
          </p:cNvCxnSpPr>
          <p:nvPr userDrawn="1"/>
        </p:nvCxnSpPr>
        <p:spPr bwMode="auto">
          <a:xfrm>
            <a:off x="4229614" y="2384464"/>
            <a:ext cx="399350" cy="920397"/>
          </a:xfrm>
          <a:prstGeom prst="line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67" name="Image 66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9980" y="2420888"/>
            <a:ext cx="318039" cy="336260"/>
          </a:xfrm>
          <a:prstGeom prst="rect">
            <a:avLst/>
          </a:prstGeom>
        </p:spPr>
      </p:pic>
      <p:pic>
        <p:nvPicPr>
          <p:cNvPr id="68" name="Image 6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874" y="4764614"/>
            <a:ext cx="318039" cy="336260"/>
          </a:xfrm>
          <a:prstGeom prst="rect">
            <a:avLst/>
          </a:prstGeom>
        </p:spPr>
      </p:pic>
      <p:sp>
        <p:nvSpPr>
          <p:cNvPr id="58" name="Rectangle 57"/>
          <p:cNvSpPr/>
          <p:nvPr userDrawn="1"/>
        </p:nvSpPr>
        <p:spPr bwMode="auto">
          <a:xfrm>
            <a:off x="7297226" y="4682349"/>
            <a:ext cx="1150082" cy="636077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Verdana" pitchFamily="34" charset="0"/>
                <a:ea typeface="ＭＳ Ｐゴシック" pitchFamily="34" charset="-128"/>
                <a:cs typeface="ＭＳ Ｐゴシック"/>
              </a:rPr>
              <a:t>INTPOS0043</a:t>
            </a:r>
            <a:endParaRPr lang="fr-FR" sz="1050" i="1" kern="0" baseline="0" dirty="0">
              <a:solidFill>
                <a:srgbClr val="004272"/>
              </a:solidFill>
              <a:latin typeface="+mn-lt"/>
              <a:ea typeface="ＭＳ Ｐゴシック" pitchFamily="34" charset="-128"/>
              <a:cs typeface="ＭＳ Ｐゴシック"/>
            </a:endParaRPr>
          </a:p>
        </p:txBody>
      </p:sp>
      <p:sp>
        <p:nvSpPr>
          <p:cNvPr id="100" name="Rectangle 99"/>
          <p:cNvSpPr/>
          <p:nvPr userDrawn="1"/>
        </p:nvSpPr>
        <p:spPr bwMode="auto">
          <a:xfrm>
            <a:off x="7293253" y="2267984"/>
            <a:ext cx="1150082" cy="636077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Verdana" pitchFamily="34" charset="0"/>
                <a:ea typeface="ＭＳ Ｐゴシック" pitchFamily="34" charset="-128"/>
                <a:cs typeface="ＭＳ Ｐゴシック"/>
              </a:rPr>
              <a:t>INTPOS0044</a:t>
            </a:r>
            <a:endParaRPr lang="fr-FR" sz="1050" i="1" kern="0" baseline="0" dirty="0">
              <a:solidFill>
                <a:srgbClr val="004272"/>
              </a:solidFill>
              <a:latin typeface="+mn-lt"/>
              <a:ea typeface="ＭＳ Ｐゴシック" pitchFamily="34" charset="-128"/>
              <a:cs typeface="ＭＳ Ｐゴシック"/>
            </a:endParaRPr>
          </a:p>
        </p:txBody>
      </p:sp>
      <p:pic>
        <p:nvPicPr>
          <p:cNvPr id="103" name="Image 102">
            <a:extLst>
              <a:ext uri="{FF2B5EF4-FFF2-40B4-BE49-F238E27FC236}">
                <a16:creationId xmlns:a16="http://schemas.microsoft.com/office/drawing/2014/main" id="{84B12EAD-E7D1-4D63-9D69-EAA673E9BE4C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5348" y="3114877"/>
            <a:ext cx="318039" cy="336260"/>
          </a:xfrm>
          <a:prstGeom prst="rect">
            <a:avLst/>
          </a:prstGeom>
        </p:spPr>
      </p:pic>
      <p:sp>
        <p:nvSpPr>
          <p:cNvPr id="105" name="Rectangle 104">
            <a:extLst>
              <a:ext uri="{FF2B5EF4-FFF2-40B4-BE49-F238E27FC236}">
                <a16:creationId xmlns:a16="http://schemas.microsoft.com/office/drawing/2014/main" id="{AFA018D3-A279-4C67-9187-567E16A86513}"/>
              </a:ext>
            </a:extLst>
          </p:cNvPr>
          <p:cNvSpPr/>
          <p:nvPr userDrawn="1"/>
        </p:nvSpPr>
        <p:spPr bwMode="auto">
          <a:xfrm>
            <a:off x="8572116" y="4676487"/>
            <a:ext cx="1135652" cy="638271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Verdana" pitchFamily="34" charset="0"/>
                <a:ea typeface="ＭＳ Ｐゴシック" pitchFamily="34" charset="-128"/>
                <a:cs typeface="ＭＳ Ｐゴシック"/>
              </a:rPr>
              <a:t>INTPOS0077</a:t>
            </a:r>
            <a:endParaRPr lang="fr-FR" sz="1050" i="1" kern="0" baseline="0" dirty="0">
              <a:solidFill>
                <a:srgbClr val="004272"/>
              </a:solidFill>
              <a:latin typeface="+mn-lt"/>
              <a:ea typeface="ＭＳ Ｐゴシック" pitchFamily="34" charset="-128"/>
              <a:cs typeface="ＭＳ Ｐゴシック"/>
            </a:endParaRPr>
          </a:p>
        </p:txBody>
      </p:sp>
      <p:pic>
        <p:nvPicPr>
          <p:cNvPr id="66" name="Image 65">
            <a:extLst>
              <a:ext uri="{FF2B5EF4-FFF2-40B4-BE49-F238E27FC236}">
                <a16:creationId xmlns:a16="http://schemas.microsoft.com/office/drawing/2014/main" id="{3D53F14B-A5FE-4ACA-B12A-AC202EEFB250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8922" y="4902032"/>
            <a:ext cx="318039" cy="336260"/>
          </a:xfrm>
          <a:prstGeom prst="rect">
            <a:avLst/>
          </a:prstGeom>
        </p:spPr>
      </p:pic>
      <p:pic>
        <p:nvPicPr>
          <p:cNvPr id="99" name="Image 98">
            <a:extLst>
              <a:ext uri="{FF2B5EF4-FFF2-40B4-BE49-F238E27FC236}">
                <a16:creationId xmlns:a16="http://schemas.microsoft.com/office/drawing/2014/main" id="{8F051F83-735F-4438-B03C-DC5D2323DA1C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3401" y="4917014"/>
            <a:ext cx="318039" cy="336260"/>
          </a:xfrm>
          <a:prstGeom prst="rect">
            <a:avLst/>
          </a:prstGeom>
        </p:spPr>
      </p:pic>
      <p:pic>
        <p:nvPicPr>
          <p:cNvPr id="101" name="Image 100">
            <a:extLst>
              <a:ext uri="{FF2B5EF4-FFF2-40B4-BE49-F238E27FC236}">
                <a16:creationId xmlns:a16="http://schemas.microsoft.com/office/drawing/2014/main" id="{72C10D0A-AD30-4240-B5A1-53D1ADBC1632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3630" y="2513302"/>
            <a:ext cx="318039" cy="336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794862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sque MAD 1/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tangle 58"/>
          <p:cNvSpPr/>
          <p:nvPr userDrawn="1"/>
        </p:nvSpPr>
        <p:spPr bwMode="auto">
          <a:xfrm>
            <a:off x="7280807" y="1772816"/>
            <a:ext cx="1007717" cy="2628292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baseline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INTPOS0024</a:t>
            </a:r>
          </a:p>
        </p:txBody>
      </p:sp>
      <p:graphicFrame>
        <p:nvGraphicFramePr>
          <p:cNvPr id="5" name="Object 20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756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20"/>
          <p:cNvGraphicFramePr>
            <a:graphicFrameLocks noChangeAspect="1"/>
          </p:cNvGraphicFramePr>
          <p:nvPr userDrawn="1">
            <p:custDataLst>
              <p:tags r:id="rId3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757" name="think-cell Slide" r:id="rId7" imgW="360" imgH="360" progId="">
                  <p:embed/>
                </p:oleObj>
              </mc:Choice>
              <mc:Fallback>
                <p:oleObj name="think-cell Slide" r:id="rId7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Straight Connector 7"/>
          <p:cNvCxnSpPr>
            <a:cxnSpLocks noChangeShapeType="1"/>
          </p:cNvCxnSpPr>
          <p:nvPr userDrawn="1"/>
        </p:nvCxnSpPr>
        <p:spPr bwMode="auto">
          <a:xfrm>
            <a:off x="449263" y="1052513"/>
            <a:ext cx="3384550" cy="0"/>
          </a:xfrm>
          <a:prstGeom prst="line">
            <a:avLst/>
          </a:prstGeom>
          <a:noFill/>
          <a:ln w="285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cxnSp>
        <p:nvCxnSpPr>
          <p:cNvPr id="12" name="Straight Connector 8"/>
          <p:cNvCxnSpPr>
            <a:cxnSpLocks noChangeShapeType="1"/>
          </p:cNvCxnSpPr>
          <p:nvPr userDrawn="1"/>
        </p:nvCxnSpPr>
        <p:spPr bwMode="auto">
          <a:xfrm>
            <a:off x="3873500" y="1052513"/>
            <a:ext cx="5614988" cy="0"/>
          </a:xfrm>
          <a:prstGeom prst="line">
            <a:avLst/>
          </a:prstGeom>
          <a:noFill/>
          <a:ln w="31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sp>
        <p:nvSpPr>
          <p:cNvPr id="17" name="Slide Number Placeholder 1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8" name="Parallelogram 6"/>
          <p:cNvSpPr>
            <a:spLocks noChangeArrowheads="1"/>
          </p:cNvSpPr>
          <p:nvPr userDrawn="1"/>
        </p:nvSpPr>
        <p:spPr bwMode="auto">
          <a:xfrm>
            <a:off x="9418638" y="6273800"/>
            <a:ext cx="107950" cy="539750"/>
          </a:xfrm>
          <a:prstGeom prst="parallelogram">
            <a:avLst>
              <a:gd name="adj" fmla="val 82329"/>
            </a:avLst>
          </a:prstGeom>
          <a:solidFill>
            <a:srgbClr val="00355C">
              <a:alpha val="39999"/>
            </a:srgbClr>
          </a:solidFill>
          <a:ln>
            <a:noFill/>
          </a:ln>
        </p:spPr>
        <p:txBody>
          <a:bodyPr anchor="ctr"/>
          <a:lstStyle>
            <a:lvl1pPr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fr-FR" sz="1200">
              <a:solidFill>
                <a:srgbClr val="004272"/>
              </a:solidFill>
            </a:endParaRPr>
          </a:p>
        </p:txBody>
      </p:sp>
      <p:sp>
        <p:nvSpPr>
          <p:cNvPr id="40" name="Title 2"/>
          <p:cNvSpPr txBox="1">
            <a:spLocks/>
          </p:cNvSpPr>
          <p:nvPr userDrawn="1"/>
        </p:nvSpPr>
        <p:spPr bwMode="gray">
          <a:xfrm>
            <a:off x="428625" y="260350"/>
            <a:ext cx="9061450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+mn-lt"/>
                <a:ea typeface="ＭＳ Ｐゴシック" pitchFamily="34" charset="-128"/>
                <a:cs typeface="Calibri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9pPr>
          </a:lstStyle>
          <a:p>
            <a:pPr eaLnBrk="1" hangingPunct="1"/>
            <a:r>
              <a:rPr lang="fr-FR" sz="1800" b="0" kern="0" dirty="0"/>
              <a:t>Détail des événements </a:t>
            </a:r>
            <a:br>
              <a:rPr lang="fr-FR" sz="1800" b="0" kern="0" dirty="0"/>
            </a:br>
            <a:r>
              <a:rPr lang="fr-FR" sz="1800" kern="0" dirty="0"/>
              <a:t>Processus - Gestion de la mise à disposition</a:t>
            </a:r>
          </a:p>
        </p:txBody>
      </p:sp>
      <p:sp>
        <p:nvSpPr>
          <p:cNvPr id="41" name="Slide Number Placeholder 3"/>
          <p:cNvSpPr txBox="1">
            <a:spLocks/>
          </p:cNvSpPr>
          <p:nvPr userDrawn="1"/>
        </p:nvSpPr>
        <p:spPr bwMode="gray">
          <a:xfrm>
            <a:off x="9247188" y="6369050"/>
            <a:ext cx="658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0" i="0" u="none" kern="1200">
                <a:solidFill>
                  <a:srgbClr val="004272"/>
                </a:solidFill>
                <a:latin typeface="+mn-lt"/>
                <a:ea typeface="ＭＳ Ｐゴシック" pitchFamily="-96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43" name="TextBox 9"/>
          <p:cNvSpPr txBox="1"/>
          <p:nvPr userDrawn="1"/>
        </p:nvSpPr>
        <p:spPr>
          <a:xfrm>
            <a:off x="8185038" y="60593"/>
            <a:ext cx="1298479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b="1" i="1" dirty="0">
                <a:solidFill>
                  <a:srgbClr val="004272"/>
                </a:solidFill>
                <a:latin typeface="+mn-lt"/>
                <a:hlinkClick r:id="rId8" action="ppaction://hlinksldjump"/>
              </a:rPr>
              <a:t>RETOUR AU SOMMAIRE </a:t>
            </a:r>
            <a:r>
              <a:rPr lang="fr-FR" sz="700" b="1" i="1" dirty="0">
                <a:solidFill>
                  <a:srgbClr val="004272"/>
                </a:solidFill>
                <a:latin typeface="+mn-lt"/>
              </a:rPr>
              <a:t>:</a:t>
            </a:r>
            <a:endParaRPr lang="fr-FR" sz="700" b="1" i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72" name="Rectangle 71"/>
          <p:cNvSpPr/>
          <p:nvPr userDrawn="1"/>
        </p:nvSpPr>
        <p:spPr bwMode="auto">
          <a:xfrm>
            <a:off x="965242" y="2713017"/>
            <a:ext cx="1114139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100" b="1" kern="0" dirty="0">
                <a:solidFill>
                  <a:srgbClr val="004272"/>
                </a:solidFill>
                <a:latin typeface="+mn-lt"/>
                <a:cs typeface="Arial" panose="020B0604020202020204" pitchFamily="34" charset="0"/>
              </a:rPr>
              <a:t>Mise à disposition (MAD)</a:t>
            </a:r>
          </a:p>
        </p:txBody>
      </p:sp>
      <p:sp>
        <p:nvSpPr>
          <p:cNvPr id="74" name="Rectangle 73"/>
          <p:cNvSpPr/>
          <p:nvPr userDrawn="1"/>
        </p:nvSpPr>
        <p:spPr bwMode="auto">
          <a:xfrm>
            <a:off x="2585389" y="1772816"/>
            <a:ext cx="1439338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MAD</a:t>
            </a:r>
            <a:r>
              <a:rPr lang="fr-FR" sz="1050" i="1" kern="0" baseline="0" dirty="0">
                <a:solidFill>
                  <a:srgbClr val="004272"/>
                </a:solidFill>
                <a:latin typeface="+mn-lt"/>
                <a:cs typeface="ＭＳ Ｐゴシック"/>
              </a:rPr>
              <a:t> sortante sans changement de résidence</a:t>
            </a:r>
            <a:endParaRPr lang="fr-FR" sz="1050" i="1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cxnSp>
        <p:nvCxnSpPr>
          <p:cNvPr id="75" name="Straight Connector 34"/>
          <p:cNvCxnSpPr>
            <a:stCxn id="72" idx="3"/>
            <a:endCxn id="74" idx="1"/>
          </p:cNvCxnSpPr>
          <p:nvPr userDrawn="1"/>
        </p:nvCxnSpPr>
        <p:spPr bwMode="auto">
          <a:xfrm flipV="1">
            <a:off x="2079381" y="2132816"/>
            <a:ext cx="506008" cy="940201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9" name="Rectangle 98"/>
          <p:cNvSpPr/>
          <p:nvPr userDrawn="1"/>
        </p:nvSpPr>
        <p:spPr bwMode="auto">
          <a:xfrm>
            <a:off x="2585389" y="3681108"/>
            <a:ext cx="1440798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MAD</a:t>
            </a:r>
            <a:r>
              <a:rPr lang="fr-FR" sz="1050" i="1" kern="0" baseline="0" dirty="0">
                <a:solidFill>
                  <a:srgbClr val="004272"/>
                </a:solidFill>
                <a:latin typeface="+mn-lt"/>
                <a:cs typeface="ＭＳ Ｐゴシック"/>
              </a:rPr>
              <a:t> sortante avec changement de résidence en métropole</a:t>
            </a:r>
            <a:endParaRPr lang="fr-FR" sz="1050" i="1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cxnSp>
        <p:nvCxnSpPr>
          <p:cNvPr id="100" name="Straight Connector 34"/>
          <p:cNvCxnSpPr>
            <a:stCxn id="72" idx="3"/>
            <a:endCxn id="99" idx="1"/>
          </p:cNvCxnSpPr>
          <p:nvPr userDrawn="1"/>
        </p:nvCxnSpPr>
        <p:spPr bwMode="auto">
          <a:xfrm>
            <a:off x="2079381" y="3073017"/>
            <a:ext cx="506008" cy="968091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6" name="TextBox 29"/>
          <p:cNvSpPr txBox="1"/>
          <p:nvPr userDrawn="1"/>
        </p:nvSpPr>
        <p:spPr>
          <a:xfrm>
            <a:off x="5780162" y="1062958"/>
            <a:ext cx="155262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Début d’événement</a:t>
            </a:r>
          </a:p>
        </p:txBody>
      </p:sp>
      <p:sp>
        <p:nvSpPr>
          <p:cNvPr id="77" name="TextBox 65"/>
          <p:cNvSpPr txBox="1"/>
          <p:nvPr userDrawn="1"/>
        </p:nvSpPr>
        <p:spPr>
          <a:xfrm>
            <a:off x="8466602" y="1062958"/>
            <a:ext cx="13109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Fin d’événement</a:t>
            </a:r>
          </a:p>
        </p:txBody>
      </p:sp>
      <p:sp>
        <p:nvSpPr>
          <p:cNvPr id="78" name="TextBox 69"/>
          <p:cNvSpPr txBox="1"/>
          <p:nvPr userDrawn="1"/>
        </p:nvSpPr>
        <p:spPr>
          <a:xfrm>
            <a:off x="7166531" y="1062958"/>
            <a:ext cx="11881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Renouvellement</a:t>
            </a:r>
          </a:p>
        </p:txBody>
      </p:sp>
      <p:cxnSp>
        <p:nvCxnSpPr>
          <p:cNvPr id="130" name="Straight Connector 66"/>
          <p:cNvCxnSpPr/>
          <p:nvPr userDrawn="1"/>
        </p:nvCxnSpPr>
        <p:spPr bwMode="auto">
          <a:xfrm>
            <a:off x="7132600" y="1658339"/>
            <a:ext cx="33931" cy="3619037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31" name="Straight Connector 68"/>
          <p:cNvCxnSpPr/>
          <p:nvPr userDrawn="1"/>
        </p:nvCxnSpPr>
        <p:spPr bwMode="auto">
          <a:xfrm>
            <a:off x="8399758" y="1658339"/>
            <a:ext cx="0" cy="3619037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89" name="Rectangle 88"/>
          <p:cNvSpPr/>
          <p:nvPr userDrawn="1"/>
        </p:nvSpPr>
        <p:spPr bwMode="auto">
          <a:xfrm>
            <a:off x="4209415" y="1888165"/>
            <a:ext cx="1829027" cy="480637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MAD</a:t>
            </a:r>
            <a:r>
              <a:rPr lang="fr-FR" sz="1050" i="1" kern="0" baseline="0" dirty="0">
                <a:solidFill>
                  <a:srgbClr val="004272"/>
                </a:solidFill>
                <a:latin typeface="+mn-lt"/>
                <a:cs typeface="ＭＳ Ｐゴシック"/>
              </a:rPr>
              <a:t> sortante sans changement de résidence</a:t>
            </a:r>
          </a:p>
          <a:p>
            <a:pPr algn="ctr"/>
            <a:r>
              <a:rPr lang="fr-FR" sz="1050" i="1" kern="0" baseline="0" dirty="0">
                <a:solidFill>
                  <a:srgbClr val="004272"/>
                </a:solidFill>
                <a:latin typeface="+mn-lt"/>
                <a:cs typeface="ＭＳ Ｐゴシック"/>
              </a:rPr>
              <a:t>INTPOS0022</a:t>
            </a:r>
            <a:endParaRPr lang="fr-FR" sz="1050" i="1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90" name="Rectangle 89"/>
          <p:cNvSpPr/>
          <p:nvPr userDrawn="1"/>
        </p:nvSpPr>
        <p:spPr bwMode="auto">
          <a:xfrm>
            <a:off x="4218553" y="3681108"/>
            <a:ext cx="1843192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MAD</a:t>
            </a:r>
            <a:r>
              <a:rPr lang="fr-FR" sz="1050" i="1" kern="0" baseline="0" dirty="0">
                <a:solidFill>
                  <a:srgbClr val="004272"/>
                </a:solidFill>
                <a:latin typeface="+mn-lt"/>
                <a:cs typeface="ＭＳ Ｐゴシック"/>
              </a:rPr>
              <a:t> sortante avec changement de résidence en métropole</a:t>
            </a:r>
          </a:p>
          <a:p>
            <a:pPr algn="ctr"/>
            <a:r>
              <a:rPr lang="fr-FR" sz="1050" i="1" kern="0" baseline="0" dirty="0">
                <a:solidFill>
                  <a:srgbClr val="004272"/>
                </a:solidFill>
                <a:latin typeface="+mn-lt"/>
                <a:cs typeface="ＭＳ Ｐゴシック"/>
              </a:rPr>
              <a:t>INTPOS0021</a:t>
            </a:r>
            <a:endParaRPr lang="fr-FR" sz="1050" i="1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cxnSp>
        <p:nvCxnSpPr>
          <p:cNvPr id="110" name="Connecteur droit 109"/>
          <p:cNvCxnSpPr>
            <a:stCxn id="74" idx="3"/>
            <a:endCxn id="89" idx="1"/>
          </p:cNvCxnSpPr>
          <p:nvPr userDrawn="1"/>
        </p:nvCxnSpPr>
        <p:spPr bwMode="auto">
          <a:xfrm flipV="1">
            <a:off x="4024727" y="2128484"/>
            <a:ext cx="184688" cy="4332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9" name="Connecteur droit 118"/>
          <p:cNvCxnSpPr>
            <a:stCxn id="99" idx="3"/>
            <a:endCxn id="90" idx="1"/>
          </p:cNvCxnSpPr>
          <p:nvPr userDrawn="1"/>
        </p:nvCxnSpPr>
        <p:spPr bwMode="auto">
          <a:xfrm>
            <a:off x="4026187" y="4041108"/>
            <a:ext cx="192366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6" name="Rectangle 65"/>
          <p:cNvSpPr/>
          <p:nvPr userDrawn="1"/>
        </p:nvSpPr>
        <p:spPr bwMode="auto">
          <a:xfrm rot="16200000">
            <a:off x="-1784215" y="3338174"/>
            <a:ext cx="4617368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4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Positions</a:t>
            </a:r>
          </a:p>
        </p:txBody>
      </p:sp>
      <p:pic>
        <p:nvPicPr>
          <p:cNvPr id="61" name="Image 60" descr="Capture d’écran">
            <a:hlinkClick r:id="rId8" action="ppaction://hlinksldjump"/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8524" y="250341"/>
            <a:ext cx="1173921" cy="769672"/>
          </a:xfrm>
          <a:prstGeom prst="rect">
            <a:avLst/>
          </a:prstGeom>
        </p:spPr>
      </p:pic>
      <p:grpSp>
        <p:nvGrpSpPr>
          <p:cNvPr id="68" name="Groupe 67"/>
          <p:cNvGrpSpPr/>
          <p:nvPr userDrawn="1"/>
        </p:nvGrpSpPr>
        <p:grpSpPr>
          <a:xfrm>
            <a:off x="6480077" y="6309320"/>
            <a:ext cx="2649387" cy="272288"/>
            <a:chOff x="5719035" y="6231640"/>
            <a:chExt cx="2649387" cy="342577"/>
          </a:xfrm>
        </p:grpSpPr>
        <p:sp>
          <p:nvSpPr>
            <p:cNvPr id="69" name="TextBox 54"/>
            <p:cNvSpPr txBox="1"/>
            <p:nvPr/>
          </p:nvSpPr>
          <p:spPr>
            <a:xfrm>
              <a:off x="5719035" y="6291428"/>
              <a:ext cx="396044" cy="282789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r>
                <a:rPr lang="fr-FR" sz="3200" b="1" dirty="0">
                  <a:solidFill>
                    <a:srgbClr val="FFC000"/>
                  </a:solidFill>
                  <a:latin typeface="+mn-lt"/>
                </a:rPr>
                <a:t>~</a:t>
              </a:r>
            </a:p>
          </p:txBody>
        </p:sp>
        <p:sp>
          <p:nvSpPr>
            <p:cNvPr id="83" name="TextBox 59"/>
            <p:cNvSpPr txBox="1"/>
            <p:nvPr/>
          </p:nvSpPr>
          <p:spPr>
            <a:xfrm>
              <a:off x="6229395" y="6231640"/>
              <a:ext cx="2139027" cy="3097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en cours de validation</a:t>
              </a:r>
            </a:p>
          </p:txBody>
        </p:sp>
      </p:grpSp>
      <p:sp>
        <p:nvSpPr>
          <p:cNvPr id="86" name="TextBox 58"/>
          <p:cNvSpPr txBox="1"/>
          <p:nvPr userDrawn="1"/>
        </p:nvSpPr>
        <p:spPr>
          <a:xfrm>
            <a:off x="7008705" y="5841268"/>
            <a:ext cx="2126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Acte modélisé dans INGRES</a:t>
            </a:r>
            <a:endParaRPr lang="fr-FR" sz="1000" b="1" i="1" dirty="0">
              <a:solidFill>
                <a:srgbClr val="004272"/>
              </a:solidFill>
              <a:latin typeface="+mn-lt"/>
            </a:endParaRPr>
          </a:p>
        </p:txBody>
      </p:sp>
      <p:sp>
        <p:nvSpPr>
          <p:cNvPr id="87" name="TextBox 58"/>
          <p:cNvSpPr txBox="1"/>
          <p:nvPr userDrawn="1"/>
        </p:nvSpPr>
        <p:spPr>
          <a:xfrm>
            <a:off x="7008705" y="6091992"/>
            <a:ext cx="23444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dirty="0">
                <a:solidFill>
                  <a:srgbClr val="004272"/>
                </a:solidFill>
                <a:latin typeface="+mn-lt"/>
              </a:rPr>
              <a:t>A</a:t>
            </a:r>
            <a:r>
              <a:rPr lang="fr-FR" sz="1000" b="1" i="1" baseline="0" dirty="0">
                <a:solidFill>
                  <a:srgbClr val="004272"/>
                </a:solidFill>
                <a:latin typeface="+mn-lt"/>
              </a:rPr>
              <a:t>cte</a:t>
            </a:r>
            <a:r>
              <a:rPr lang="fr-FR" sz="1000" b="1" i="1" dirty="0">
                <a:solidFill>
                  <a:srgbClr val="004272"/>
                </a:solidFill>
                <a:latin typeface="+mn-lt"/>
              </a:rPr>
              <a:t> documentaire validé</a:t>
            </a:r>
          </a:p>
        </p:txBody>
      </p:sp>
      <p:grpSp>
        <p:nvGrpSpPr>
          <p:cNvPr id="95" name="Groupe 94"/>
          <p:cNvGrpSpPr/>
          <p:nvPr userDrawn="1"/>
        </p:nvGrpSpPr>
        <p:grpSpPr>
          <a:xfrm>
            <a:off x="6599228" y="6531151"/>
            <a:ext cx="2538714" cy="246221"/>
            <a:chOff x="6108241" y="6486136"/>
            <a:chExt cx="2538714" cy="316030"/>
          </a:xfrm>
        </p:grpSpPr>
        <p:pic>
          <p:nvPicPr>
            <p:cNvPr id="103" name="Picture 3" descr="D:\SkyDrive\Pro\Divers\Couteau suisse\PNG\Flèches &amp; signes\button_cancel.png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6108241" y="6548414"/>
              <a:ext cx="201612" cy="201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4" name="TextBox 60"/>
            <p:cNvSpPr txBox="1"/>
            <p:nvPr/>
          </p:nvSpPr>
          <p:spPr>
            <a:xfrm>
              <a:off x="6507928" y="6486136"/>
              <a:ext cx="2139027" cy="316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à produire</a:t>
              </a:r>
            </a:p>
          </p:txBody>
        </p:sp>
      </p:grpSp>
      <p:sp>
        <p:nvSpPr>
          <p:cNvPr id="105" name="Rectangle 104"/>
          <p:cNvSpPr/>
          <p:nvPr userDrawn="1"/>
        </p:nvSpPr>
        <p:spPr bwMode="auto">
          <a:xfrm>
            <a:off x="6321152" y="5421840"/>
            <a:ext cx="2854029" cy="1343158"/>
          </a:xfrm>
          <a:prstGeom prst="rect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1200" kern="0" dirty="0" err="1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109" name="TextBox 64"/>
          <p:cNvSpPr txBox="1"/>
          <p:nvPr userDrawn="1"/>
        </p:nvSpPr>
        <p:spPr>
          <a:xfrm>
            <a:off x="6249144" y="5265204"/>
            <a:ext cx="710343" cy="2462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>
                <a:solidFill>
                  <a:srgbClr val="004272"/>
                </a:solidFill>
                <a:latin typeface="+mn-lt"/>
              </a:rPr>
              <a:t>Légende</a:t>
            </a:r>
          </a:p>
        </p:txBody>
      </p:sp>
      <p:pic>
        <p:nvPicPr>
          <p:cNvPr id="111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564994" y="5862491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" name="ZoneTexte 111"/>
          <p:cNvSpPr txBox="1"/>
          <p:nvPr userDrawn="1"/>
        </p:nvSpPr>
        <p:spPr>
          <a:xfrm>
            <a:off x="6980990" y="5600563"/>
            <a:ext cx="20778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 Acte paramétré dans la Suite 9</a:t>
            </a:r>
            <a:endParaRPr lang="fr-FR" sz="1000" i="1" kern="1200" dirty="0">
              <a:solidFill>
                <a:srgbClr val="004272"/>
              </a:solidFill>
              <a:effectLst/>
              <a:latin typeface="+mn-lt"/>
              <a:ea typeface="ＭＳ Ｐゴシック" pitchFamily="34" charset="-128"/>
              <a:cs typeface="+mn-cs"/>
            </a:endParaRPr>
          </a:p>
        </p:txBody>
      </p:sp>
      <p:pic>
        <p:nvPicPr>
          <p:cNvPr id="114" name="Image 113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1172" y="5526231"/>
            <a:ext cx="318039" cy="336260"/>
          </a:xfrm>
          <a:prstGeom prst="rect">
            <a:avLst/>
          </a:prstGeom>
        </p:spPr>
      </p:pic>
      <p:pic>
        <p:nvPicPr>
          <p:cNvPr id="115" name="Image 114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502" y="6090923"/>
            <a:ext cx="362413" cy="362413"/>
          </a:xfrm>
          <a:prstGeom prst="rect">
            <a:avLst/>
          </a:prstGeom>
        </p:spPr>
      </p:pic>
      <p:sp>
        <p:nvSpPr>
          <p:cNvPr id="73" name="Rectangle 72"/>
          <p:cNvSpPr/>
          <p:nvPr userDrawn="1"/>
        </p:nvSpPr>
        <p:spPr bwMode="auto">
          <a:xfrm>
            <a:off x="8554944" y="1772816"/>
            <a:ext cx="1007717" cy="2628292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baseline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INTPOS0023</a:t>
            </a:r>
          </a:p>
        </p:txBody>
      </p:sp>
      <p:sp>
        <p:nvSpPr>
          <p:cNvPr id="79" name="Rectangle 78"/>
          <p:cNvSpPr/>
          <p:nvPr userDrawn="1"/>
        </p:nvSpPr>
        <p:spPr bwMode="auto">
          <a:xfrm>
            <a:off x="2594477" y="2708738"/>
            <a:ext cx="1436262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baseline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MAD sortante avec changement de résidence hors métropole</a:t>
            </a:r>
          </a:p>
        </p:txBody>
      </p:sp>
      <p:cxnSp>
        <p:nvCxnSpPr>
          <p:cNvPr id="84" name="Connecteur droit 83"/>
          <p:cNvCxnSpPr/>
          <p:nvPr userDrawn="1"/>
        </p:nvCxnSpPr>
        <p:spPr bwMode="auto">
          <a:xfrm>
            <a:off x="4030739" y="3054535"/>
            <a:ext cx="167101" cy="225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3" name="Rectangle 92"/>
          <p:cNvSpPr/>
          <p:nvPr userDrawn="1"/>
        </p:nvSpPr>
        <p:spPr bwMode="auto">
          <a:xfrm>
            <a:off x="4194163" y="2636993"/>
            <a:ext cx="1843192" cy="828011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fr-FR" sz="1050" i="1" kern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MAD sortante avec changement de résidence hors métropole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fr-FR" sz="1050" i="1" kern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INTPOS0020 (initial)</a:t>
            </a:r>
          </a:p>
        </p:txBody>
      </p:sp>
      <p:cxnSp>
        <p:nvCxnSpPr>
          <p:cNvPr id="101" name="Straight Connector 34"/>
          <p:cNvCxnSpPr>
            <a:endCxn id="79" idx="1"/>
          </p:cNvCxnSpPr>
          <p:nvPr userDrawn="1"/>
        </p:nvCxnSpPr>
        <p:spPr bwMode="auto">
          <a:xfrm flipV="1">
            <a:off x="2113472" y="3068738"/>
            <a:ext cx="481005" cy="9691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56" name="Image 55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4125" y="2112907"/>
            <a:ext cx="318039" cy="336260"/>
          </a:xfrm>
          <a:prstGeom prst="rect">
            <a:avLst/>
          </a:prstGeom>
        </p:spPr>
      </p:pic>
      <p:pic>
        <p:nvPicPr>
          <p:cNvPr id="57" name="Image 56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3049" y="2112907"/>
            <a:ext cx="318039" cy="336260"/>
          </a:xfrm>
          <a:prstGeom prst="rect">
            <a:avLst/>
          </a:prstGeom>
        </p:spPr>
      </p:pic>
      <p:pic>
        <p:nvPicPr>
          <p:cNvPr id="58" name="Image 5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4755" y="1944777"/>
            <a:ext cx="318039" cy="336260"/>
          </a:xfrm>
          <a:prstGeom prst="rect">
            <a:avLst/>
          </a:prstGeom>
        </p:spPr>
      </p:pic>
      <p:pic>
        <p:nvPicPr>
          <p:cNvPr id="60" name="Image 59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6750" y="2888940"/>
            <a:ext cx="318039" cy="336260"/>
          </a:xfrm>
          <a:prstGeom prst="rect">
            <a:avLst/>
          </a:prstGeom>
        </p:spPr>
      </p:pic>
      <p:pic>
        <p:nvPicPr>
          <p:cNvPr id="62" name="Image 61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633" y="3861048"/>
            <a:ext cx="318039" cy="336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892184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Masque Processus Prolongation activit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20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766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20"/>
          <p:cNvGraphicFramePr>
            <a:graphicFrameLocks noChangeAspect="1"/>
          </p:cNvGraphicFramePr>
          <p:nvPr userDrawn="1">
            <p:custDataLst>
              <p:tags r:id="rId3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767" name="think-cell Slide" r:id="rId7" imgW="360" imgH="360" progId="">
                  <p:embed/>
                </p:oleObj>
              </mc:Choice>
              <mc:Fallback>
                <p:oleObj name="think-cell Slide" r:id="rId7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Straight Connector 7"/>
          <p:cNvCxnSpPr>
            <a:cxnSpLocks noChangeShapeType="1"/>
          </p:cNvCxnSpPr>
          <p:nvPr userDrawn="1"/>
        </p:nvCxnSpPr>
        <p:spPr bwMode="auto">
          <a:xfrm>
            <a:off x="449263" y="1052513"/>
            <a:ext cx="3384550" cy="0"/>
          </a:xfrm>
          <a:prstGeom prst="line">
            <a:avLst/>
          </a:prstGeom>
          <a:noFill/>
          <a:ln w="285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cxnSp>
        <p:nvCxnSpPr>
          <p:cNvPr id="12" name="Straight Connector 8"/>
          <p:cNvCxnSpPr>
            <a:cxnSpLocks noChangeShapeType="1"/>
          </p:cNvCxnSpPr>
          <p:nvPr userDrawn="1"/>
        </p:nvCxnSpPr>
        <p:spPr bwMode="auto">
          <a:xfrm>
            <a:off x="3873500" y="1052513"/>
            <a:ext cx="5614988" cy="0"/>
          </a:xfrm>
          <a:prstGeom prst="line">
            <a:avLst/>
          </a:prstGeom>
          <a:noFill/>
          <a:ln w="31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sp>
        <p:nvSpPr>
          <p:cNvPr id="17" name="Slide Number Placeholder 1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8" name="Parallelogram 6"/>
          <p:cNvSpPr>
            <a:spLocks noChangeArrowheads="1"/>
          </p:cNvSpPr>
          <p:nvPr userDrawn="1"/>
        </p:nvSpPr>
        <p:spPr bwMode="auto">
          <a:xfrm>
            <a:off x="9418638" y="6273800"/>
            <a:ext cx="107950" cy="539750"/>
          </a:xfrm>
          <a:prstGeom prst="parallelogram">
            <a:avLst>
              <a:gd name="adj" fmla="val 82329"/>
            </a:avLst>
          </a:prstGeom>
          <a:solidFill>
            <a:srgbClr val="00355C">
              <a:alpha val="39999"/>
            </a:srgbClr>
          </a:solidFill>
          <a:ln>
            <a:noFill/>
          </a:ln>
        </p:spPr>
        <p:txBody>
          <a:bodyPr anchor="ctr"/>
          <a:lstStyle>
            <a:lvl1pPr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fr-FR" sz="1200">
              <a:solidFill>
                <a:srgbClr val="004272"/>
              </a:solidFill>
            </a:endParaRPr>
          </a:p>
        </p:txBody>
      </p:sp>
      <p:sp>
        <p:nvSpPr>
          <p:cNvPr id="40" name="Title 2"/>
          <p:cNvSpPr txBox="1">
            <a:spLocks/>
          </p:cNvSpPr>
          <p:nvPr userDrawn="1"/>
        </p:nvSpPr>
        <p:spPr bwMode="gray">
          <a:xfrm>
            <a:off x="428625" y="313502"/>
            <a:ext cx="9061450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+mn-lt"/>
                <a:ea typeface="ＭＳ Ｐゴシック" pitchFamily="34" charset="-128"/>
                <a:cs typeface="Calibri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9pPr>
          </a:lstStyle>
          <a:p>
            <a:pPr eaLnBrk="1" hangingPunct="1"/>
            <a:r>
              <a:rPr lang="fr-FR" sz="1800" b="0" kern="0" dirty="0"/>
              <a:t>Détail des événements </a:t>
            </a:r>
            <a:br>
              <a:rPr lang="fr-FR" sz="1800" b="0" kern="0" dirty="0"/>
            </a:br>
            <a:r>
              <a:rPr lang="fr-FR" sz="1800" kern="0" dirty="0"/>
              <a:t>Processus – Gestion de la prolongation / allongement</a:t>
            </a:r>
            <a:r>
              <a:rPr lang="fr-FR" sz="1800" kern="0" baseline="0" dirty="0"/>
              <a:t> d’activité</a:t>
            </a:r>
            <a:endParaRPr lang="fr-FR" sz="1600" kern="0" dirty="0"/>
          </a:p>
          <a:p>
            <a:pPr eaLnBrk="1" hangingPunct="1"/>
            <a:endParaRPr lang="fr-FR" sz="1800" kern="0" dirty="0"/>
          </a:p>
        </p:txBody>
      </p:sp>
      <p:sp>
        <p:nvSpPr>
          <p:cNvPr id="41" name="Slide Number Placeholder 3"/>
          <p:cNvSpPr txBox="1">
            <a:spLocks/>
          </p:cNvSpPr>
          <p:nvPr userDrawn="1"/>
        </p:nvSpPr>
        <p:spPr bwMode="gray">
          <a:xfrm>
            <a:off x="9247188" y="6369050"/>
            <a:ext cx="658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0" i="0" u="none" kern="1200">
                <a:solidFill>
                  <a:srgbClr val="004272"/>
                </a:solidFill>
                <a:latin typeface="+mn-lt"/>
                <a:ea typeface="ＭＳ Ｐゴシック" pitchFamily="-96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43" name="TextBox 9"/>
          <p:cNvSpPr txBox="1"/>
          <p:nvPr userDrawn="1"/>
        </p:nvSpPr>
        <p:spPr>
          <a:xfrm>
            <a:off x="8185038" y="60593"/>
            <a:ext cx="1298479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b="1" i="1" dirty="0">
                <a:solidFill>
                  <a:srgbClr val="004272"/>
                </a:solidFill>
                <a:latin typeface="+mn-lt"/>
                <a:hlinkClick r:id="rId8" action="ppaction://hlinksldjump"/>
              </a:rPr>
              <a:t>RETOUR AU SOMMAIRE </a:t>
            </a:r>
            <a:r>
              <a:rPr lang="fr-FR" sz="700" b="1" i="1" dirty="0">
                <a:solidFill>
                  <a:srgbClr val="004272"/>
                </a:solidFill>
                <a:latin typeface="+mn-lt"/>
              </a:rPr>
              <a:t>:</a:t>
            </a:r>
            <a:endParaRPr lang="fr-FR" sz="700" b="1" i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72" name="Rectangle 71"/>
          <p:cNvSpPr/>
          <p:nvPr userDrawn="1"/>
        </p:nvSpPr>
        <p:spPr bwMode="auto">
          <a:xfrm>
            <a:off x="1333023" y="2396781"/>
            <a:ext cx="161703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100" b="1" kern="0" dirty="0">
                <a:solidFill>
                  <a:srgbClr val="004272"/>
                </a:solidFill>
                <a:latin typeface="+mn-lt"/>
                <a:cs typeface="Arial" panose="020B0604020202020204" pitchFamily="34" charset="0"/>
              </a:rPr>
              <a:t>Prolongation d’activité</a:t>
            </a:r>
          </a:p>
        </p:txBody>
      </p:sp>
      <p:sp>
        <p:nvSpPr>
          <p:cNvPr id="73" name="TextBox 29"/>
          <p:cNvSpPr txBox="1"/>
          <p:nvPr userDrawn="1"/>
        </p:nvSpPr>
        <p:spPr>
          <a:xfrm>
            <a:off x="5947418" y="1215201"/>
            <a:ext cx="1188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Début d’événement</a:t>
            </a:r>
          </a:p>
        </p:txBody>
      </p:sp>
      <p:sp>
        <p:nvSpPr>
          <p:cNvPr id="76" name="TextBox 65"/>
          <p:cNvSpPr txBox="1"/>
          <p:nvPr userDrawn="1"/>
        </p:nvSpPr>
        <p:spPr>
          <a:xfrm>
            <a:off x="8521794" y="1215201"/>
            <a:ext cx="10757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Fin d’événement</a:t>
            </a:r>
          </a:p>
        </p:txBody>
      </p:sp>
      <p:sp>
        <p:nvSpPr>
          <p:cNvPr id="77" name="TextBox 69"/>
          <p:cNvSpPr txBox="1"/>
          <p:nvPr userDrawn="1"/>
        </p:nvSpPr>
        <p:spPr>
          <a:xfrm>
            <a:off x="7203412" y="1292146"/>
            <a:ext cx="11881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Renouvellement</a:t>
            </a:r>
          </a:p>
        </p:txBody>
      </p:sp>
      <p:sp>
        <p:nvSpPr>
          <p:cNvPr id="109" name="Rectangle 108"/>
          <p:cNvSpPr/>
          <p:nvPr userDrawn="1"/>
        </p:nvSpPr>
        <p:spPr bwMode="auto">
          <a:xfrm>
            <a:off x="7396145" y="1755695"/>
            <a:ext cx="793957" cy="3509509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cxnSp>
        <p:nvCxnSpPr>
          <p:cNvPr id="110" name="Straight Connector 66"/>
          <p:cNvCxnSpPr/>
          <p:nvPr userDrawn="1"/>
        </p:nvCxnSpPr>
        <p:spPr bwMode="auto">
          <a:xfrm>
            <a:off x="7169481" y="1629204"/>
            <a:ext cx="0" cy="3636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11" name="Straight Connector 68"/>
          <p:cNvCxnSpPr/>
          <p:nvPr userDrawn="1"/>
        </p:nvCxnSpPr>
        <p:spPr bwMode="auto">
          <a:xfrm>
            <a:off x="8425475" y="1623397"/>
            <a:ext cx="0" cy="3636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78" name="Rectangle 77"/>
          <p:cNvSpPr/>
          <p:nvPr userDrawn="1"/>
        </p:nvSpPr>
        <p:spPr bwMode="auto">
          <a:xfrm>
            <a:off x="3833813" y="1830015"/>
            <a:ext cx="2136824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Prolongation</a:t>
            </a:r>
            <a:r>
              <a:rPr lang="fr-FR" sz="1050" i="1" kern="0" baseline="0" dirty="0">
                <a:solidFill>
                  <a:srgbClr val="004272"/>
                </a:solidFill>
                <a:latin typeface="+mn-lt"/>
                <a:cs typeface="ＭＳ Ｐゴシック"/>
              </a:rPr>
              <a:t> d’activité art 1.1</a:t>
            </a:r>
          </a:p>
          <a:p>
            <a:pPr algn="ctr"/>
            <a:r>
              <a:rPr lang="fr-FR" sz="1050" i="1" kern="0" baseline="0" dirty="0">
                <a:solidFill>
                  <a:srgbClr val="004272"/>
                </a:solidFill>
                <a:latin typeface="+mn-lt"/>
                <a:cs typeface="ＭＳ Ｐゴシック"/>
              </a:rPr>
              <a:t>INTPOS0041</a:t>
            </a:r>
            <a:endParaRPr lang="fr-FR" sz="1050" i="1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cxnSp>
        <p:nvCxnSpPr>
          <p:cNvPr id="79" name="Straight Connector 34"/>
          <p:cNvCxnSpPr>
            <a:stCxn id="72" idx="3"/>
            <a:endCxn id="78" idx="1"/>
          </p:cNvCxnSpPr>
          <p:nvPr userDrawn="1"/>
        </p:nvCxnSpPr>
        <p:spPr bwMode="auto">
          <a:xfrm flipV="1">
            <a:off x="2950053" y="2190015"/>
            <a:ext cx="883760" cy="566766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6" name="Rectangle 35"/>
          <p:cNvSpPr/>
          <p:nvPr userDrawn="1"/>
        </p:nvSpPr>
        <p:spPr bwMode="auto">
          <a:xfrm rot="16200000">
            <a:off x="-862565" y="3029577"/>
            <a:ext cx="2743144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4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Positions</a:t>
            </a:r>
          </a:p>
        </p:txBody>
      </p:sp>
      <p:sp>
        <p:nvSpPr>
          <p:cNvPr id="39" name="Rectangle 38"/>
          <p:cNvSpPr/>
          <p:nvPr userDrawn="1"/>
        </p:nvSpPr>
        <p:spPr bwMode="auto">
          <a:xfrm>
            <a:off x="3833813" y="3093221"/>
            <a:ext cx="2136824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Prolongation d’activité art 1.3</a:t>
            </a:r>
          </a:p>
          <a:p>
            <a:pPr lvl="0"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INTPOS0042</a:t>
            </a:r>
          </a:p>
        </p:txBody>
      </p:sp>
      <p:cxnSp>
        <p:nvCxnSpPr>
          <p:cNvPr id="42" name="Straight Connector 34"/>
          <p:cNvCxnSpPr>
            <a:stCxn id="72" idx="3"/>
            <a:endCxn id="39" idx="1"/>
          </p:cNvCxnSpPr>
          <p:nvPr userDrawn="1"/>
        </p:nvCxnSpPr>
        <p:spPr bwMode="auto">
          <a:xfrm>
            <a:off x="2950053" y="2756781"/>
            <a:ext cx="883760" cy="696440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5" name="Rectangle 44"/>
          <p:cNvSpPr/>
          <p:nvPr userDrawn="1"/>
        </p:nvSpPr>
        <p:spPr bwMode="auto">
          <a:xfrm>
            <a:off x="8689560" y="1755696"/>
            <a:ext cx="793957" cy="3486090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pic>
        <p:nvPicPr>
          <p:cNvPr id="46" name="Image 45" descr="Capture d’écran">
            <a:hlinkClick r:id="rId8" action="ppaction://hlinksldjump"/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8524" y="250341"/>
            <a:ext cx="1173921" cy="769672"/>
          </a:xfrm>
          <a:prstGeom prst="rect">
            <a:avLst/>
          </a:prstGeom>
        </p:spPr>
      </p:pic>
      <p:grpSp>
        <p:nvGrpSpPr>
          <p:cNvPr id="47" name="Groupe 46"/>
          <p:cNvGrpSpPr/>
          <p:nvPr userDrawn="1"/>
        </p:nvGrpSpPr>
        <p:grpSpPr>
          <a:xfrm>
            <a:off x="6480077" y="6309320"/>
            <a:ext cx="2649387" cy="272288"/>
            <a:chOff x="5719035" y="6231640"/>
            <a:chExt cx="2649387" cy="342577"/>
          </a:xfrm>
        </p:grpSpPr>
        <p:sp>
          <p:nvSpPr>
            <p:cNvPr id="48" name="TextBox 54"/>
            <p:cNvSpPr txBox="1"/>
            <p:nvPr/>
          </p:nvSpPr>
          <p:spPr>
            <a:xfrm>
              <a:off x="5719035" y="6291428"/>
              <a:ext cx="396044" cy="282789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r>
                <a:rPr lang="fr-FR" sz="3200" b="1" dirty="0">
                  <a:solidFill>
                    <a:srgbClr val="FFC000"/>
                  </a:solidFill>
                  <a:latin typeface="+mn-lt"/>
                </a:rPr>
                <a:t>~</a:t>
              </a:r>
            </a:p>
          </p:txBody>
        </p:sp>
        <p:sp>
          <p:nvSpPr>
            <p:cNvPr id="49" name="TextBox 59"/>
            <p:cNvSpPr txBox="1"/>
            <p:nvPr/>
          </p:nvSpPr>
          <p:spPr>
            <a:xfrm>
              <a:off x="6229395" y="6231640"/>
              <a:ext cx="2139027" cy="3097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en cours de validation</a:t>
              </a:r>
            </a:p>
          </p:txBody>
        </p:sp>
      </p:grpSp>
      <p:sp>
        <p:nvSpPr>
          <p:cNvPr id="50" name="TextBox 58"/>
          <p:cNvSpPr txBox="1"/>
          <p:nvPr userDrawn="1"/>
        </p:nvSpPr>
        <p:spPr>
          <a:xfrm>
            <a:off x="7008705" y="5841268"/>
            <a:ext cx="2126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Acte modélisé dans INGRES</a:t>
            </a:r>
            <a:endParaRPr lang="fr-FR" sz="1000" b="1" i="1" dirty="0">
              <a:solidFill>
                <a:srgbClr val="004272"/>
              </a:solidFill>
              <a:latin typeface="+mn-lt"/>
            </a:endParaRPr>
          </a:p>
        </p:txBody>
      </p:sp>
      <p:sp>
        <p:nvSpPr>
          <p:cNvPr id="51" name="TextBox 58"/>
          <p:cNvSpPr txBox="1"/>
          <p:nvPr userDrawn="1"/>
        </p:nvSpPr>
        <p:spPr>
          <a:xfrm>
            <a:off x="7008705" y="6091992"/>
            <a:ext cx="23444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dirty="0">
                <a:solidFill>
                  <a:srgbClr val="004272"/>
                </a:solidFill>
                <a:latin typeface="+mn-lt"/>
              </a:rPr>
              <a:t>A</a:t>
            </a:r>
            <a:r>
              <a:rPr lang="fr-FR" sz="1000" b="1" i="1" baseline="0" dirty="0">
                <a:solidFill>
                  <a:srgbClr val="004272"/>
                </a:solidFill>
                <a:latin typeface="+mn-lt"/>
              </a:rPr>
              <a:t>cte</a:t>
            </a:r>
            <a:r>
              <a:rPr lang="fr-FR" sz="1000" b="1" i="1" dirty="0">
                <a:solidFill>
                  <a:srgbClr val="004272"/>
                </a:solidFill>
                <a:latin typeface="+mn-lt"/>
              </a:rPr>
              <a:t> documentaire validé</a:t>
            </a:r>
          </a:p>
        </p:txBody>
      </p:sp>
      <p:grpSp>
        <p:nvGrpSpPr>
          <p:cNvPr id="52" name="Groupe 51"/>
          <p:cNvGrpSpPr/>
          <p:nvPr userDrawn="1"/>
        </p:nvGrpSpPr>
        <p:grpSpPr>
          <a:xfrm>
            <a:off x="6599228" y="6531151"/>
            <a:ext cx="2538714" cy="246221"/>
            <a:chOff x="6108241" y="6486136"/>
            <a:chExt cx="2538714" cy="316030"/>
          </a:xfrm>
        </p:grpSpPr>
        <p:pic>
          <p:nvPicPr>
            <p:cNvPr id="53" name="Picture 3" descr="D:\SkyDrive\Pro\Divers\Couteau suisse\PNG\Flèches &amp; signes\button_cancel.png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6108241" y="6548414"/>
              <a:ext cx="201612" cy="201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4" name="TextBox 60"/>
            <p:cNvSpPr txBox="1"/>
            <p:nvPr/>
          </p:nvSpPr>
          <p:spPr>
            <a:xfrm>
              <a:off x="6507928" y="6486136"/>
              <a:ext cx="2139027" cy="316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à produire</a:t>
              </a:r>
            </a:p>
          </p:txBody>
        </p:sp>
      </p:grpSp>
      <p:sp>
        <p:nvSpPr>
          <p:cNvPr id="55" name="Rectangle 54"/>
          <p:cNvSpPr/>
          <p:nvPr userDrawn="1"/>
        </p:nvSpPr>
        <p:spPr bwMode="auto">
          <a:xfrm>
            <a:off x="6321152" y="5421840"/>
            <a:ext cx="2854029" cy="1343158"/>
          </a:xfrm>
          <a:prstGeom prst="rect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1200" kern="0" dirty="0" err="1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56" name="TextBox 64"/>
          <p:cNvSpPr txBox="1"/>
          <p:nvPr userDrawn="1"/>
        </p:nvSpPr>
        <p:spPr>
          <a:xfrm>
            <a:off x="6249144" y="5265204"/>
            <a:ext cx="710343" cy="2462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>
                <a:solidFill>
                  <a:srgbClr val="004272"/>
                </a:solidFill>
                <a:latin typeface="+mn-lt"/>
              </a:rPr>
              <a:t>Légende</a:t>
            </a:r>
          </a:p>
        </p:txBody>
      </p:sp>
      <p:pic>
        <p:nvPicPr>
          <p:cNvPr id="57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564994" y="5862491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" name="ZoneTexte 57"/>
          <p:cNvSpPr txBox="1"/>
          <p:nvPr userDrawn="1"/>
        </p:nvSpPr>
        <p:spPr>
          <a:xfrm>
            <a:off x="6980990" y="5600563"/>
            <a:ext cx="20778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 Acte paramétré dans la Suite 9</a:t>
            </a:r>
            <a:endParaRPr lang="fr-FR" sz="1000" i="1" kern="1200" dirty="0">
              <a:solidFill>
                <a:srgbClr val="004272"/>
              </a:solidFill>
              <a:effectLst/>
              <a:latin typeface="+mn-lt"/>
              <a:ea typeface="ＭＳ Ｐゴシック" pitchFamily="34" charset="-128"/>
              <a:cs typeface="+mn-cs"/>
            </a:endParaRPr>
          </a:p>
        </p:txBody>
      </p:sp>
      <p:pic>
        <p:nvPicPr>
          <p:cNvPr id="59" name="Image 58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1014" y="5526231"/>
            <a:ext cx="318039" cy="336260"/>
          </a:xfrm>
          <a:prstGeom prst="rect">
            <a:avLst/>
          </a:prstGeom>
        </p:spPr>
      </p:pic>
      <p:pic>
        <p:nvPicPr>
          <p:cNvPr id="60" name="Image 59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502" y="6090923"/>
            <a:ext cx="362413" cy="362413"/>
          </a:xfrm>
          <a:prstGeom prst="rect">
            <a:avLst/>
          </a:prstGeom>
        </p:spPr>
      </p:pic>
      <p:sp>
        <p:nvSpPr>
          <p:cNvPr id="61" name="Rectangle 60"/>
          <p:cNvSpPr/>
          <p:nvPr userDrawn="1"/>
        </p:nvSpPr>
        <p:spPr bwMode="auto">
          <a:xfrm>
            <a:off x="1333023" y="4316808"/>
            <a:ext cx="1617030" cy="678351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100" b="1" i="0" kern="0" dirty="0">
                <a:solidFill>
                  <a:srgbClr val="004272"/>
                </a:solidFill>
                <a:latin typeface="+mn-lt"/>
                <a:cs typeface="ＭＳ Ｐゴシック"/>
              </a:rPr>
              <a:t>Allongement</a:t>
            </a:r>
            <a:r>
              <a:rPr lang="fr-FR" sz="1100" b="1" i="0" kern="0" baseline="0" dirty="0">
                <a:solidFill>
                  <a:srgbClr val="004272"/>
                </a:solidFill>
                <a:latin typeface="+mn-lt"/>
                <a:cs typeface="ＭＳ Ｐゴシック"/>
              </a:rPr>
              <a:t> </a:t>
            </a:r>
            <a:r>
              <a:rPr lang="fr-FR" sz="1100" b="1" i="0" kern="0" dirty="0">
                <a:solidFill>
                  <a:srgbClr val="004272"/>
                </a:solidFill>
                <a:latin typeface="+mn-lt"/>
                <a:cs typeface="ＭＳ Ｐゴシック"/>
              </a:rPr>
              <a:t>d’activité</a:t>
            </a:r>
          </a:p>
        </p:txBody>
      </p:sp>
      <p:sp>
        <p:nvSpPr>
          <p:cNvPr id="63" name="Rectangle 62"/>
          <p:cNvSpPr/>
          <p:nvPr userDrawn="1"/>
        </p:nvSpPr>
        <p:spPr bwMode="auto">
          <a:xfrm>
            <a:off x="3842563" y="4316809"/>
            <a:ext cx="2136824" cy="67835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Recul limite d’âge</a:t>
            </a: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INTPOS0038</a:t>
            </a:r>
          </a:p>
        </p:txBody>
      </p:sp>
      <p:pic>
        <p:nvPicPr>
          <p:cNvPr id="64" name="Image 63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9731" y="4514986"/>
            <a:ext cx="318039" cy="336260"/>
          </a:xfrm>
          <a:prstGeom prst="rect">
            <a:avLst/>
          </a:prstGeom>
        </p:spPr>
      </p:pic>
      <p:cxnSp>
        <p:nvCxnSpPr>
          <p:cNvPr id="65" name="Straight Connector 34"/>
          <p:cNvCxnSpPr>
            <a:stCxn id="61" idx="3"/>
            <a:endCxn id="63" idx="1"/>
          </p:cNvCxnSpPr>
          <p:nvPr userDrawn="1"/>
        </p:nvCxnSpPr>
        <p:spPr bwMode="auto">
          <a:xfrm>
            <a:off x="2950053" y="4655984"/>
            <a:ext cx="892510" cy="0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68" name="Image 6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9731" y="3301998"/>
            <a:ext cx="318039" cy="336260"/>
          </a:xfrm>
          <a:prstGeom prst="rect">
            <a:avLst/>
          </a:prstGeom>
        </p:spPr>
      </p:pic>
      <p:pic>
        <p:nvPicPr>
          <p:cNvPr id="69" name="Image 68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3036" y="2018006"/>
            <a:ext cx="318039" cy="336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899506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sque détach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20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792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20"/>
          <p:cNvGraphicFramePr>
            <a:graphicFrameLocks noChangeAspect="1"/>
          </p:cNvGraphicFramePr>
          <p:nvPr userDrawn="1">
            <p:custDataLst>
              <p:tags r:id="rId3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793" name="think-cell Slide" r:id="rId7" imgW="360" imgH="360" progId="">
                  <p:embed/>
                </p:oleObj>
              </mc:Choice>
              <mc:Fallback>
                <p:oleObj name="think-cell Slide" r:id="rId7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Straight Connector 7"/>
          <p:cNvCxnSpPr>
            <a:cxnSpLocks noChangeShapeType="1"/>
          </p:cNvCxnSpPr>
          <p:nvPr userDrawn="1"/>
        </p:nvCxnSpPr>
        <p:spPr bwMode="auto">
          <a:xfrm>
            <a:off x="449263" y="1052513"/>
            <a:ext cx="3384550" cy="0"/>
          </a:xfrm>
          <a:prstGeom prst="line">
            <a:avLst/>
          </a:prstGeom>
          <a:noFill/>
          <a:ln w="285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cxnSp>
        <p:nvCxnSpPr>
          <p:cNvPr id="12" name="Straight Connector 8"/>
          <p:cNvCxnSpPr>
            <a:cxnSpLocks noChangeShapeType="1"/>
          </p:cNvCxnSpPr>
          <p:nvPr userDrawn="1"/>
        </p:nvCxnSpPr>
        <p:spPr bwMode="auto">
          <a:xfrm>
            <a:off x="3873500" y="1052513"/>
            <a:ext cx="5614988" cy="0"/>
          </a:xfrm>
          <a:prstGeom prst="line">
            <a:avLst/>
          </a:prstGeom>
          <a:noFill/>
          <a:ln w="31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sp>
        <p:nvSpPr>
          <p:cNvPr id="17" name="Slide Number Placeholder 1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8" name="Parallelogram 6"/>
          <p:cNvSpPr>
            <a:spLocks noChangeArrowheads="1"/>
          </p:cNvSpPr>
          <p:nvPr userDrawn="1"/>
        </p:nvSpPr>
        <p:spPr bwMode="auto">
          <a:xfrm>
            <a:off x="9418638" y="6273800"/>
            <a:ext cx="107950" cy="539750"/>
          </a:xfrm>
          <a:prstGeom prst="parallelogram">
            <a:avLst>
              <a:gd name="adj" fmla="val 82329"/>
            </a:avLst>
          </a:prstGeom>
          <a:solidFill>
            <a:srgbClr val="00355C">
              <a:alpha val="39999"/>
            </a:srgbClr>
          </a:solidFill>
          <a:ln>
            <a:noFill/>
          </a:ln>
        </p:spPr>
        <p:txBody>
          <a:bodyPr anchor="ctr"/>
          <a:lstStyle>
            <a:lvl1pPr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fr-FR" sz="1200">
              <a:solidFill>
                <a:srgbClr val="004272"/>
              </a:solidFill>
            </a:endParaRPr>
          </a:p>
        </p:txBody>
      </p:sp>
      <p:sp>
        <p:nvSpPr>
          <p:cNvPr id="40" name="Title 2"/>
          <p:cNvSpPr txBox="1">
            <a:spLocks/>
          </p:cNvSpPr>
          <p:nvPr userDrawn="1"/>
        </p:nvSpPr>
        <p:spPr bwMode="gray">
          <a:xfrm>
            <a:off x="428625" y="260350"/>
            <a:ext cx="9061450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+mn-lt"/>
                <a:ea typeface="ＭＳ Ｐゴシック" pitchFamily="34" charset="-128"/>
                <a:cs typeface="Calibri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9pPr>
          </a:lstStyle>
          <a:p>
            <a:pPr eaLnBrk="1" hangingPunct="1"/>
            <a:r>
              <a:rPr lang="fr-FR" sz="1800" b="0" kern="0" dirty="0"/>
              <a:t>Détail des événements </a:t>
            </a:r>
            <a:br>
              <a:rPr lang="fr-FR" sz="1800" b="0" kern="0" dirty="0"/>
            </a:br>
            <a:r>
              <a:rPr lang="fr-FR" sz="1800" kern="0" dirty="0"/>
              <a:t>Processus - Gestion du détachement</a:t>
            </a:r>
          </a:p>
        </p:txBody>
      </p:sp>
      <p:sp>
        <p:nvSpPr>
          <p:cNvPr id="41" name="Slide Number Placeholder 3"/>
          <p:cNvSpPr txBox="1">
            <a:spLocks/>
          </p:cNvSpPr>
          <p:nvPr userDrawn="1"/>
        </p:nvSpPr>
        <p:spPr bwMode="gray">
          <a:xfrm>
            <a:off x="9247188" y="6369050"/>
            <a:ext cx="658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0" i="0" u="none" kern="1200">
                <a:solidFill>
                  <a:srgbClr val="004272"/>
                </a:solidFill>
                <a:latin typeface="+mn-lt"/>
                <a:ea typeface="ＭＳ Ｐゴシック" pitchFamily="-96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43" name="TextBox 9"/>
          <p:cNvSpPr txBox="1"/>
          <p:nvPr userDrawn="1"/>
        </p:nvSpPr>
        <p:spPr>
          <a:xfrm>
            <a:off x="8185038" y="60593"/>
            <a:ext cx="1298479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b="1" i="1" dirty="0">
                <a:solidFill>
                  <a:srgbClr val="004272"/>
                </a:solidFill>
                <a:latin typeface="+mn-lt"/>
                <a:hlinkClick r:id="rId8" action="ppaction://hlinksldjump"/>
              </a:rPr>
              <a:t>RETOUR AU SOMMAIRE </a:t>
            </a:r>
            <a:r>
              <a:rPr lang="fr-FR" sz="700" b="1" i="1" dirty="0">
                <a:solidFill>
                  <a:srgbClr val="004272"/>
                </a:solidFill>
                <a:latin typeface="+mn-lt"/>
              </a:rPr>
              <a:t>:</a:t>
            </a:r>
            <a:endParaRPr lang="fr-FR" sz="700" b="1" i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72" name="Rectangle 71"/>
          <p:cNvSpPr/>
          <p:nvPr userDrawn="1"/>
        </p:nvSpPr>
        <p:spPr bwMode="auto">
          <a:xfrm>
            <a:off x="993746" y="3315354"/>
            <a:ext cx="144000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1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Détachement</a:t>
            </a:r>
          </a:p>
        </p:txBody>
      </p:sp>
      <p:cxnSp>
        <p:nvCxnSpPr>
          <p:cNvPr id="79" name="Straight Connector 52"/>
          <p:cNvCxnSpPr>
            <a:stCxn id="72" idx="3"/>
            <a:endCxn id="104" idx="1"/>
          </p:cNvCxnSpPr>
          <p:nvPr userDrawn="1"/>
        </p:nvCxnSpPr>
        <p:spPr bwMode="auto">
          <a:xfrm flipV="1">
            <a:off x="2433746" y="3482976"/>
            <a:ext cx="1164099" cy="192378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0" name="Rectangle 79"/>
          <p:cNvSpPr/>
          <p:nvPr userDrawn="1"/>
        </p:nvSpPr>
        <p:spPr bwMode="auto">
          <a:xfrm>
            <a:off x="3584848" y="1664804"/>
            <a:ext cx="2430185" cy="54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Détachement au sein de la FPE sur un emploi conduisant à pension (T)</a:t>
            </a: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INTPOS0005</a:t>
            </a:r>
          </a:p>
        </p:txBody>
      </p:sp>
      <p:cxnSp>
        <p:nvCxnSpPr>
          <p:cNvPr id="81" name="Straight Connector 34"/>
          <p:cNvCxnSpPr>
            <a:stCxn id="72" idx="3"/>
            <a:endCxn id="80" idx="1"/>
          </p:cNvCxnSpPr>
          <p:nvPr userDrawn="1"/>
        </p:nvCxnSpPr>
        <p:spPr bwMode="auto">
          <a:xfrm flipV="1">
            <a:off x="2433746" y="1934804"/>
            <a:ext cx="1151102" cy="1740550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3" name="Rectangle 102"/>
          <p:cNvSpPr/>
          <p:nvPr userDrawn="1"/>
        </p:nvSpPr>
        <p:spPr bwMode="auto">
          <a:xfrm>
            <a:off x="3602935" y="2420888"/>
            <a:ext cx="2430185" cy="54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Détachement hors FPE (T)</a:t>
            </a: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INTPOS0006</a:t>
            </a:r>
          </a:p>
        </p:txBody>
      </p:sp>
      <p:sp>
        <p:nvSpPr>
          <p:cNvPr id="104" name="Rectangle 103"/>
          <p:cNvSpPr/>
          <p:nvPr userDrawn="1"/>
        </p:nvSpPr>
        <p:spPr bwMode="auto">
          <a:xfrm>
            <a:off x="3597845" y="3212976"/>
            <a:ext cx="2430185" cy="54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Réintégration</a:t>
            </a: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INTPOS0016</a:t>
            </a:r>
          </a:p>
        </p:txBody>
      </p:sp>
      <p:cxnSp>
        <p:nvCxnSpPr>
          <p:cNvPr id="105" name="Straight Connector 52"/>
          <p:cNvCxnSpPr>
            <a:stCxn id="72" idx="3"/>
            <a:endCxn id="103" idx="1"/>
          </p:cNvCxnSpPr>
          <p:nvPr userDrawn="1"/>
        </p:nvCxnSpPr>
        <p:spPr bwMode="auto">
          <a:xfrm flipV="1">
            <a:off x="2433746" y="2690888"/>
            <a:ext cx="1169189" cy="984466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9" name="TextBox 29"/>
          <p:cNvSpPr txBox="1"/>
          <p:nvPr userDrawn="1"/>
        </p:nvSpPr>
        <p:spPr>
          <a:xfrm>
            <a:off x="6070310" y="1052736"/>
            <a:ext cx="1188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Début d’événement</a:t>
            </a:r>
          </a:p>
        </p:txBody>
      </p:sp>
      <p:sp>
        <p:nvSpPr>
          <p:cNvPr id="100" name="TextBox 65"/>
          <p:cNvSpPr txBox="1"/>
          <p:nvPr userDrawn="1"/>
        </p:nvSpPr>
        <p:spPr>
          <a:xfrm>
            <a:off x="8557798" y="1052736"/>
            <a:ext cx="10757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Fin d’événement</a:t>
            </a:r>
          </a:p>
        </p:txBody>
      </p:sp>
      <p:sp>
        <p:nvSpPr>
          <p:cNvPr id="122" name="TextBox 69"/>
          <p:cNvSpPr txBox="1"/>
          <p:nvPr userDrawn="1"/>
        </p:nvSpPr>
        <p:spPr>
          <a:xfrm>
            <a:off x="7236204" y="1129681"/>
            <a:ext cx="11881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Renouvellement</a:t>
            </a:r>
          </a:p>
        </p:txBody>
      </p:sp>
      <p:cxnSp>
        <p:nvCxnSpPr>
          <p:cNvPr id="166" name="Straight Connector 66"/>
          <p:cNvCxnSpPr/>
          <p:nvPr userDrawn="1"/>
        </p:nvCxnSpPr>
        <p:spPr bwMode="auto">
          <a:xfrm flipH="1">
            <a:off x="7193598" y="1466739"/>
            <a:ext cx="8676" cy="3872901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67" name="Straight Connector 68"/>
          <p:cNvCxnSpPr/>
          <p:nvPr userDrawn="1"/>
        </p:nvCxnSpPr>
        <p:spPr bwMode="auto">
          <a:xfrm>
            <a:off x="8458267" y="1460932"/>
            <a:ext cx="22573" cy="3878708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55" name="Rectangle 54"/>
          <p:cNvSpPr/>
          <p:nvPr userDrawn="1"/>
        </p:nvSpPr>
        <p:spPr bwMode="auto">
          <a:xfrm rot="16200000">
            <a:off x="-1424559" y="3248748"/>
            <a:ext cx="3898055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4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Positions</a:t>
            </a:r>
          </a:p>
        </p:txBody>
      </p:sp>
      <p:pic>
        <p:nvPicPr>
          <p:cNvPr id="59" name="Image 58" descr="Capture d’écran">
            <a:hlinkClick r:id="rId8" action="ppaction://hlinksldjump"/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8524" y="250341"/>
            <a:ext cx="1173921" cy="769672"/>
          </a:xfrm>
          <a:prstGeom prst="rect">
            <a:avLst/>
          </a:prstGeom>
        </p:spPr>
      </p:pic>
      <p:grpSp>
        <p:nvGrpSpPr>
          <p:cNvPr id="62" name="Groupe 61"/>
          <p:cNvGrpSpPr/>
          <p:nvPr userDrawn="1"/>
        </p:nvGrpSpPr>
        <p:grpSpPr>
          <a:xfrm>
            <a:off x="6480077" y="6309320"/>
            <a:ext cx="2649387" cy="272288"/>
            <a:chOff x="5719035" y="6231640"/>
            <a:chExt cx="2649387" cy="342577"/>
          </a:xfrm>
        </p:grpSpPr>
        <p:sp>
          <p:nvSpPr>
            <p:cNvPr id="63" name="TextBox 54"/>
            <p:cNvSpPr txBox="1"/>
            <p:nvPr/>
          </p:nvSpPr>
          <p:spPr>
            <a:xfrm>
              <a:off x="5719035" y="6291428"/>
              <a:ext cx="396044" cy="282789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r>
                <a:rPr lang="fr-FR" sz="3200" b="1" dirty="0">
                  <a:solidFill>
                    <a:srgbClr val="FFC000"/>
                  </a:solidFill>
                  <a:latin typeface="+mn-lt"/>
                </a:rPr>
                <a:t>~</a:t>
              </a:r>
            </a:p>
          </p:txBody>
        </p:sp>
        <p:sp>
          <p:nvSpPr>
            <p:cNvPr id="64" name="TextBox 59"/>
            <p:cNvSpPr txBox="1"/>
            <p:nvPr/>
          </p:nvSpPr>
          <p:spPr>
            <a:xfrm>
              <a:off x="6229395" y="6231640"/>
              <a:ext cx="2139027" cy="3097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en cours de validation</a:t>
              </a:r>
            </a:p>
          </p:txBody>
        </p:sp>
      </p:grpSp>
      <p:sp>
        <p:nvSpPr>
          <p:cNvPr id="66" name="TextBox 58"/>
          <p:cNvSpPr txBox="1"/>
          <p:nvPr userDrawn="1"/>
        </p:nvSpPr>
        <p:spPr>
          <a:xfrm>
            <a:off x="7008705" y="5841268"/>
            <a:ext cx="2126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Acte modélisé dans INGRES</a:t>
            </a:r>
            <a:endParaRPr lang="fr-FR" sz="1000" b="1" i="1" dirty="0">
              <a:solidFill>
                <a:srgbClr val="004272"/>
              </a:solidFill>
              <a:latin typeface="+mn-lt"/>
            </a:endParaRPr>
          </a:p>
        </p:txBody>
      </p:sp>
      <p:sp>
        <p:nvSpPr>
          <p:cNvPr id="87" name="TextBox 58"/>
          <p:cNvSpPr txBox="1"/>
          <p:nvPr userDrawn="1"/>
        </p:nvSpPr>
        <p:spPr>
          <a:xfrm>
            <a:off x="7008705" y="6091992"/>
            <a:ext cx="23444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dirty="0">
                <a:solidFill>
                  <a:srgbClr val="004272"/>
                </a:solidFill>
                <a:latin typeface="+mn-lt"/>
              </a:rPr>
              <a:t>A</a:t>
            </a:r>
            <a:r>
              <a:rPr lang="fr-FR" sz="1000" b="1" i="1" baseline="0" dirty="0">
                <a:solidFill>
                  <a:srgbClr val="004272"/>
                </a:solidFill>
                <a:latin typeface="+mn-lt"/>
              </a:rPr>
              <a:t>cte</a:t>
            </a:r>
            <a:r>
              <a:rPr lang="fr-FR" sz="1000" b="1" i="1" dirty="0">
                <a:solidFill>
                  <a:srgbClr val="004272"/>
                </a:solidFill>
                <a:latin typeface="+mn-lt"/>
              </a:rPr>
              <a:t> documentaire validé</a:t>
            </a:r>
          </a:p>
        </p:txBody>
      </p:sp>
      <p:grpSp>
        <p:nvGrpSpPr>
          <p:cNvPr id="88" name="Groupe 87"/>
          <p:cNvGrpSpPr/>
          <p:nvPr userDrawn="1"/>
        </p:nvGrpSpPr>
        <p:grpSpPr>
          <a:xfrm>
            <a:off x="6599228" y="6531151"/>
            <a:ext cx="2538714" cy="246221"/>
            <a:chOff x="6108241" y="6486136"/>
            <a:chExt cx="2538714" cy="316030"/>
          </a:xfrm>
        </p:grpSpPr>
        <p:pic>
          <p:nvPicPr>
            <p:cNvPr id="90" name="Picture 3" descr="D:\SkyDrive\Pro\Divers\Couteau suisse\PNG\Flèches &amp; signes\button_cancel.png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6108241" y="6548414"/>
              <a:ext cx="201612" cy="201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1" name="TextBox 60"/>
            <p:cNvSpPr txBox="1"/>
            <p:nvPr/>
          </p:nvSpPr>
          <p:spPr>
            <a:xfrm>
              <a:off x="6507928" y="6486136"/>
              <a:ext cx="2139027" cy="316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à produire</a:t>
              </a:r>
            </a:p>
          </p:txBody>
        </p:sp>
      </p:grpSp>
      <p:sp>
        <p:nvSpPr>
          <p:cNvPr id="92" name="Rectangle 91"/>
          <p:cNvSpPr/>
          <p:nvPr userDrawn="1"/>
        </p:nvSpPr>
        <p:spPr bwMode="auto">
          <a:xfrm>
            <a:off x="6321152" y="5421840"/>
            <a:ext cx="2854029" cy="1343158"/>
          </a:xfrm>
          <a:prstGeom prst="rect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1200" kern="0" dirty="0" err="1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93" name="TextBox 64"/>
          <p:cNvSpPr txBox="1"/>
          <p:nvPr userDrawn="1"/>
        </p:nvSpPr>
        <p:spPr>
          <a:xfrm>
            <a:off x="6249144" y="5265204"/>
            <a:ext cx="710343" cy="2462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>
                <a:solidFill>
                  <a:srgbClr val="004272"/>
                </a:solidFill>
                <a:latin typeface="+mn-lt"/>
              </a:rPr>
              <a:t>Légende</a:t>
            </a:r>
          </a:p>
        </p:txBody>
      </p:sp>
      <p:pic>
        <p:nvPicPr>
          <p:cNvPr id="94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564994" y="5862491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5" name="ZoneTexte 94"/>
          <p:cNvSpPr txBox="1"/>
          <p:nvPr userDrawn="1"/>
        </p:nvSpPr>
        <p:spPr>
          <a:xfrm>
            <a:off x="6980990" y="5600563"/>
            <a:ext cx="20778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 Acte paramétré dans la Suite 9</a:t>
            </a:r>
            <a:endParaRPr lang="fr-FR" sz="1000" i="1" kern="1200" dirty="0">
              <a:solidFill>
                <a:srgbClr val="004272"/>
              </a:solidFill>
              <a:effectLst/>
              <a:latin typeface="+mn-lt"/>
              <a:ea typeface="ＭＳ Ｐゴシック" pitchFamily="34" charset="-128"/>
              <a:cs typeface="+mn-cs"/>
            </a:endParaRPr>
          </a:p>
        </p:txBody>
      </p:sp>
      <p:pic>
        <p:nvPicPr>
          <p:cNvPr id="96" name="Image 95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1014" y="5526231"/>
            <a:ext cx="318039" cy="336260"/>
          </a:xfrm>
          <a:prstGeom prst="rect">
            <a:avLst/>
          </a:prstGeom>
        </p:spPr>
      </p:pic>
      <p:pic>
        <p:nvPicPr>
          <p:cNvPr id="97" name="Image 9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502" y="6090923"/>
            <a:ext cx="362413" cy="362413"/>
          </a:xfrm>
          <a:prstGeom prst="rect">
            <a:avLst/>
          </a:prstGeom>
        </p:spPr>
      </p:pic>
      <p:pic>
        <p:nvPicPr>
          <p:cNvPr id="98" name="Image 9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0208" y="3292583"/>
            <a:ext cx="318039" cy="336260"/>
          </a:xfrm>
          <a:prstGeom prst="rect">
            <a:avLst/>
          </a:prstGeom>
        </p:spPr>
      </p:pic>
      <p:pic>
        <p:nvPicPr>
          <p:cNvPr id="44" name="Image 43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5193" y="2588323"/>
            <a:ext cx="318039" cy="336260"/>
          </a:xfrm>
          <a:prstGeom prst="rect">
            <a:avLst/>
          </a:prstGeom>
        </p:spPr>
      </p:pic>
      <p:pic>
        <p:nvPicPr>
          <p:cNvPr id="45" name="Image 44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8286" y="1766674"/>
            <a:ext cx="318039" cy="336260"/>
          </a:xfrm>
          <a:prstGeom prst="rect">
            <a:avLst/>
          </a:prstGeom>
        </p:spPr>
      </p:pic>
      <p:pic>
        <p:nvPicPr>
          <p:cNvPr id="53" name="Picture 3" descr="D:\SkyDrive\Pro\Divers\Couteau suisse\PNG\Flèches &amp; signes\button_cancel.png"/>
          <p:cNvPicPr>
            <a:picLocks noChangeAspect="1" noChangeArrowheads="1"/>
          </p:cNvPicPr>
          <p:nvPr userDrawn="1"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761312" y="1838438"/>
            <a:ext cx="201612" cy="157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" name="Picture 3" descr="D:\SkyDrive\Pro\Divers\Couteau suisse\PNG\Flèches &amp; signes\button_cancel.png"/>
          <p:cNvPicPr>
            <a:picLocks noChangeAspect="1" noChangeArrowheads="1"/>
          </p:cNvPicPr>
          <p:nvPr userDrawn="1"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761312" y="2667101"/>
            <a:ext cx="201612" cy="157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" name="Rectangle 56"/>
          <p:cNvSpPr/>
          <p:nvPr userDrawn="1"/>
        </p:nvSpPr>
        <p:spPr bwMode="auto">
          <a:xfrm>
            <a:off x="3602935" y="4653196"/>
            <a:ext cx="2430185" cy="54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Intégration accueil</a:t>
            </a:r>
            <a:r>
              <a:rPr lang="fr-FR" sz="1050" i="1" kern="0" baseline="0" dirty="0">
                <a:solidFill>
                  <a:srgbClr val="004272"/>
                </a:solidFill>
                <a:latin typeface="+mn-lt"/>
                <a:cs typeface="ＭＳ Ｐゴシック"/>
              </a:rPr>
              <a:t> </a:t>
            </a:r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suite </a:t>
            </a:r>
            <a:r>
              <a:rPr lang="fr-FR" sz="1050" i="1" kern="0" dirty="0" err="1">
                <a:solidFill>
                  <a:srgbClr val="004272"/>
                </a:solidFill>
                <a:latin typeface="+mn-lt"/>
                <a:cs typeface="ＭＳ Ｐゴシック"/>
              </a:rPr>
              <a:t>détachement_sortant</a:t>
            </a:r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 </a:t>
            </a: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INTCES0024</a:t>
            </a:r>
          </a:p>
        </p:txBody>
      </p:sp>
      <p:cxnSp>
        <p:nvCxnSpPr>
          <p:cNvPr id="58" name="Straight Connector 52"/>
          <p:cNvCxnSpPr>
            <a:stCxn id="72" idx="3"/>
            <a:endCxn id="57" idx="1"/>
          </p:cNvCxnSpPr>
          <p:nvPr userDrawn="1"/>
        </p:nvCxnSpPr>
        <p:spPr bwMode="auto">
          <a:xfrm>
            <a:off x="2433746" y="3675354"/>
            <a:ext cx="1169189" cy="1247842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5" name="Rectangle 64"/>
          <p:cNvSpPr/>
          <p:nvPr userDrawn="1"/>
        </p:nvSpPr>
        <p:spPr bwMode="auto">
          <a:xfrm>
            <a:off x="8715412" y="1755695"/>
            <a:ext cx="793957" cy="3509509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sp>
        <p:nvSpPr>
          <p:cNvPr id="67" name="Rectangle 66"/>
          <p:cNvSpPr/>
          <p:nvPr userDrawn="1"/>
        </p:nvSpPr>
        <p:spPr bwMode="auto">
          <a:xfrm>
            <a:off x="7437276" y="3482321"/>
            <a:ext cx="793957" cy="1775509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pic>
        <p:nvPicPr>
          <p:cNvPr id="49" name="Image 48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0207" y="4748924"/>
            <a:ext cx="318039" cy="336260"/>
          </a:xfrm>
          <a:prstGeom prst="rect">
            <a:avLst/>
          </a:prstGeom>
        </p:spPr>
      </p:pic>
      <p:sp>
        <p:nvSpPr>
          <p:cNvPr id="50" name="Rectangle 49"/>
          <p:cNvSpPr/>
          <p:nvPr userDrawn="1"/>
        </p:nvSpPr>
        <p:spPr bwMode="auto">
          <a:xfrm>
            <a:off x="3597844" y="3967466"/>
            <a:ext cx="2430185" cy="54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Fin de détachement</a:t>
            </a:r>
            <a:r>
              <a:rPr lang="fr-FR" sz="1050" i="1" kern="0" baseline="0" dirty="0">
                <a:solidFill>
                  <a:srgbClr val="004272"/>
                </a:solidFill>
                <a:latin typeface="+mn-lt"/>
                <a:cs typeface="ＭＳ Ｐゴシック"/>
              </a:rPr>
              <a:t> entrant</a:t>
            </a:r>
            <a:endParaRPr lang="fr-FR" sz="1050" i="1" kern="0" dirty="0">
              <a:solidFill>
                <a:srgbClr val="004272"/>
              </a:solidFill>
              <a:latin typeface="+mn-lt"/>
              <a:cs typeface="ＭＳ Ｐゴシック"/>
            </a:endParaRP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INTPOS0046</a:t>
            </a:r>
          </a:p>
        </p:txBody>
      </p:sp>
      <p:cxnSp>
        <p:nvCxnSpPr>
          <p:cNvPr id="51" name="Straight Connector 52"/>
          <p:cNvCxnSpPr>
            <a:stCxn id="72" idx="3"/>
            <a:endCxn id="50" idx="1"/>
          </p:cNvCxnSpPr>
          <p:nvPr userDrawn="1"/>
        </p:nvCxnSpPr>
        <p:spPr bwMode="auto">
          <a:xfrm>
            <a:off x="2433746" y="3675354"/>
            <a:ext cx="1164098" cy="562112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56" name="Image 55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8286" y="4111629"/>
            <a:ext cx="318039" cy="336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988244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sque disponibilit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ectangle 56"/>
          <p:cNvSpPr/>
          <p:nvPr userDrawn="1"/>
        </p:nvSpPr>
        <p:spPr bwMode="auto">
          <a:xfrm>
            <a:off x="7191780" y="1807015"/>
            <a:ext cx="1165894" cy="579855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baseline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INTPOS0009</a:t>
            </a:r>
          </a:p>
        </p:txBody>
      </p:sp>
      <p:graphicFrame>
        <p:nvGraphicFramePr>
          <p:cNvPr id="5" name="Object 20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814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20"/>
          <p:cNvGraphicFramePr>
            <a:graphicFrameLocks noChangeAspect="1"/>
          </p:cNvGraphicFramePr>
          <p:nvPr userDrawn="1">
            <p:custDataLst>
              <p:tags r:id="rId3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815" name="think-cell Slide" r:id="rId7" imgW="360" imgH="360" progId="">
                  <p:embed/>
                </p:oleObj>
              </mc:Choice>
              <mc:Fallback>
                <p:oleObj name="think-cell Slide" r:id="rId7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Straight Connector 7"/>
          <p:cNvCxnSpPr>
            <a:cxnSpLocks noChangeShapeType="1"/>
          </p:cNvCxnSpPr>
          <p:nvPr userDrawn="1"/>
        </p:nvCxnSpPr>
        <p:spPr bwMode="auto">
          <a:xfrm>
            <a:off x="449263" y="1052513"/>
            <a:ext cx="3384550" cy="0"/>
          </a:xfrm>
          <a:prstGeom prst="line">
            <a:avLst/>
          </a:prstGeom>
          <a:noFill/>
          <a:ln w="285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cxnSp>
        <p:nvCxnSpPr>
          <p:cNvPr id="12" name="Straight Connector 8"/>
          <p:cNvCxnSpPr>
            <a:cxnSpLocks noChangeShapeType="1"/>
          </p:cNvCxnSpPr>
          <p:nvPr userDrawn="1"/>
        </p:nvCxnSpPr>
        <p:spPr bwMode="auto">
          <a:xfrm>
            <a:off x="3873500" y="1052513"/>
            <a:ext cx="5614988" cy="0"/>
          </a:xfrm>
          <a:prstGeom prst="line">
            <a:avLst/>
          </a:prstGeom>
          <a:noFill/>
          <a:ln w="31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sp>
        <p:nvSpPr>
          <p:cNvPr id="17" name="Slide Number Placeholder 1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8" name="Parallelogram 6"/>
          <p:cNvSpPr>
            <a:spLocks noChangeArrowheads="1"/>
          </p:cNvSpPr>
          <p:nvPr userDrawn="1"/>
        </p:nvSpPr>
        <p:spPr bwMode="auto">
          <a:xfrm>
            <a:off x="9418638" y="6273800"/>
            <a:ext cx="107950" cy="539750"/>
          </a:xfrm>
          <a:prstGeom prst="parallelogram">
            <a:avLst>
              <a:gd name="adj" fmla="val 82329"/>
            </a:avLst>
          </a:prstGeom>
          <a:solidFill>
            <a:srgbClr val="00355C">
              <a:alpha val="39999"/>
            </a:srgbClr>
          </a:solidFill>
          <a:ln>
            <a:noFill/>
          </a:ln>
        </p:spPr>
        <p:txBody>
          <a:bodyPr anchor="ctr"/>
          <a:lstStyle>
            <a:lvl1pPr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fr-FR" sz="1200">
              <a:solidFill>
                <a:srgbClr val="004272"/>
              </a:solidFill>
            </a:endParaRPr>
          </a:p>
        </p:txBody>
      </p:sp>
      <p:sp>
        <p:nvSpPr>
          <p:cNvPr id="40" name="Title 2"/>
          <p:cNvSpPr txBox="1">
            <a:spLocks/>
          </p:cNvSpPr>
          <p:nvPr userDrawn="1"/>
        </p:nvSpPr>
        <p:spPr bwMode="gray">
          <a:xfrm>
            <a:off x="428625" y="260350"/>
            <a:ext cx="9061450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+mn-lt"/>
                <a:ea typeface="ＭＳ Ｐゴシック" pitchFamily="34" charset="-128"/>
                <a:cs typeface="Calibri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9pPr>
          </a:lstStyle>
          <a:p>
            <a:pPr eaLnBrk="1" hangingPunct="1"/>
            <a:r>
              <a:rPr lang="fr-FR" sz="1800" b="0" kern="0" dirty="0"/>
              <a:t>Détail des événements </a:t>
            </a:r>
            <a:br>
              <a:rPr lang="fr-FR" sz="1800" b="0" kern="0" dirty="0"/>
            </a:br>
            <a:r>
              <a:rPr lang="fr-FR" sz="1800" kern="0" dirty="0"/>
              <a:t>Processus - Gestion de la disponibilité</a:t>
            </a:r>
          </a:p>
        </p:txBody>
      </p:sp>
      <p:sp>
        <p:nvSpPr>
          <p:cNvPr id="41" name="Slide Number Placeholder 3"/>
          <p:cNvSpPr txBox="1">
            <a:spLocks/>
          </p:cNvSpPr>
          <p:nvPr userDrawn="1"/>
        </p:nvSpPr>
        <p:spPr bwMode="gray">
          <a:xfrm>
            <a:off x="9247188" y="6369050"/>
            <a:ext cx="658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0" i="0" u="none" kern="1200">
                <a:solidFill>
                  <a:srgbClr val="004272"/>
                </a:solidFill>
                <a:latin typeface="+mn-lt"/>
                <a:ea typeface="ＭＳ Ｐゴシック" pitchFamily="-96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43" name="TextBox 9"/>
          <p:cNvSpPr txBox="1"/>
          <p:nvPr userDrawn="1"/>
        </p:nvSpPr>
        <p:spPr>
          <a:xfrm>
            <a:off x="8185038" y="60593"/>
            <a:ext cx="1298479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b="1" i="1" dirty="0">
                <a:solidFill>
                  <a:srgbClr val="004272"/>
                </a:solidFill>
                <a:latin typeface="+mn-lt"/>
                <a:hlinkClick r:id="rId8" action="ppaction://hlinksldjump"/>
              </a:rPr>
              <a:t>RETOUR AU SOMMAIRE </a:t>
            </a:r>
            <a:r>
              <a:rPr lang="fr-FR" sz="700" b="1" i="1" dirty="0">
                <a:solidFill>
                  <a:srgbClr val="004272"/>
                </a:solidFill>
                <a:latin typeface="+mn-lt"/>
              </a:rPr>
              <a:t>:</a:t>
            </a:r>
            <a:endParaRPr lang="fr-FR" sz="700" b="1" i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72" name="Rectangle 71"/>
          <p:cNvSpPr/>
          <p:nvPr userDrawn="1"/>
        </p:nvSpPr>
        <p:spPr bwMode="auto">
          <a:xfrm>
            <a:off x="1028564" y="3142925"/>
            <a:ext cx="144000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100" b="1" kern="0" dirty="0">
                <a:solidFill>
                  <a:srgbClr val="004272"/>
                </a:solidFill>
                <a:latin typeface="+mn-lt"/>
                <a:cs typeface="Arial" panose="020B0604020202020204" pitchFamily="34" charset="0"/>
              </a:rPr>
              <a:t>Disponibilité</a:t>
            </a:r>
          </a:p>
        </p:txBody>
      </p:sp>
      <p:sp>
        <p:nvSpPr>
          <p:cNvPr id="74" name="Rectangle 73"/>
          <p:cNvSpPr/>
          <p:nvPr userDrawn="1"/>
        </p:nvSpPr>
        <p:spPr bwMode="auto">
          <a:xfrm>
            <a:off x="2919547" y="1825394"/>
            <a:ext cx="2880000" cy="451478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Sur</a:t>
            </a:r>
            <a:r>
              <a:rPr lang="fr-FR" sz="1050" i="1" kern="0" baseline="0" dirty="0">
                <a:solidFill>
                  <a:srgbClr val="004272"/>
                </a:solidFill>
                <a:latin typeface="+mn-lt"/>
                <a:cs typeface="ＭＳ Ｐゴシック"/>
              </a:rPr>
              <a:t> autorisation </a:t>
            </a:r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/ de</a:t>
            </a:r>
            <a:r>
              <a:rPr lang="fr-FR" sz="1050" i="1" kern="0" baseline="0" dirty="0">
                <a:solidFill>
                  <a:srgbClr val="004272"/>
                </a:solidFill>
                <a:latin typeface="+mn-lt"/>
                <a:cs typeface="ＭＳ Ｐゴシック"/>
              </a:rPr>
              <a:t> droit</a:t>
            </a:r>
          </a:p>
          <a:p>
            <a:pPr algn="ctr"/>
            <a:r>
              <a:rPr lang="fr-FR" sz="1050" i="1" kern="0" baseline="0" dirty="0">
                <a:solidFill>
                  <a:srgbClr val="004272"/>
                </a:solidFill>
                <a:latin typeface="+mn-lt"/>
                <a:cs typeface="ＭＳ Ｐゴシック"/>
              </a:rPr>
              <a:t>INTPOS0008</a:t>
            </a:r>
            <a:endParaRPr lang="fr-FR" sz="1050" i="1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cxnSp>
        <p:nvCxnSpPr>
          <p:cNvPr id="75" name="Straight Connector 34"/>
          <p:cNvCxnSpPr>
            <a:stCxn id="72" idx="3"/>
            <a:endCxn id="74" idx="1"/>
          </p:cNvCxnSpPr>
          <p:nvPr userDrawn="1"/>
        </p:nvCxnSpPr>
        <p:spPr bwMode="auto">
          <a:xfrm flipV="1">
            <a:off x="2468564" y="2051133"/>
            <a:ext cx="450983" cy="1451792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1" name="Rectangle 100"/>
          <p:cNvSpPr/>
          <p:nvPr userDrawn="1"/>
        </p:nvSpPr>
        <p:spPr bwMode="auto">
          <a:xfrm>
            <a:off x="2919547" y="2719948"/>
            <a:ext cx="2880000" cy="565036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D’office pour raison de santé</a:t>
            </a:r>
          </a:p>
          <a:p>
            <a:pPr lvl="0"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INTPOS0017 (initial)</a:t>
            </a:r>
          </a:p>
        </p:txBody>
      </p:sp>
      <p:cxnSp>
        <p:nvCxnSpPr>
          <p:cNvPr id="102" name="Straight Connector 34"/>
          <p:cNvCxnSpPr>
            <a:stCxn id="72" idx="3"/>
            <a:endCxn id="101" idx="1"/>
          </p:cNvCxnSpPr>
          <p:nvPr userDrawn="1"/>
        </p:nvCxnSpPr>
        <p:spPr bwMode="auto">
          <a:xfrm flipV="1">
            <a:off x="2468564" y="3002466"/>
            <a:ext cx="450983" cy="500459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4" name="Straight Connector 68"/>
          <p:cNvCxnSpPr/>
          <p:nvPr userDrawn="1"/>
        </p:nvCxnSpPr>
        <p:spPr bwMode="auto">
          <a:xfrm>
            <a:off x="8386779" y="4010156"/>
            <a:ext cx="0" cy="781807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95" name="TextBox 29"/>
          <p:cNvSpPr txBox="1"/>
          <p:nvPr userDrawn="1"/>
        </p:nvSpPr>
        <p:spPr>
          <a:xfrm>
            <a:off x="5910253" y="1215201"/>
            <a:ext cx="1188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Début d’événement</a:t>
            </a:r>
          </a:p>
        </p:txBody>
      </p:sp>
      <p:sp>
        <p:nvSpPr>
          <p:cNvPr id="96" name="TextBox 65"/>
          <p:cNvSpPr txBox="1"/>
          <p:nvPr userDrawn="1"/>
        </p:nvSpPr>
        <p:spPr>
          <a:xfrm>
            <a:off x="8484629" y="1215201"/>
            <a:ext cx="10757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Fin d’événement</a:t>
            </a:r>
          </a:p>
        </p:txBody>
      </p:sp>
      <p:sp>
        <p:nvSpPr>
          <p:cNvPr id="100" name="TextBox 69"/>
          <p:cNvSpPr txBox="1"/>
          <p:nvPr userDrawn="1"/>
        </p:nvSpPr>
        <p:spPr>
          <a:xfrm>
            <a:off x="7166247" y="1292146"/>
            <a:ext cx="11881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Prolongation</a:t>
            </a:r>
          </a:p>
        </p:txBody>
      </p:sp>
      <p:cxnSp>
        <p:nvCxnSpPr>
          <p:cNvPr id="138" name="Straight Connector 66"/>
          <p:cNvCxnSpPr/>
          <p:nvPr userDrawn="1"/>
        </p:nvCxnSpPr>
        <p:spPr bwMode="auto">
          <a:xfrm>
            <a:off x="7132316" y="1629204"/>
            <a:ext cx="0" cy="3636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39" name="Straight Connector 68"/>
          <p:cNvCxnSpPr/>
          <p:nvPr userDrawn="1"/>
        </p:nvCxnSpPr>
        <p:spPr bwMode="auto">
          <a:xfrm>
            <a:off x="8388310" y="1623397"/>
            <a:ext cx="0" cy="3636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78" name="Rectangle 77"/>
          <p:cNvSpPr/>
          <p:nvPr userDrawn="1"/>
        </p:nvSpPr>
        <p:spPr bwMode="auto">
          <a:xfrm>
            <a:off x="2923707" y="3588476"/>
            <a:ext cx="2880000" cy="523941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Réintégration suite à disponibilité sur</a:t>
            </a:r>
            <a:r>
              <a:rPr lang="fr-FR" sz="1050" i="1" kern="0" baseline="0" dirty="0">
                <a:solidFill>
                  <a:srgbClr val="004272"/>
                </a:solidFill>
                <a:latin typeface="+mn-lt"/>
                <a:cs typeface="ＭＳ Ｐゴシック"/>
              </a:rPr>
              <a:t> autorisation / de droit</a:t>
            </a:r>
          </a:p>
          <a:p>
            <a:pPr lvl="0" algn="ctr"/>
            <a:r>
              <a:rPr lang="fr-FR" sz="1050" i="1" kern="0" baseline="0" dirty="0">
                <a:solidFill>
                  <a:srgbClr val="004272"/>
                </a:solidFill>
                <a:latin typeface="+mn-lt"/>
                <a:cs typeface="ＭＳ Ｐゴシック"/>
              </a:rPr>
              <a:t>INTPOS0016</a:t>
            </a:r>
            <a:endParaRPr lang="fr-FR" sz="1050" i="1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cxnSp>
        <p:nvCxnSpPr>
          <p:cNvPr id="22" name="Connecteur droit 21"/>
          <p:cNvCxnSpPr>
            <a:stCxn id="72" idx="3"/>
            <a:endCxn id="78" idx="1"/>
          </p:cNvCxnSpPr>
          <p:nvPr userDrawn="1"/>
        </p:nvCxnSpPr>
        <p:spPr bwMode="auto">
          <a:xfrm>
            <a:off x="2468564" y="3502925"/>
            <a:ext cx="455143" cy="347522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2" name="Rectangle 91"/>
          <p:cNvSpPr/>
          <p:nvPr userDrawn="1"/>
        </p:nvSpPr>
        <p:spPr bwMode="auto">
          <a:xfrm>
            <a:off x="7463800" y="3588477"/>
            <a:ext cx="593025" cy="1476040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sp>
        <p:nvSpPr>
          <p:cNvPr id="51" name="Rectangle 50"/>
          <p:cNvSpPr/>
          <p:nvPr userDrawn="1"/>
        </p:nvSpPr>
        <p:spPr bwMode="auto">
          <a:xfrm>
            <a:off x="8589966" y="1638200"/>
            <a:ext cx="932466" cy="3738445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sp>
        <p:nvSpPr>
          <p:cNvPr id="52" name="Rectangle 51"/>
          <p:cNvSpPr/>
          <p:nvPr userDrawn="1"/>
        </p:nvSpPr>
        <p:spPr bwMode="auto">
          <a:xfrm rot="16200000">
            <a:off x="-1404287" y="3228476"/>
            <a:ext cx="3857512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4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Positions</a:t>
            </a:r>
          </a:p>
        </p:txBody>
      </p:sp>
      <p:sp>
        <p:nvSpPr>
          <p:cNvPr id="49" name="Rectangle 48"/>
          <p:cNvSpPr/>
          <p:nvPr userDrawn="1"/>
        </p:nvSpPr>
        <p:spPr bwMode="auto">
          <a:xfrm>
            <a:off x="2923707" y="4561151"/>
            <a:ext cx="2880000" cy="503365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Réintégration suite à disponibilité d’office pour raison de santé</a:t>
            </a:r>
          </a:p>
          <a:p>
            <a:pPr lvl="0"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INTPOS0019</a:t>
            </a:r>
          </a:p>
        </p:txBody>
      </p:sp>
      <p:cxnSp>
        <p:nvCxnSpPr>
          <p:cNvPr id="87" name="Connecteur droit 86"/>
          <p:cNvCxnSpPr>
            <a:stCxn id="72" idx="3"/>
            <a:endCxn id="49" idx="1"/>
          </p:cNvCxnSpPr>
          <p:nvPr userDrawn="1"/>
        </p:nvCxnSpPr>
        <p:spPr bwMode="auto">
          <a:xfrm>
            <a:off x="2468564" y="3502925"/>
            <a:ext cx="455143" cy="1309909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88" name="Image 87" descr="Capture d’écran">
            <a:hlinkClick r:id="rId8" action="ppaction://hlinksldjump"/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8524" y="250341"/>
            <a:ext cx="1173921" cy="769672"/>
          </a:xfrm>
          <a:prstGeom prst="rect">
            <a:avLst/>
          </a:prstGeom>
        </p:spPr>
      </p:pic>
      <p:grpSp>
        <p:nvGrpSpPr>
          <p:cNvPr id="58" name="Groupe 57"/>
          <p:cNvGrpSpPr/>
          <p:nvPr userDrawn="1"/>
        </p:nvGrpSpPr>
        <p:grpSpPr>
          <a:xfrm>
            <a:off x="6480077" y="6309320"/>
            <a:ext cx="2649387" cy="272288"/>
            <a:chOff x="5719035" y="6231640"/>
            <a:chExt cx="2649387" cy="342577"/>
          </a:xfrm>
        </p:grpSpPr>
        <p:sp>
          <p:nvSpPr>
            <p:cNvPr id="80" name="TextBox 54"/>
            <p:cNvSpPr txBox="1"/>
            <p:nvPr/>
          </p:nvSpPr>
          <p:spPr>
            <a:xfrm>
              <a:off x="5719035" y="6291428"/>
              <a:ext cx="396044" cy="282789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r>
                <a:rPr lang="fr-FR" sz="3200" b="1" dirty="0">
                  <a:solidFill>
                    <a:srgbClr val="FFC000"/>
                  </a:solidFill>
                  <a:latin typeface="+mn-lt"/>
                </a:rPr>
                <a:t>~</a:t>
              </a:r>
            </a:p>
          </p:txBody>
        </p:sp>
        <p:sp>
          <p:nvSpPr>
            <p:cNvPr id="81" name="TextBox 59"/>
            <p:cNvSpPr txBox="1"/>
            <p:nvPr/>
          </p:nvSpPr>
          <p:spPr>
            <a:xfrm>
              <a:off x="6229395" y="6231640"/>
              <a:ext cx="2139027" cy="3097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en cours de validation</a:t>
              </a:r>
            </a:p>
          </p:txBody>
        </p:sp>
      </p:grpSp>
      <p:sp>
        <p:nvSpPr>
          <p:cNvPr id="82" name="TextBox 58"/>
          <p:cNvSpPr txBox="1"/>
          <p:nvPr userDrawn="1"/>
        </p:nvSpPr>
        <p:spPr>
          <a:xfrm>
            <a:off x="7008705" y="5841268"/>
            <a:ext cx="2126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Acte modélisé dans INGRES</a:t>
            </a:r>
            <a:endParaRPr lang="fr-FR" sz="1000" b="1" i="1" dirty="0">
              <a:solidFill>
                <a:srgbClr val="004272"/>
              </a:solidFill>
              <a:latin typeface="+mn-lt"/>
            </a:endParaRPr>
          </a:p>
        </p:txBody>
      </p:sp>
      <p:sp>
        <p:nvSpPr>
          <p:cNvPr id="83" name="TextBox 58"/>
          <p:cNvSpPr txBox="1"/>
          <p:nvPr userDrawn="1"/>
        </p:nvSpPr>
        <p:spPr>
          <a:xfrm>
            <a:off x="7008705" y="6091992"/>
            <a:ext cx="23444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dirty="0">
                <a:solidFill>
                  <a:srgbClr val="004272"/>
                </a:solidFill>
                <a:latin typeface="+mn-lt"/>
              </a:rPr>
              <a:t>A</a:t>
            </a:r>
            <a:r>
              <a:rPr lang="fr-FR" sz="1000" b="1" i="1" baseline="0" dirty="0">
                <a:solidFill>
                  <a:srgbClr val="004272"/>
                </a:solidFill>
                <a:latin typeface="+mn-lt"/>
              </a:rPr>
              <a:t>cte</a:t>
            </a:r>
            <a:r>
              <a:rPr lang="fr-FR" sz="1000" b="1" i="1" dirty="0">
                <a:solidFill>
                  <a:srgbClr val="004272"/>
                </a:solidFill>
                <a:latin typeface="+mn-lt"/>
              </a:rPr>
              <a:t> documentaire validé</a:t>
            </a:r>
          </a:p>
        </p:txBody>
      </p:sp>
      <p:grpSp>
        <p:nvGrpSpPr>
          <p:cNvPr id="86" name="Groupe 85"/>
          <p:cNvGrpSpPr/>
          <p:nvPr userDrawn="1"/>
        </p:nvGrpSpPr>
        <p:grpSpPr>
          <a:xfrm>
            <a:off x="6599228" y="6531151"/>
            <a:ext cx="2538714" cy="246221"/>
            <a:chOff x="6108241" y="6486136"/>
            <a:chExt cx="2538714" cy="316030"/>
          </a:xfrm>
        </p:grpSpPr>
        <p:pic>
          <p:nvPicPr>
            <p:cNvPr id="89" name="Picture 3" descr="D:\SkyDrive\Pro\Divers\Couteau suisse\PNG\Flèches &amp; signes\button_cancel.png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6108241" y="6548414"/>
              <a:ext cx="201612" cy="201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0" name="TextBox 60"/>
            <p:cNvSpPr txBox="1"/>
            <p:nvPr/>
          </p:nvSpPr>
          <p:spPr>
            <a:xfrm>
              <a:off x="6507928" y="6486136"/>
              <a:ext cx="2139027" cy="316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à produire</a:t>
              </a:r>
            </a:p>
          </p:txBody>
        </p:sp>
      </p:grpSp>
      <p:sp>
        <p:nvSpPr>
          <p:cNvPr id="91" name="Rectangle 90"/>
          <p:cNvSpPr/>
          <p:nvPr userDrawn="1"/>
        </p:nvSpPr>
        <p:spPr bwMode="auto">
          <a:xfrm>
            <a:off x="6321152" y="5421840"/>
            <a:ext cx="2854029" cy="1343158"/>
          </a:xfrm>
          <a:prstGeom prst="rect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1200" kern="0" dirty="0" err="1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93" name="TextBox 64"/>
          <p:cNvSpPr txBox="1"/>
          <p:nvPr userDrawn="1"/>
        </p:nvSpPr>
        <p:spPr>
          <a:xfrm>
            <a:off x="6249144" y="5265204"/>
            <a:ext cx="710343" cy="2462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>
                <a:solidFill>
                  <a:srgbClr val="004272"/>
                </a:solidFill>
                <a:latin typeface="+mn-lt"/>
              </a:rPr>
              <a:t>Légende</a:t>
            </a:r>
          </a:p>
        </p:txBody>
      </p:sp>
      <p:pic>
        <p:nvPicPr>
          <p:cNvPr id="94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564994" y="5862491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7" name="ZoneTexte 96"/>
          <p:cNvSpPr txBox="1"/>
          <p:nvPr userDrawn="1"/>
        </p:nvSpPr>
        <p:spPr>
          <a:xfrm>
            <a:off x="6980990" y="5600563"/>
            <a:ext cx="20778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 Acte paramétré dans la Suite 9</a:t>
            </a:r>
            <a:endParaRPr lang="fr-FR" sz="1000" i="1" kern="1200" dirty="0">
              <a:solidFill>
                <a:srgbClr val="004272"/>
              </a:solidFill>
              <a:effectLst/>
              <a:latin typeface="+mn-lt"/>
              <a:ea typeface="ＭＳ Ｐゴシック" pitchFamily="34" charset="-128"/>
              <a:cs typeface="+mn-cs"/>
            </a:endParaRPr>
          </a:p>
        </p:txBody>
      </p:sp>
      <p:pic>
        <p:nvPicPr>
          <p:cNvPr id="98" name="Image 9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1014" y="5526231"/>
            <a:ext cx="318039" cy="336260"/>
          </a:xfrm>
          <a:prstGeom prst="rect">
            <a:avLst/>
          </a:prstGeom>
        </p:spPr>
      </p:pic>
      <p:pic>
        <p:nvPicPr>
          <p:cNvPr id="99" name="Image 98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502" y="6090923"/>
            <a:ext cx="362413" cy="362413"/>
          </a:xfrm>
          <a:prstGeom prst="rect">
            <a:avLst/>
          </a:prstGeom>
        </p:spPr>
      </p:pic>
      <p:pic>
        <p:nvPicPr>
          <p:cNvPr id="105" name="Image 104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9671" y="4653136"/>
            <a:ext cx="318039" cy="336260"/>
          </a:xfrm>
          <a:prstGeom prst="rect">
            <a:avLst/>
          </a:prstGeom>
        </p:spPr>
      </p:pic>
      <p:pic>
        <p:nvPicPr>
          <p:cNvPr id="106" name="Image 105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5123" y="2845386"/>
            <a:ext cx="318039" cy="336260"/>
          </a:xfrm>
          <a:prstGeom prst="rect">
            <a:avLst/>
          </a:prstGeom>
        </p:spPr>
      </p:pic>
      <p:sp>
        <p:nvSpPr>
          <p:cNvPr id="55" name="Rectangle 54"/>
          <p:cNvSpPr/>
          <p:nvPr userDrawn="1"/>
        </p:nvSpPr>
        <p:spPr bwMode="auto">
          <a:xfrm>
            <a:off x="7172531" y="2705128"/>
            <a:ext cx="1165894" cy="579855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baseline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INTPOS0018</a:t>
            </a:r>
          </a:p>
        </p:txBody>
      </p:sp>
      <p:pic>
        <p:nvPicPr>
          <p:cNvPr id="56" name="Image 55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1143" y="2901772"/>
            <a:ext cx="318039" cy="336260"/>
          </a:xfrm>
          <a:prstGeom prst="rect">
            <a:avLst/>
          </a:prstGeom>
        </p:spPr>
      </p:pic>
      <p:pic>
        <p:nvPicPr>
          <p:cNvPr id="62" name="Image 61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5148" y="3681028"/>
            <a:ext cx="318039" cy="336260"/>
          </a:xfrm>
          <a:prstGeom prst="rect">
            <a:avLst/>
          </a:prstGeom>
        </p:spPr>
      </p:pic>
      <p:pic>
        <p:nvPicPr>
          <p:cNvPr id="53" name="Image 52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1143" y="2038551"/>
            <a:ext cx="318039" cy="336260"/>
          </a:xfrm>
          <a:prstGeom prst="rect">
            <a:avLst/>
          </a:prstGeom>
        </p:spPr>
      </p:pic>
      <p:pic>
        <p:nvPicPr>
          <p:cNvPr id="54" name="Image 53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4600" y="1918289"/>
            <a:ext cx="318039" cy="336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218514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sque congés sans trai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/>
          <p:cNvSpPr/>
          <p:nvPr userDrawn="1"/>
        </p:nvSpPr>
        <p:spPr bwMode="auto">
          <a:xfrm>
            <a:off x="7427301" y="2040587"/>
            <a:ext cx="1058489" cy="608141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baseline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INTPOS0012</a:t>
            </a:r>
          </a:p>
        </p:txBody>
      </p:sp>
      <p:graphicFrame>
        <p:nvGraphicFramePr>
          <p:cNvPr id="5" name="Object 20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834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20"/>
          <p:cNvGraphicFramePr>
            <a:graphicFrameLocks noChangeAspect="1"/>
          </p:cNvGraphicFramePr>
          <p:nvPr userDrawn="1">
            <p:custDataLst>
              <p:tags r:id="rId3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835" name="think-cell Slide" r:id="rId7" imgW="360" imgH="360" progId="">
                  <p:embed/>
                </p:oleObj>
              </mc:Choice>
              <mc:Fallback>
                <p:oleObj name="think-cell Slide" r:id="rId7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Straight Connector 7"/>
          <p:cNvCxnSpPr>
            <a:cxnSpLocks noChangeShapeType="1"/>
          </p:cNvCxnSpPr>
          <p:nvPr userDrawn="1"/>
        </p:nvCxnSpPr>
        <p:spPr bwMode="auto">
          <a:xfrm>
            <a:off x="449263" y="1052513"/>
            <a:ext cx="3384550" cy="0"/>
          </a:xfrm>
          <a:prstGeom prst="line">
            <a:avLst/>
          </a:prstGeom>
          <a:noFill/>
          <a:ln w="285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cxnSp>
        <p:nvCxnSpPr>
          <p:cNvPr id="12" name="Straight Connector 8"/>
          <p:cNvCxnSpPr>
            <a:cxnSpLocks noChangeShapeType="1"/>
          </p:cNvCxnSpPr>
          <p:nvPr userDrawn="1"/>
        </p:nvCxnSpPr>
        <p:spPr bwMode="auto">
          <a:xfrm>
            <a:off x="3873500" y="1052513"/>
            <a:ext cx="5614988" cy="0"/>
          </a:xfrm>
          <a:prstGeom prst="line">
            <a:avLst/>
          </a:prstGeom>
          <a:noFill/>
          <a:ln w="31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sp>
        <p:nvSpPr>
          <p:cNvPr id="17" name="Slide Number Placeholder 1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8" name="Parallelogram 6"/>
          <p:cNvSpPr>
            <a:spLocks noChangeArrowheads="1"/>
          </p:cNvSpPr>
          <p:nvPr userDrawn="1"/>
        </p:nvSpPr>
        <p:spPr bwMode="auto">
          <a:xfrm>
            <a:off x="9418638" y="6273800"/>
            <a:ext cx="107950" cy="539750"/>
          </a:xfrm>
          <a:prstGeom prst="parallelogram">
            <a:avLst>
              <a:gd name="adj" fmla="val 82329"/>
            </a:avLst>
          </a:prstGeom>
          <a:solidFill>
            <a:srgbClr val="00355C">
              <a:alpha val="39999"/>
            </a:srgbClr>
          </a:solidFill>
          <a:ln>
            <a:noFill/>
          </a:ln>
        </p:spPr>
        <p:txBody>
          <a:bodyPr anchor="ctr"/>
          <a:lstStyle>
            <a:lvl1pPr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fr-FR" sz="1200">
              <a:solidFill>
                <a:srgbClr val="004272"/>
              </a:solidFill>
            </a:endParaRPr>
          </a:p>
        </p:txBody>
      </p:sp>
      <p:sp>
        <p:nvSpPr>
          <p:cNvPr id="40" name="Title 2"/>
          <p:cNvSpPr txBox="1">
            <a:spLocks/>
          </p:cNvSpPr>
          <p:nvPr userDrawn="1"/>
        </p:nvSpPr>
        <p:spPr bwMode="gray">
          <a:xfrm>
            <a:off x="428625" y="260350"/>
            <a:ext cx="9061450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+mn-lt"/>
                <a:ea typeface="ＭＳ Ｐゴシック" pitchFamily="34" charset="-128"/>
                <a:cs typeface="Calibri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9pPr>
          </a:lstStyle>
          <a:p>
            <a:pPr eaLnBrk="1" hangingPunct="1"/>
            <a:r>
              <a:rPr lang="fr-FR" sz="1800" b="0" kern="0" dirty="0"/>
              <a:t>Détail des événements </a:t>
            </a:r>
            <a:br>
              <a:rPr lang="fr-FR" sz="1800" b="0" kern="0" dirty="0"/>
            </a:br>
            <a:r>
              <a:rPr lang="fr-FR" sz="1800" kern="0" dirty="0"/>
              <a:t>Processus - Gestion du congé sans</a:t>
            </a:r>
            <a:r>
              <a:rPr lang="fr-FR" sz="1800" kern="0" baseline="0" dirty="0"/>
              <a:t> traitement</a:t>
            </a:r>
            <a:endParaRPr lang="fr-FR" sz="1800" kern="0" dirty="0"/>
          </a:p>
        </p:txBody>
      </p:sp>
      <p:sp>
        <p:nvSpPr>
          <p:cNvPr id="41" name="Slide Number Placeholder 3"/>
          <p:cNvSpPr txBox="1">
            <a:spLocks/>
          </p:cNvSpPr>
          <p:nvPr userDrawn="1"/>
        </p:nvSpPr>
        <p:spPr bwMode="gray">
          <a:xfrm>
            <a:off x="9247188" y="6369050"/>
            <a:ext cx="658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0" i="0" u="none" kern="1200">
                <a:solidFill>
                  <a:srgbClr val="004272"/>
                </a:solidFill>
                <a:latin typeface="+mn-lt"/>
                <a:ea typeface="ＭＳ Ｐゴシック" pitchFamily="-96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43" name="TextBox 9"/>
          <p:cNvSpPr txBox="1"/>
          <p:nvPr userDrawn="1"/>
        </p:nvSpPr>
        <p:spPr>
          <a:xfrm>
            <a:off x="8185038" y="60593"/>
            <a:ext cx="1298479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b="1" i="1" dirty="0">
                <a:solidFill>
                  <a:srgbClr val="004272"/>
                </a:solidFill>
                <a:latin typeface="+mn-lt"/>
                <a:hlinkClick r:id="rId8" action="ppaction://hlinksldjump"/>
              </a:rPr>
              <a:t>RETOUR AU SOMMAIRE </a:t>
            </a:r>
            <a:r>
              <a:rPr lang="fr-FR" sz="700" b="1" i="1" dirty="0">
                <a:solidFill>
                  <a:srgbClr val="004272"/>
                </a:solidFill>
                <a:latin typeface="+mn-lt"/>
              </a:rPr>
              <a:t>:</a:t>
            </a:r>
            <a:endParaRPr lang="fr-FR" sz="700" b="1" i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72" name="Rectangle 71"/>
          <p:cNvSpPr/>
          <p:nvPr userDrawn="1"/>
        </p:nvSpPr>
        <p:spPr bwMode="auto">
          <a:xfrm>
            <a:off x="1104970" y="3065101"/>
            <a:ext cx="144000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100" b="1" kern="0" dirty="0">
                <a:solidFill>
                  <a:srgbClr val="004272"/>
                </a:solidFill>
                <a:latin typeface="+mn-lt"/>
                <a:cs typeface="Arial" panose="020B0604020202020204" pitchFamily="34" charset="0"/>
              </a:rPr>
              <a:t>Congé sans traitement</a:t>
            </a:r>
          </a:p>
        </p:txBody>
      </p:sp>
      <p:sp>
        <p:nvSpPr>
          <p:cNvPr id="73" name="TextBox 29"/>
          <p:cNvSpPr txBox="1"/>
          <p:nvPr userDrawn="1"/>
        </p:nvSpPr>
        <p:spPr>
          <a:xfrm>
            <a:off x="6213815" y="1215201"/>
            <a:ext cx="1188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Début d’événement</a:t>
            </a:r>
          </a:p>
        </p:txBody>
      </p:sp>
      <p:sp>
        <p:nvSpPr>
          <p:cNvPr id="76" name="TextBox 65"/>
          <p:cNvSpPr txBox="1"/>
          <p:nvPr userDrawn="1"/>
        </p:nvSpPr>
        <p:spPr>
          <a:xfrm>
            <a:off x="8485790" y="1215201"/>
            <a:ext cx="10757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Fin d’événement</a:t>
            </a:r>
          </a:p>
        </p:txBody>
      </p:sp>
      <p:sp>
        <p:nvSpPr>
          <p:cNvPr id="77" name="TextBox 69"/>
          <p:cNvSpPr txBox="1"/>
          <p:nvPr userDrawn="1"/>
        </p:nvSpPr>
        <p:spPr>
          <a:xfrm>
            <a:off x="7369666" y="1292146"/>
            <a:ext cx="11881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Renouvellement</a:t>
            </a:r>
          </a:p>
        </p:txBody>
      </p:sp>
      <p:sp>
        <p:nvSpPr>
          <p:cNvPr id="101" name="Rectangle 100"/>
          <p:cNvSpPr/>
          <p:nvPr userDrawn="1"/>
        </p:nvSpPr>
        <p:spPr bwMode="auto">
          <a:xfrm>
            <a:off x="8663939" y="1831402"/>
            <a:ext cx="793957" cy="3306008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sp>
        <p:nvSpPr>
          <p:cNvPr id="109" name="Rectangle 108"/>
          <p:cNvSpPr/>
          <p:nvPr userDrawn="1"/>
        </p:nvSpPr>
        <p:spPr bwMode="auto">
          <a:xfrm>
            <a:off x="7575691" y="3064292"/>
            <a:ext cx="793957" cy="2068332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cxnSp>
        <p:nvCxnSpPr>
          <p:cNvPr id="110" name="Straight Connector 66"/>
          <p:cNvCxnSpPr/>
          <p:nvPr userDrawn="1"/>
        </p:nvCxnSpPr>
        <p:spPr bwMode="auto">
          <a:xfrm>
            <a:off x="7401947" y="1647044"/>
            <a:ext cx="0" cy="3636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11" name="Straight Connector 68"/>
          <p:cNvCxnSpPr/>
          <p:nvPr userDrawn="1"/>
        </p:nvCxnSpPr>
        <p:spPr bwMode="auto">
          <a:xfrm>
            <a:off x="8485790" y="1615311"/>
            <a:ext cx="0" cy="3636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78" name="Rectangle 77"/>
          <p:cNvSpPr/>
          <p:nvPr userDrawn="1"/>
        </p:nvSpPr>
        <p:spPr bwMode="auto">
          <a:xfrm>
            <a:off x="3409040" y="2052557"/>
            <a:ext cx="2880186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Congé sans</a:t>
            </a:r>
            <a:r>
              <a:rPr lang="fr-FR" sz="1050" i="1" kern="0" baseline="0" dirty="0">
                <a:solidFill>
                  <a:srgbClr val="004272"/>
                </a:solidFill>
                <a:latin typeface="+mn-lt"/>
                <a:cs typeface="ＭＳ Ｐゴシック"/>
              </a:rPr>
              <a:t> traitement art 19 D 94-874 stagiaire</a:t>
            </a:r>
          </a:p>
          <a:p>
            <a:pPr algn="ctr"/>
            <a:r>
              <a:rPr lang="fr-FR" sz="1050" i="1" kern="0" baseline="0" dirty="0">
                <a:solidFill>
                  <a:srgbClr val="004272"/>
                </a:solidFill>
                <a:latin typeface="+mn-lt"/>
                <a:cs typeface="ＭＳ Ｐゴシック"/>
              </a:rPr>
              <a:t>INTPOS0011 (initial)</a:t>
            </a:r>
          </a:p>
        </p:txBody>
      </p:sp>
      <p:cxnSp>
        <p:nvCxnSpPr>
          <p:cNvPr id="79" name="Straight Connector 34"/>
          <p:cNvCxnSpPr>
            <a:stCxn id="72" idx="3"/>
            <a:endCxn id="78" idx="1"/>
          </p:cNvCxnSpPr>
          <p:nvPr userDrawn="1"/>
        </p:nvCxnSpPr>
        <p:spPr bwMode="auto">
          <a:xfrm flipV="1">
            <a:off x="2544970" y="2412557"/>
            <a:ext cx="864070" cy="1012544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4" name="Rectangle 73"/>
          <p:cNvSpPr/>
          <p:nvPr userDrawn="1"/>
        </p:nvSpPr>
        <p:spPr bwMode="auto">
          <a:xfrm>
            <a:off x="3409226" y="4128125"/>
            <a:ext cx="2880186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Congé sans traitement art</a:t>
            </a:r>
            <a:r>
              <a:rPr lang="fr-FR" sz="1050" i="1" kern="0" baseline="0" dirty="0">
                <a:solidFill>
                  <a:srgbClr val="004272"/>
                </a:solidFill>
                <a:latin typeface="+mn-lt"/>
                <a:cs typeface="ＭＳ Ｐゴシック"/>
              </a:rPr>
              <a:t> 20 D 94-874 stagiaire</a:t>
            </a:r>
          </a:p>
          <a:p>
            <a:pPr algn="ctr"/>
            <a:r>
              <a:rPr lang="fr-FR" sz="1050" i="1" kern="0" baseline="0" dirty="0">
                <a:solidFill>
                  <a:srgbClr val="004272"/>
                </a:solidFill>
                <a:latin typeface="+mn-lt"/>
                <a:cs typeface="ＭＳ Ｐゴシック"/>
              </a:rPr>
              <a:t>INTPOS0010</a:t>
            </a:r>
          </a:p>
        </p:txBody>
      </p:sp>
      <p:cxnSp>
        <p:nvCxnSpPr>
          <p:cNvPr id="75" name="Straight Connector 34"/>
          <p:cNvCxnSpPr>
            <a:stCxn id="72" idx="3"/>
            <a:endCxn id="74" idx="1"/>
          </p:cNvCxnSpPr>
          <p:nvPr userDrawn="1"/>
        </p:nvCxnSpPr>
        <p:spPr bwMode="auto">
          <a:xfrm>
            <a:off x="2544970" y="3425101"/>
            <a:ext cx="864256" cy="1063024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7" name="Rectangle 46"/>
          <p:cNvSpPr/>
          <p:nvPr userDrawn="1"/>
        </p:nvSpPr>
        <p:spPr bwMode="auto">
          <a:xfrm>
            <a:off x="3409226" y="3065101"/>
            <a:ext cx="2880186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Congé sans traitement réintégration </a:t>
            </a:r>
            <a:r>
              <a:rPr lang="fr-FR" sz="1050" i="1" kern="0" baseline="0" dirty="0">
                <a:solidFill>
                  <a:srgbClr val="004272"/>
                </a:solidFill>
                <a:latin typeface="+mn-lt"/>
                <a:cs typeface="ＭＳ Ｐゴシック"/>
              </a:rPr>
              <a:t>stagiaire</a:t>
            </a:r>
          </a:p>
          <a:p>
            <a:pPr algn="ctr"/>
            <a:r>
              <a:rPr lang="fr-FR" sz="1050" i="1" kern="0" baseline="0" dirty="0">
                <a:solidFill>
                  <a:srgbClr val="004272"/>
                </a:solidFill>
                <a:latin typeface="+mn-lt"/>
                <a:cs typeface="ＭＳ Ｐゴシック"/>
              </a:rPr>
              <a:t>INTPOS0013</a:t>
            </a:r>
          </a:p>
        </p:txBody>
      </p:sp>
      <p:cxnSp>
        <p:nvCxnSpPr>
          <p:cNvPr id="48" name="Straight Connector 34"/>
          <p:cNvCxnSpPr>
            <a:stCxn id="72" idx="3"/>
            <a:endCxn id="47" idx="1"/>
          </p:cNvCxnSpPr>
          <p:nvPr userDrawn="1"/>
        </p:nvCxnSpPr>
        <p:spPr bwMode="auto">
          <a:xfrm>
            <a:off x="2544970" y="3425101"/>
            <a:ext cx="864256" cy="0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9" name="Rectangle 48"/>
          <p:cNvSpPr/>
          <p:nvPr userDrawn="1"/>
        </p:nvSpPr>
        <p:spPr bwMode="auto">
          <a:xfrm rot="16200000">
            <a:off x="-1214449" y="3023106"/>
            <a:ext cx="3508609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4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Positions</a:t>
            </a:r>
          </a:p>
        </p:txBody>
      </p:sp>
      <p:pic>
        <p:nvPicPr>
          <p:cNvPr id="46" name="Image 45" descr="Capture d’écran">
            <a:hlinkClick r:id="rId8" action="ppaction://hlinksldjump"/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8524" y="250341"/>
            <a:ext cx="1173921" cy="769672"/>
          </a:xfrm>
          <a:prstGeom prst="rect">
            <a:avLst/>
          </a:prstGeom>
        </p:spPr>
      </p:pic>
      <p:grpSp>
        <p:nvGrpSpPr>
          <p:cNvPr id="52" name="Groupe 51"/>
          <p:cNvGrpSpPr/>
          <p:nvPr userDrawn="1"/>
        </p:nvGrpSpPr>
        <p:grpSpPr>
          <a:xfrm>
            <a:off x="6480077" y="6309320"/>
            <a:ext cx="2649387" cy="272288"/>
            <a:chOff x="5719035" y="6231640"/>
            <a:chExt cx="2649387" cy="342577"/>
          </a:xfrm>
        </p:grpSpPr>
        <p:sp>
          <p:nvSpPr>
            <p:cNvPr id="65" name="TextBox 54"/>
            <p:cNvSpPr txBox="1"/>
            <p:nvPr/>
          </p:nvSpPr>
          <p:spPr>
            <a:xfrm>
              <a:off x="5719035" y="6291428"/>
              <a:ext cx="396044" cy="282789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r>
                <a:rPr lang="fr-FR" sz="3200" b="1" dirty="0">
                  <a:solidFill>
                    <a:srgbClr val="FFC000"/>
                  </a:solidFill>
                  <a:latin typeface="+mn-lt"/>
                </a:rPr>
                <a:t>~</a:t>
              </a:r>
            </a:p>
          </p:txBody>
        </p:sp>
        <p:sp>
          <p:nvSpPr>
            <p:cNvPr id="66" name="TextBox 59"/>
            <p:cNvSpPr txBox="1"/>
            <p:nvPr/>
          </p:nvSpPr>
          <p:spPr>
            <a:xfrm>
              <a:off x="6229395" y="6231640"/>
              <a:ext cx="2139027" cy="3097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en cours de validation</a:t>
              </a:r>
            </a:p>
          </p:txBody>
        </p:sp>
      </p:grpSp>
      <p:sp>
        <p:nvSpPr>
          <p:cNvPr id="67" name="TextBox 58"/>
          <p:cNvSpPr txBox="1"/>
          <p:nvPr userDrawn="1"/>
        </p:nvSpPr>
        <p:spPr>
          <a:xfrm>
            <a:off x="7008705" y="5841268"/>
            <a:ext cx="2126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Acte modélisé dans INGRES</a:t>
            </a:r>
            <a:endParaRPr lang="fr-FR" sz="1000" b="1" i="1" dirty="0">
              <a:solidFill>
                <a:srgbClr val="004272"/>
              </a:solidFill>
              <a:latin typeface="+mn-lt"/>
            </a:endParaRPr>
          </a:p>
        </p:txBody>
      </p:sp>
      <p:sp>
        <p:nvSpPr>
          <p:cNvPr id="68" name="TextBox 58"/>
          <p:cNvSpPr txBox="1"/>
          <p:nvPr userDrawn="1"/>
        </p:nvSpPr>
        <p:spPr>
          <a:xfrm>
            <a:off x="7008705" y="6091992"/>
            <a:ext cx="23444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dirty="0">
                <a:solidFill>
                  <a:srgbClr val="004272"/>
                </a:solidFill>
                <a:latin typeface="+mn-lt"/>
              </a:rPr>
              <a:t>A</a:t>
            </a:r>
            <a:r>
              <a:rPr lang="fr-FR" sz="1000" b="1" i="1" baseline="0" dirty="0">
                <a:solidFill>
                  <a:srgbClr val="004272"/>
                </a:solidFill>
                <a:latin typeface="+mn-lt"/>
              </a:rPr>
              <a:t>cte</a:t>
            </a:r>
            <a:r>
              <a:rPr lang="fr-FR" sz="1000" b="1" i="1" dirty="0">
                <a:solidFill>
                  <a:srgbClr val="004272"/>
                </a:solidFill>
                <a:latin typeface="+mn-lt"/>
              </a:rPr>
              <a:t> documentaire validé</a:t>
            </a:r>
          </a:p>
        </p:txBody>
      </p:sp>
      <p:grpSp>
        <p:nvGrpSpPr>
          <p:cNvPr id="69" name="Groupe 68"/>
          <p:cNvGrpSpPr/>
          <p:nvPr userDrawn="1"/>
        </p:nvGrpSpPr>
        <p:grpSpPr>
          <a:xfrm>
            <a:off x="6599228" y="6531151"/>
            <a:ext cx="2538714" cy="246221"/>
            <a:chOff x="6108241" y="6486136"/>
            <a:chExt cx="2538714" cy="316030"/>
          </a:xfrm>
        </p:grpSpPr>
        <p:pic>
          <p:nvPicPr>
            <p:cNvPr id="70" name="Picture 3" descr="D:\SkyDrive\Pro\Divers\Couteau suisse\PNG\Flèches &amp; signes\button_cancel.png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6108241" y="6548414"/>
              <a:ext cx="201612" cy="201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1" name="TextBox 60"/>
            <p:cNvSpPr txBox="1"/>
            <p:nvPr/>
          </p:nvSpPr>
          <p:spPr>
            <a:xfrm>
              <a:off x="6507928" y="6486136"/>
              <a:ext cx="2139027" cy="316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à produire</a:t>
              </a:r>
            </a:p>
          </p:txBody>
        </p:sp>
      </p:grpSp>
      <p:sp>
        <p:nvSpPr>
          <p:cNvPr id="80" name="Rectangle 79"/>
          <p:cNvSpPr/>
          <p:nvPr userDrawn="1"/>
        </p:nvSpPr>
        <p:spPr bwMode="auto">
          <a:xfrm>
            <a:off x="6321152" y="5421840"/>
            <a:ext cx="2854029" cy="1343158"/>
          </a:xfrm>
          <a:prstGeom prst="rect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1200" kern="0" dirty="0" err="1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81" name="TextBox 64"/>
          <p:cNvSpPr txBox="1"/>
          <p:nvPr userDrawn="1"/>
        </p:nvSpPr>
        <p:spPr>
          <a:xfrm>
            <a:off x="6249144" y="5265204"/>
            <a:ext cx="710343" cy="2462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>
                <a:solidFill>
                  <a:srgbClr val="004272"/>
                </a:solidFill>
                <a:latin typeface="+mn-lt"/>
              </a:rPr>
              <a:t>Légende</a:t>
            </a:r>
          </a:p>
        </p:txBody>
      </p:sp>
      <p:pic>
        <p:nvPicPr>
          <p:cNvPr id="82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564994" y="5862491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3" name="ZoneTexte 82"/>
          <p:cNvSpPr txBox="1"/>
          <p:nvPr userDrawn="1"/>
        </p:nvSpPr>
        <p:spPr>
          <a:xfrm>
            <a:off x="6980990" y="5600563"/>
            <a:ext cx="20778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 Acte paramétré dans la Suite 9</a:t>
            </a:r>
            <a:endParaRPr lang="fr-FR" sz="1000" i="1" kern="1200" dirty="0">
              <a:solidFill>
                <a:srgbClr val="004272"/>
              </a:solidFill>
              <a:effectLst/>
              <a:latin typeface="+mn-lt"/>
              <a:ea typeface="ＭＳ Ｐゴシック" pitchFamily="34" charset="-128"/>
              <a:cs typeface="+mn-cs"/>
            </a:endParaRPr>
          </a:p>
        </p:txBody>
      </p:sp>
      <p:pic>
        <p:nvPicPr>
          <p:cNvPr id="84" name="Image 83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1014" y="5526231"/>
            <a:ext cx="318039" cy="336260"/>
          </a:xfrm>
          <a:prstGeom prst="rect">
            <a:avLst/>
          </a:prstGeom>
        </p:spPr>
      </p:pic>
      <p:pic>
        <p:nvPicPr>
          <p:cNvPr id="85" name="Image 84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502" y="6090923"/>
            <a:ext cx="362413" cy="362413"/>
          </a:xfrm>
          <a:prstGeom prst="rect">
            <a:avLst/>
          </a:prstGeom>
        </p:spPr>
      </p:pic>
      <p:pic>
        <p:nvPicPr>
          <p:cNvPr id="51" name="Image 50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7525" y="2249066"/>
            <a:ext cx="318039" cy="336260"/>
          </a:xfrm>
          <a:prstGeom prst="rect">
            <a:avLst/>
          </a:prstGeom>
        </p:spPr>
      </p:pic>
      <p:pic>
        <p:nvPicPr>
          <p:cNvPr id="56" name="Image 55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7677" y="4288334"/>
            <a:ext cx="318039" cy="336260"/>
          </a:xfrm>
          <a:prstGeom prst="rect">
            <a:avLst/>
          </a:prstGeom>
        </p:spPr>
      </p:pic>
      <p:pic>
        <p:nvPicPr>
          <p:cNvPr id="57" name="Image 56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0666" y="3296914"/>
            <a:ext cx="318039" cy="336260"/>
          </a:xfrm>
          <a:prstGeom prst="rect">
            <a:avLst/>
          </a:prstGeom>
        </p:spPr>
      </p:pic>
      <p:pic>
        <p:nvPicPr>
          <p:cNvPr id="58" name="Image 5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3414" y="2244427"/>
            <a:ext cx="318039" cy="336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865291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Masque Processus Rémunér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 userDrawn="1"/>
        </p:nvSpPr>
        <p:spPr bwMode="auto">
          <a:xfrm>
            <a:off x="8512468" y="3093220"/>
            <a:ext cx="1058489" cy="623812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50" i="1" kern="0" baseline="0" dirty="0">
                <a:solidFill>
                  <a:srgbClr val="004272"/>
                </a:solidFill>
                <a:latin typeface="Verdana" pitchFamily="34" charset="0"/>
                <a:ea typeface="ＭＳ Ｐゴシック" pitchFamily="34" charset="-128"/>
                <a:cs typeface="ＭＳ Ｐゴシック"/>
              </a:rPr>
              <a:t>INTIND0005</a:t>
            </a:r>
            <a:endParaRPr lang="fr-FR" sz="1050" i="1" kern="0" baseline="0" dirty="0">
              <a:solidFill>
                <a:srgbClr val="004272"/>
              </a:solidFill>
              <a:latin typeface="+mn-lt"/>
              <a:ea typeface="ＭＳ Ｐゴシック" pitchFamily="34" charset="-128"/>
              <a:cs typeface="ＭＳ Ｐゴシック"/>
            </a:endParaRPr>
          </a:p>
        </p:txBody>
      </p:sp>
      <p:graphicFrame>
        <p:nvGraphicFramePr>
          <p:cNvPr id="5" name="Object 20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856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20"/>
          <p:cNvGraphicFramePr>
            <a:graphicFrameLocks noChangeAspect="1"/>
          </p:cNvGraphicFramePr>
          <p:nvPr userDrawn="1">
            <p:custDataLst>
              <p:tags r:id="rId3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857" name="think-cell Slide" r:id="rId7" imgW="360" imgH="360" progId="">
                  <p:embed/>
                </p:oleObj>
              </mc:Choice>
              <mc:Fallback>
                <p:oleObj name="think-cell Slide" r:id="rId7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Straight Connector 7"/>
          <p:cNvCxnSpPr>
            <a:cxnSpLocks noChangeShapeType="1"/>
          </p:cNvCxnSpPr>
          <p:nvPr userDrawn="1"/>
        </p:nvCxnSpPr>
        <p:spPr bwMode="auto">
          <a:xfrm>
            <a:off x="449263" y="1052513"/>
            <a:ext cx="3384550" cy="0"/>
          </a:xfrm>
          <a:prstGeom prst="line">
            <a:avLst/>
          </a:prstGeom>
          <a:noFill/>
          <a:ln w="285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cxnSp>
        <p:nvCxnSpPr>
          <p:cNvPr id="12" name="Straight Connector 8"/>
          <p:cNvCxnSpPr>
            <a:cxnSpLocks noChangeShapeType="1"/>
          </p:cNvCxnSpPr>
          <p:nvPr userDrawn="1"/>
        </p:nvCxnSpPr>
        <p:spPr bwMode="auto">
          <a:xfrm>
            <a:off x="3873500" y="1052513"/>
            <a:ext cx="5614988" cy="0"/>
          </a:xfrm>
          <a:prstGeom prst="line">
            <a:avLst/>
          </a:prstGeom>
          <a:noFill/>
          <a:ln w="31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sp>
        <p:nvSpPr>
          <p:cNvPr id="17" name="Slide Number Placeholder 1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8" name="Parallelogram 6"/>
          <p:cNvSpPr>
            <a:spLocks noChangeArrowheads="1"/>
          </p:cNvSpPr>
          <p:nvPr userDrawn="1"/>
        </p:nvSpPr>
        <p:spPr bwMode="auto">
          <a:xfrm>
            <a:off x="9418638" y="6273800"/>
            <a:ext cx="107950" cy="539750"/>
          </a:xfrm>
          <a:prstGeom prst="parallelogram">
            <a:avLst>
              <a:gd name="adj" fmla="val 82329"/>
            </a:avLst>
          </a:prstGeom>
          <a:solidFill>
            <a:srgbClr val="00355C">
              <a:alpha val="39999"/>
            </a:srgbClr>
          </a:solidFill>
          <a:ln>
            <a:noFill/>
          </a:ln>
        </p:spPr>
        <p:txBody>
          <a:bodyPr anchor="ctr"/>
          <a:lstStyle>
            <a:lvl1pPr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fr-FR" sz="1200">
              <a:solidFill>
                <a:srgbClr val="004272"/>
              </a:solidFill>
            </a:endParaRPr>
          </a:p>
        </p:txBody>
      </p:sp>
      <p:sp>
        <p:nvSpPr>
          <p:cNvPr id="40" name="Title 2"/>
          <p:cNvSpPr txBox="1">
            <a:spLocks/>
          </p:cNvSpPr>
          <p:nvPr userDrawn="1"/>
        </p:nvSpPr>
        <p:spPr bwMode="gray">
          <a:xfrm>
            <a:off x="428625" y="313502"/>
            <a:ext cx="9061450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+mn-lt"/>
                <a:ea typeface="ＭＳ Ｐゴシック" pitchFamily="34" charset="-128"/>
                <a:cs typeface="Calibri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9pPr>
          </a:lstStyle>
          <a:p>
            <a:pPr eaLnBrk="1" hangingPunct="1"/>
            <a:r>
              <a:rPr lang="fr-FR" sz="1800" b="0" kern="0" dirty="0"/>
              <a:t>Détail des événements </a:t>
            </a:r>
            <a:br>
              <a:rPr lang="fr-FR" sz="1800" b="0" kern="0" dirty="0"/>
            </a:br>
            <a:r>
              <a:rPr lang="fr-FR" sz="1800" kern="0" dirty="0"/>
              <a:t>Processus – Gestion des éléments de rémunération</a:t>
            </a:r>
            <a:endParaRPr lang="fr-FR" sz="1600" kern="0" dirty="0"/>
          </a:p>
          <a:p>
            <a:pPr eaLnBrk="1" hangingPunct="1"/>
            <a:endParaRPr lang="fr-FR" sz="1800" kern="0" dirty="0"/>
          </a:p>
        </p:txBody>
      </p:sp>
      <p:sp>
        <p:nvSpPr>
          <p:cNvPr id="41" name="Slide Number Placeholder 3"/>
          <p:cNvSpPr txBox="1">
            <a:spLocks/>
          </p:cNvSpPr>
          <p:nvPr userDrawn="1"/>
        </p:nvSpPr>
        <p:spPr bwMode="gray">
          <a:xfrm>
            <a:off x="9247188" y="6369050"/>
            <a:ext cx="658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0" i="0" u="none" kern="1200">
                <a:solidFill>
                  <a:srgbClr val="004272"/>
                </a:solidFill>
                <a:latin typeface="+mn-lt"/>
                <a:ea typeface="ＭＳ Ｐゴシック" pitchFamily="-96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43" name="TextBox 9"/>
          <p:cNvSpPr txBox="1"/>
          <p:nvPr userDrawn="1"/>
        </p:nvSpPr>
        <p:spPr>
          <a:xfrm>
            <a:off x="8185038" y="60593"/>
            <a:ext cx="1298479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b="1" i="1" dirty="0">
                <a:solidFill>
                  <a:srgbClr val="004272"/>
                </a:solidFill>
                <a:latin typeface="+mn-lt"/>
                <a:hlinkClick r:id="rId8" action="ppaction://hlinksldjump"/>
              </a:rPr>
              <a:t>RETOUR AU SOMMAIRE </a:t>
            </a:r>
            <a:r>
              <a:rPr lang="fr-FR" sz="700" b="1" i="1" dirty="0">
                <a:solidFill>
                  <a:srgbClr val="004272"/>
                </a:solidFill>
                <a:latin typeface="+mn-lt"/>
              </a:rPr>
              <a:t>:</a:t>
            </a:r>
            <a:endParaRPr lang="fr-FR" sz="700" b="1" i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72" name="Rectangle 71"/>
          <p:cNvSpPr/>
          <p:nvPr userDrawn="1"/>
        </p:nvSpPr>
        <p:spPr bwMode="auto">
          <a:xfrm>
            <a:off x="1283742" y="3093220"/>
            <a:ext cx="161703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100" b="1" kern="0" dirty="0">
                <a:solidFill>
                  <a:srgbClr val="004272"/>
                </a:solidFill>
                <a:latin typeface="+mn-lt"/>
                <a:cs typeface="Arial" panose="020B0604020202020204" pitchFamily="34" charset="0"/>
              </a:rPr>
              <a:t>Rémunération</a:t>
            </a:r>
          </a:p>
        </p:txBody>
      </p:sp>
      <p:sp>
        <p:nvSpPr>
          <p:cNvPr id="73" name="TextBox 29"/>
          <p:cNvSpPr txBox="1"/>
          <p:nvPr userDrawn="1"/>
        </p:nvSpPr>
        <p:spPr>
          <a:xfrm>
            <a:off x="5947418" y="1215201"/>
            <a:ext cx="1188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Début d’événement</a:t>
            </a:r>
          </a:p>
        </p:txBody>
      </p:sp>
      <p:sp>
        <p:nvSpPr>
          <p:cNvPr id="76" name="TextBox 65"/>
          <p:cNvSpPr txBox="1"/>
          <p:nvPr userDrawn="1"/>
        </p:nvSpPr>
        <p:spPr>
          <a:xfrm>
            <a:off x="8521794" y="1215201"/>
            <a:ext cx="10757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Fin d’événement</a:t>
            </a:r>
          </a:p>
        </p:txBody>
      </p:sp>
      <p:sp>
        <p:nvSpPr>
          <p:cNvPr id="77" name="TextBox 69"/>
          <p:cNvSpPr txBox="1"/>
          <p:nvPr userDrawn="1"/>
        </p:nvSpPr>
        <p:spPr>
          <a:xfrm>
            <a:off x="7203412" y="1292146"/>
            <a:ext cx="11881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Renouvellement</a:t>
            </a:r>
          </a:p>
        </p:txBody>
      </p:sp>
      <p:sp>
        <p:nvSpPr>
          <p:cNvPr id="109" name="Rectangle 108"/>
          <p:cNvSpPr/>
          <p:nvPr userDrawn="1"/>
        </p:nvSpPr>
        <p:spPr bwMode="auto">
          <a:xfrm>
            <a:off x="7396145" y="1896295"/>
            <a:ext cx="793957" cy="3368909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cxnSp>
        <p:nvCxnSpPr>
          <p:cNvPr id="110" name="Straight Connector 66"/>
          <p:cNvCxnSpPr/>
          <p:nvPr userDrawn="1"/>
        </p:nvCxnSpPr>
        <p:spPr bwMode="auto">
          <a:xfrm>
            <a:off x="7169481" y="1629204"/>
            <a:ext cx="0" cy="3636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11" name="Straight Connector 68"/>
          <p:cNvCxnSpPr/>
          <p:nvPr userDrawn="1"/>
        </p:nvCxnSpPr>
        <p:spPr bwMode="auto">
          <a:xfrm>
            <a:off x="8425475" y="1623397"/>
            <a:ext cx="0" cy="3636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78" name="Rectangle 77"/>
          <p:cNvSpPr/>
          <p:nvPr userDrawn="1"/>
        </p:nvSpPr>
        <p:spPr bwMode="auto">
          <a:xfrm>
            <a:off x="3805270" y="3093220"/>
            <a:ext cx="2022574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Nouvelle bonification</a:t>
            </a:r>
            <a:r>
              <a:rPr lang="fr-FR" sz="1050" i="1" kern="0" baseline="0" dirty="0">
                <a:solidFill>
                  <a:srgbClr val="004272"/>
                </a:solidFill>
                <a:latin typeface="+mn-lt"/>
                <a:cs typeface="ＭＳ Ｐゴシック"/>
              </a:rPr>
              <a:t> indiciaire (</a:t>
            </a:r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NBI) titulaire</a:t>
            </a:r>
            <a:r>
              <a:rPr lang="fr-FR" sz="1050" i="1" kern="0" baseline="0" dirty="0">
                <a:solidFill>
                  <a:srgbClr val="004272"/>
                </a:solidFill>
                <a:latin typeface="+mn-lt"/>
                <a:cs typeface="ＭＳ Ｐゴシック"/>
              </a:rPr>
              <a:t>, stagiaire</a:t>
            </a:r>
          </a:p>
          <a:p>
            <a:pPr algn="ctr"/>
            <a:r>
              <a:rPr lang="fr-FR" sz="1050" i="1" kern="0" baseline="0" dirty="0">
                <a:solidFill>
                  <a:srgbClr val="004272"/>
                </a:solidFill>
                <a:latin typeface="+mn-lt"/>
                <a:cs typeface="ＭＳ Ｐゴシック"/>
              </a:rPr>
              <a:t>INTIND0004 (début)</a:t>
            </a:r>
          </a:p>
        </p:txBody>
      </p:sp>
      <p:cxnSp>
        <p:nvCxnSpPr>
          <p:cNvPr id="79" name="Straight Connector 34"/>
          <p:cNvCxnSpPr>
            <a:stCxn id="72" idx="3"/>
            <a:endCxn id="78" idx="1"/>
          </p:cNvCxnSpPr>
          <p:nvPr userDrawn="1"/>
        </p:nvCxnSpPr>
        <p:spPr bwMode="auto">
          <a:xfrm>
            <a:off x="2900772" y="3453220"/>
            <a:ext cx="904498" cy="0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6" name="Rectangle 35"/>
          <p:cNvSpPr/>
          <p:nvPr userDrawn="1"/>
        </p:nvSpPr>
        <p:spPr bwMode="auto">
          <a:xfrm rot="16200000">
            <a:off x="-1270811" y="3077244"/>
            <a:ext cx="3621334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4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Indemnitaire</a:t>
            </a:r>
          </a:p>
        </p:txBody>
      </p:sp>
      <p:pic>
        <p:nvPicPr>
          <p:cNvPr id="39" name="Image 38" descr="Capture d’écran">
            <a:hlinkClick r:id="rId8" action="ppaction://hlinksldjump"/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8524" y="250341"/>
            <a:ext cx="1173921" cy="769672"/>
          </a:xfrm>
          <a:prstGeom prst="rect">
            <a:avLst/>
          </a:prstGeom>
        </p:spPr>
      </p:pic>
      <p:grpSp>
        <p:nvGrpSpPr>
          <p:cNvPr id="38" name="Groupe 37"/>
          <p:cNvGrpSpPr/>
          <p:nvPr userDrawn="1"/>
        </p:nvGrpSpPr>
        <p:grpSpPr>
          <a:xfrm>
            <a:off x="6480077" y="6309320"/>
            <a:ext cx="2649387" cy="272288"/>
            <a:chOff x="5719035" y="6231640"/>
            <a:chExt cx="2649387" cy="342577"/>
          </a:xfrm>
        </p:grpSpPr>
        <p:sp>
          <p:nvSpPr>
            <p:cNvPr id="44" name="TextBox 54"/>
            <p:cNvSpPr txBox="1"/>
            <p:nvPr/>
          </p:nvSpPr>
          <p:spPr>
            <a:xfrm>
              <a:off x="5719035" y="6291428"/>
              <a:ext cx="396044" cy="282789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r>
                <a:rPr lang="fr-FR" sz="3200" b="1" dirty="0">
                  <a:solidFill>
                    <a:srgbClr val="FFC000"/>
                  </a:solidFill>
                  <a:latin typeface="+mn-lt"/>
                </a:rPr>
                <a:t>~</a:t>
              </a:r>
            </a:p>
          </p:txBody>
        </p:sp>
        <p:sp>
          <p:nvSpPr>
            <p:cNvPr id="45" name="TextBox 59"/>
            <p:cNvSpPr txBox="1"/>
            <p:nvPr/>
          </p:nvSpPr>
          <p:spPr>
            <a:xfrm>
              <a:off x="6229395" y="6231640"/>
              <a:ext cx="2139027" cy="3097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en cours de validation</a:t>
              </a:r>
            </a:p>
          </p:txBody>
        </p:sp>
      </p:grpSp>
      <p:sp>
        <p:nvSpPr>
          <p:cNvPr id="46" name="TextBox 58"/>
          <p:cNvSpPr txBox="1"/>
          <p:nvPr userDrawn="1"/>
        </p:nvSpPr>
        <p:spPr>
          <a:xfrm>
            <a:off x="7008705" y="5841268"/>
            <a:ext cx="2126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Acte modélisé dans INGRES</a:t>
            </a:r>
            <a:endParaRPr lang="fr-FR" sz="1000" b="1" i="1" dirty="0">
              <a:solidFill>
                <a:srgbClr val="004272"/>
              </a:solidFill>
              <a:latin typeface="+mn-lt"/>
            </a:endParaRPr>
          </a:p>
        </p:txBody>
      </p:sp>
      <p:sp>
        <p:nvSpPr>
          <p:cNvPr id="47" name="TextBox 58"/>
          <p:cNvSpPr txBox="1"/>
          <p:nvPr userDrawn="1"/>
        </p:nvSpPr>
        <p:spPr>
          <a:xfrm>
            <a:off x="7008705" y="6091992"/>
            <a:ext cx="23444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dirty="0">
                <a:solidFill>
                  <a:srgbClr val="004272"/>
                </a:solidFill>
                <a:latin typeface="+mn-lt"/>
              </a:rPr>
              <a:t>A</a:t>
            </a:r>
            <a:r>
              <a:rPr lang="fr-FR" sz="1000" b="1" i="1" baseline="0" dirty="0">
                <a:solidFill>
                  <a:srgbClr val="004272"/>
                </a:solidFill>
                <a:latin typeface="+mn-lt"/>
              </a:rPr>
              <a:t>cte</a:t>
            </a:r>
            <a:r>
              <a:rPr lang="fr-FR" sz="1000" b="1" i="1" dirty="0">
                <a:solidFill>
                  <a:srgbClr val="004272"/>
                </a:solidFill>
                <a:latin typeface="+mn-lt"/>
              </a:rPr>
              <a:t> documentaire validé</a:t>
            </a:r>
          </a:p>
        </p:txBody>
      </p:sp>
      <p:grpSp>
        <p:nvGrpSpPr>
          <p:cNvPr id="48" name="Groupe 47"/>
          <p:cNvGrpSpPr/>
          <p:nvPr userDrawn="1"/>
        </p:nvGrpSpPr>
        <p:grpSpPr>
          <a:xfrm>
            <a:off x="6599228" y="6531151"/>
            <a:ext cx="2538714" cy="246221"/>
            <a:chOff x="6108241" y="6486136"/>
            <a:chExt cx="2538714" cy="316030"/>
          </a:xfrm>
        </p:grpSpPr>
        <p:pic>
          <p:nvPicPr>
            <p:cNvPr id="49" name="Picture 3" descr="D:\SkyDrive\Pro\Divers\Couteau suisse\PNG\Flèches &amp; signes\button_cancel.png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6108241" y="6548414"/>
              <a:ext cx="201612" cy="201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0" name="TextBox 60"/>
            <p:cNvSpPr txBox="1"/>
            <p:nvPr/>
          </p:nvSpPr>
          <p:spPr>
            <a:xfrm>
              <a:off x="6507928" y="6486136"/>
              <a:ext cx="2139027" cy="316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à produire</a:t>
              </a:r>
            </a:p>
          </p:txBody>
        </p:sp>
      </p:grpSp>
      <p:sp>
        <p:nvSpPr>
          <p:cNvPr id="51" name="Rectangle 50"/>
          <p:cNvSpPr/>
          <p:nvPr userDrawn="1"/>
        </p:nvSpPr>
        <p:spPr bwMode="auto">
          <a:xfrm>
            <a:off x="6321152" y="5421840"/>
            <a:ext cx="2854029" cy="1343158"/>
          </a:xfrm>
          <a:prstGeom prst="rect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1200" kern="0" dirty="0" err="1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52" name="TextBox 64"/>
          <p:cNvSpPr txBox="1"/>
          <p:nvPr userDrawn="1"/>
        </p:nvSpPr>
        <p:spPr>
          <a:xfrm>
            <a:off x="6249144" y="5265204"/>
            <a:ext cx="710343" cy="2462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>
                <a:solidFill>
                  <a:srgbClr val="004272"/>
                </a:solidFill>
                <a:latin typeface="+mn-lt"/>
              </a:rPr>
              <a:t>Légende</a:t>
            </a:r>
          </a:p>
        </p:txBody>
      </p:sp>
      <p:pic>
        <p:nvPicPr>
          <p:cNvPr id="53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564994" y="5862491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" name="ZoneTexte 53"/>
          <p:cNvSpPr txBox="1"/>
          <p:nvPr userDrawn="1"/>
        </p:nvSpPr>
        <p:spPr>
          <a:xfrm>
            <a:off x="6980990" y="5600563"/>
            <a:ext cx="20778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 Acte paramétré dans la Suite 9</a:t>
            </a:r>
            <a:endParaRPr lang="fr-FR" sz="1000" i="1" kern="1200" dirty="0">
              <a:solidFill>
                <a:srgbClr val="004272"/>
              </a:solidFill>
              <a:effectLst/>
              <a:latin typeface="+mn-lt"/>
              <a:ea typeface="ＭＳ Ｐゴシック" pitchFamily="34" charset="-128"/>
              <a:cs typeface="+mn-cs"/>
            </a:endParaRPr>
          </a:p>
        </p:txBody>
      </p:sp>
      <p:pic>
        <p:nvPicPr>
          <p:cNvPr id="55" name="Image 54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1014" y="5526231"/>
            <a:ext cx="318039" cy="336260"/>
          </a:xfrm>
          <a:prstGeom prst="rect">
            <a:avLst/>
          </a:prstGeom>
        </p:spPr>
      </p:pic>
      <p:pic>
        <p:nvPicPr>
          <p:cNvPr id="56" name="Image 55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502" y="6090923"/>
            <a:ext cx="362413" cy="362413"/>
          </a:xfrm>
          <a:prstGeom prst="rect">
            <a:avLst/>
          </a:prstGeom>
        </p:spPr>
      </p:pic>
      <p:pic>
        <p:nvPicPr>
          <p:cNvPr id="57" name="Image 56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5762" y="3253291"/>
            <a:ext cx="318039" cy="336260"/>
          </a:xfrm>
          <a:prstGeom prst="rect">
            <a:avLst/>
          </a:prstGeom>
        </p:spPr>
      </p:pic>
      <p:pic>
        <p:nvPicPr>
          <p:cNvPr id="58" name="Image 5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4949" y="3298785"/>
            <a:ext cx="318039" cy="336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390246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Masque éléments annexes de rémunér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20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882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20"/>
          <p:cNvGraphicFramePr>
            <a:graphicFrameLocks noChangeAspect="1"/>
          </p:cNvGraphicFramePr>
          <p:nvPr userDrawn="1">
            <p:custDataLst>
              <p:tags r:id="rId3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883" name="think-cell Slide" r:id="rId7" imgW="360" imgH="360" progId="">
                  <p:embed/>
                </p:oleObj>
              </mc:Choice>
              <mc:Fallback>
                <p:oleObj name="think-cell Slide" r:id="rId7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Straight Connector 7"/>
          <p:cNvCxnSpPr>
            <a:cxnSpLocks noChangeShapeType="1"/>
          </p:cNvCxnSpPr>
          <p:nvPr userDrawn="1"/>
        </p:nvCxnSpPr>
        <p:spPr bwMode="auto">
          <a:xfrm>
            <a:off x="449263" y="1052513"/>
            <a:ext cx="3384550" cy="0"/>
          </a:xfrm>
          <a:prstGeom prst="line">
            <a:avLst/>
          </a:prstGeom>
          <a:noFill/>
          <a:ln w="285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cxnSp>
        <p:nvCxnSpPr>
          <p:cNvPr id="12" name="Straight Connector 8"/>
          <p:cNvCxnSpPr>
            <a:cxnSpLocks noChangeShapeType="1"/>
          </p:cNvCxnSpPr>
          <p:nvPr userDrawn="1"/>
        </p:nvCxnSpPr>
        <p:spPr bwMode="auto">
          <a:xfrm>
            <a:off x="3873500" y="1052513"/>
            <a:ext cx="5614988" cy="0"/>
          </a:xfrm>
          <a:prstGeom prst="line">
            <a:avLst/>
          </a:prstGeom>
          <a:noFill/>
          <a:ln w="31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sp>
        <p:nvSpPr>
          <p:cNvPr id="17" name="Slide Number Placeholder 1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8" name="Parallelogram 6"/>
          <p:cNvSpPr>
            <a:spLocks noChangeArrowheads="1"/>
          </p:cNvSpPr>
          <p:nvPr userDrawn="1"/>
        </p:nvSpPr>
        <p:spPr bwMode="auto">
          <a:xfrm>
            <a:off x="9418638" y="6273800"/>
            <a:ext cx="107950" cy="539750"/>
          </a:xfrm>
          <a:prstGeom prst="parallelogram">
            <a:avLst>
              <a:gd name="adj" fmla="val 82329"/>
            </a:avLst>
          </a:prstGeom>
          <a:solidFill>
            <a:srgbClr val="00355C">
              <a:alpha val="39999"/>
            </a:srgbClr>
          </a:solidFill>
          <a:ln>
            <a:noFill/>
          </a:ln>
        </p:spPr>
        <p:txBody>
          <a:bodyPr anchor="ctr"/>
          <a:lstStyle>
            <a:lvl1pPr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fr-FR" sz="1200">
              <a:solidFill>
                <a:srgbClr val="004272"/>
              </a:solidFill>
            </a:endParaRPr>
          </a:p>
        </p:txBody>
      </p:sp>
      <p:sp>
        <p:nvSpPr>
          <p:cNvPr id="40" name="Title 2"/>
          <p:cNvSpPr txBox="1">
            <a:spLocks/>
          </p:cNvSpPr>
          <p:nvPr userDrawn="1"/>
        </p:nvSpPr>
        <p:spPr bwMode="gray">
          <a:xfrm>
            <a:off x="428625" y="313502"/>
            <a:ext cx="9061450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+mn-lt"/>
                <a:ea typeface="ＭＳ Ｐゴシック" pitchFamily="34" charset="-128"/>
                <a:cs typeface="Calibri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9pPr>
          </a:lstStyle>
          <a:p>
            <a:pPr eaLnBrk="1" hangingPunct="1"/>
            <a:r>
              <a:rPr lang="fr-FR" sz="1800" b="0" kern="0" dirty="0"/>
              <a:t>Détail des événements </a:t>
            </a:r>
            <a:br>
              <a:rPr lang="fr-FR" sz="1800" b="0" kern="0" dirty="0"/>
            </a:br>
            <a:r>
              <a:rPr lang="fr-FR" sz="1800" kern="0" dirty="0"/>
              <a:t>Processus – </a:t>
            </a:r>
            <a:r>
              <a:rPr lang="fr-FR" sz="1800" b="1" kern="0" dirty="0">
                <a:solidFill>
                  <a:srgbClr val="00355C"/>
                </a:solidFill>
                <a:latin typeface="+mn-lt"/>
                <a:ea typeface="ＭＳ Ｐゴシック" pitchFamily="34" charset="-128"/>
                <a:cs typeface="Calibri" pitchFamily="34" charset="0"/>
              </a:rPr>
              <a:t>Gestion des éléments annexes de rémunération</a:t>
            </a:r>
          </a:p>
          <a:p>
            <a:pPr eaLnBrk="1" hangingPunct="1"/>
            <a:endParaRPr lang="fr-FR" sz="1800" kern="0" dirty="0"/>
          </a:p>
        </p:txBody>
      </p:sp>
      <p:sp>
        <p:nvSpPr>
          <p:cNvPr id="41" name="Slide Number Placeholder 3"/>
          <p:cNvSpPr txBox="1">
            <a:spLocks/>
          </p:cNvSpPr>
          <p:nvPr userDrawn="1"/>
        </p:nvSpPr>
        <p:spPr bwMode="gray">
          <a:xfrm>
            <a:off x="9247188" y="6369050"/>
            <a:ext cx="658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0" i="0" u="none" kern="1200">
                <a:solidFill>
                  <a:srgbClr val="004272"/>
                </a:solidFill>
                <a:latin typeface="+mn-lt"/>
                <a:ea typeface="ＭＳ Ｐゴシック" pitchFamily="-96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43" name="TextBox 9"/>
          <p:cNvSpPr txBox="1"/>
          <p:nvPr userDrawn="1"/>
        </p:nvSpPr>
        <p:spPr>
          <a:xfrm>
            <a:off x="8185038" y="60593"/>
            <a:ext cx="1298479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b="1" i="1" dirty="0">
                <a:solidFill>
                  <a:srgbClr val="004272"/>
                </a:solidFill>
                <a:latin typeface="+mn-lt"/>
                <a:hlinkClick r:id="rId8" action="ppaction://hlinksldjump"/>
              </a:rPr>
              <a:t>RETOUR AU SOMMAIRE </a:t>
            </a:r>
            <a:r>
              <a:rPr lang="fr-FR" sz="700" b="1" i="1" dirty="0">
                <a:solidFill>
                  <a:srgbClr val="004272"/>
                </a:solidFill>
                <a:latin typeface="+mn-lt"/>
              </a:rPr>
              <a:t>:</a:t>
            </a:r>
            <a:endParaRPr lang="fr-FR" sz="700" b="1" i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72" name="Rectangle 71"/>
          <p:cNvSpPr/>
          <p:nvPr userDrawn="1"/>
        </p:nvSpPr>
        <p:spPr bwMode="auto">
          <a:xfrm>
            <a:off x="1176978" y="3105044"/>
            <a:ext cx="161703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100" b="1" kern="0" dirty="0">
                <a:solidFill>
                  <a:srgbClr val="004272"/>
                </a:solidFill>
                <a:latin typeface="+mn-lt"/>
                <a:cs typeface="Arial" panose="020B0604020202020204" pitchFamily="34" charset="0"/>
              </a:rPr>
              <a:t>Rémunération</a:t>
            </a:r>
            <a:r>
              <a:rPr lang="fr-FR" sz="1100" b="1" kern="0" baseline="0" dirty="0">
                <a:solidFill>
                  <a:srgbClr val="004272"/>
                </a:solidFill>
                <a:latin typeface="+mn-lt"/>
                <a:cs typeface="Arial" panose="020B0604020202020204" pitchFamily="34" charset="0"/>
              </a:rPr>
              <a:t> annexe</a:t>
            </a:r>
            <a:endParaRPr lang="fr-FR" sz="1100" b="1" kern="0" dirty="0">
              <a:solidFill>
                <a:srgbClr val="004272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73" name="TextBox 29"/>
          <p:cNvSpPr txBox="1"/>
          <p:nvPr userDrawn="1"/>
        </p:nvSpPr>
        <p:spPr>
          <a:xfrm>
            <a:off x="5983422" y="1215201"/>
            <a:ext cx="1188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Début d’événement</a:t>
            </a:r>
          </a:p>
        </p:txBody>
      </p:sp>
      <p:sp>
        <p:nvSpPr>
          <p:cNvPr id="76" name="TextBox 65"/>
          <p:cNvSpPr txBox="1"/>
          <p:nvPr userDrawn="1"/>
        </p:nvSpPr>
        <p:spPr>
          <a:xfrm>
            <a:off x="8557798" y="1215201"/>
            <a:ext cx="10757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Fin d’événement</a:t>
            </a:r>
          </a:p>
        </p:txBody>
      </p:sp>
      <p:sp>
        <p:nvSpPr>
          <p:cNvPr id="77" name="TextBox 69"/>
          <p:cNvSpPr txBox="1"/>
          <p:nvPr userDrawn="1"/>
        </p:nvSpPr>
        <p:spPr>
          <a:xfrm>
            <a:off x="7239416" y="1292146"/>
            <a:ext cx="11881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Renouvellement</a:t>
            </a:r>
          </a:p>
        </p:txBody>
      </p:sp>
      <p:sp>
        <p:nvSpPr>
          <p:cNvPr id="101" name="Rectangle 100"/>
          <p:cNvSpPr/>
          <p:nvPr userDrawn="1"/>
        </p:nvSpPr>
        <p:spPr bwMode="auto">
          <a:xfrm>
            <a:off x="8735949" y="1637102"/>
            <a:ext cx="793957" cy="3628102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sp>
        <p:nvSpPr>
          <p:cNvPr id="109" name="Rectangle 108"/>
          <p:cNvSpPr/>
          <p:nvPr userDrawn="1"/>
        </p:nvSpPr>
        <p:spPr bwMode="auto">
          <a:xfrm>
            <a:off x="7432149" y="1637102"/>
            <a:ext cx="793957" cy="3628102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cxnSp>
        <p:nvCxnSpPr>
          <p:cNvPr id="110" name="Straight Connector 66"/>
          <p:cNvCxnSpPr/>
          <p:nvPr userDrawn="1"/>
        </p:nvCxnSpPr>
        <p:spPr bwMode="auto">
          <a:xfrm>
            <a:off x="7205485" y="1629204"/>
            <a:ext cx="0" cy="3636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11" name="Straight Connector 68"/>
          <p:cNvCxnSpPr/>
          <p:nvPr userDrawn="1"/>
        </p:nvCxnSpPr>
        <p:spPr bwMode="auto">
          <a:xfrm>
            <a:off x="8461479" y="1623397"/>
            <a:ext cx="0" cy="3636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78" name="Rectangle 77"/>
          <p:cNvSpPr/>
          <p:nvPr userDrawn="1"/>
        </p:nvSpPr>
        <p:spPr bwMode="auto">
          <a:xfrm>
            <a:off x="3584310" y="3105044"/>
            <a:ext cx="2022574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0127 – prime spéciale d’installation (</a:t>
            </a:r>
            <a:r>
              <a:rPr lang="fr-FR" sz="1050" i="1" kern="0" dirty="0" err="1">
                <a:solidFill>
                  <a:srgbClr val="004272"/>
                </a:solidFill>
                <a:latin typeface="+mn-lt"/>
                <a:cs typeface="ＭＳ Ｐゴシック"/>
              </a:rPr>
              <a:t>mvt</a:t>
            </a:r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 22)</a:t>
            </a: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INTIND0001</a:t>
            </a:r>
          </a:p>
        </p:txBody>
      </p:sp>
      <p:cxnSp>
        <p:nvCxnSpPr>
          <p:cNvPr id="79" name="Straight Connector 34"/>
          <p:cNvCxnSpPr>
            <a:stCxn id="72" idx="3"/>
            <a:endCxn id="78" idx="1"/>
          </p:cNvCxnSpPr>
          <p:nvPr userDrawn="1"/>
        </p:nvCxnSpPr>
        <p:spPr bwMode="auto">
          <a:xfrm>
            <a:off x="2794008" y="3465044"/>
            <a:ext cx="790302" cy="0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0" name="Rectangle 49"/>
          <p:cNvSpPr/>
          <p:nvPr userDrawn="1"/>
        </p:nvSpPr>
        <p:spPr bwMode="auto">
          <a:xfrm rot="16200000">
            <a:off x="-1279458" y="3085892"/>
            <a:ext cx="3638628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4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Indemnitaire</a:t>
            </a:r>
          </a:p>
        </p:txBody>
      </p:sp>
      <p:pic>
        <p:nvPicPr>
          <p:cNvPr id="51" name="Image 50" descr="Capture d’écran">
            <a:hlinkClick r:id="rId8" action="ppaction://hlinksldjump"/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8524" y="250341"/>
            <a:ext cx="1173921" cy="769672"/>
          </a:xfrm>
          <a:prstGeom prst="rect">
            <a:avLst/>
          </a:prstGeom>
        </p:spPr>
      </p:pic>
      <p:grpSp>
        <p:nvGrpSpPr>
          <p:cNvPr id="52" name="Groupe 51"/>
          <p:cNvGrpSpPr/>
          <p:nvPr userDrawn="1"/>
        </p:nvGrpSpPr>
        <p:grpSpPr>
          <a:xfrm>
            <a:off x="6480077" y="6309320"/>
            <a:ext cx="2649387" cy="272288"/>
            <a:chOff x="5719035" y="6231640"/>
            <a:chExt cx="2649387" cy="342577"/>
          </a:xfrm>
        </p:grpSpPr>
        <p:sp>
          <p:nvSpPr>
            <p:cNvPr id="53" name="TextBox 54"/>
            <p:cNvSpPr txBox="1"/>
            <p:nvPr/>
          </p:nvSpPr>
          <p:spPr>
            <a:xfrm>
              <a:off x="5719035" y="6291428"/>
              <a:ext cx="396044" cy="282789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r>
                <a:rPr lang="fr-FR" sz="3200" b="1" dirty="0">
                  <a:solidFill>
                    <a:srgbClr val="FFC000"/>
                  </a:solidFill>
                  <a:latin typeface="+mn-lt"/>
                </a:rPr>
                <a:t>~</a:t>
              </a:r>
            </a:p>
          </p:txBody>
        </p:sp>
        <p:sp>
          <p:nvSpPr>
            <p:cNvPr id="54" name="TextBox 59"/>
            <p:cNvSpPr txBox="1"/>
            <p:nvPr/>
          </p:nvSpPr>
          <p:spPr>
            <a:xfrm>
              <a:off x="6229395" y="6231640"/>
              <a:ext cx="2139027" cy="3097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en cours de validation</a:t>
              </a:r>
            </a:p>
          </p:txBody>
        </p:sp>
      </p:grpSp>
      <p:sp>
        <p:nvSpPr>
          <p:cNvPr id="55" name="TextBox 58"/>
          <p:cNvSpPr txBox="1"/>
          <p:nvPr userDrawn="1"/>
        </p:nvSpPr>
        <p:spPr>
          <a:xfrm>
            <a:off x="7008705" y="5841268"/>
            <a:ext cx="2126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Acte modélisé dans INGRES</a:t>
            </a:r>
            <a:endParaRPr lang="fr-FR" sz="1000" b="1" i="1" dirty="0">
              <a:solidFill>
                <a:srgbClr val="004272"/>
              </a:solidFill>
              <a:latin typeface="+mn-lt"/>
            </a:endParaRPr>
          </a:p>
        </p:txBody>
      </p:sp>
      <p:sp>
        <p:nvSpPr>
          <p:cNvPr id="56" name="TextBox 58"/>
          <p:cNvSpPr txBox="1"/>
          <p:nvPr userDrawn="1"/>
        </p:nvSpPr>
        <p:spPr>
          <a:xfrm>
            <a:off x="7008705" y="6091992"/>
            <a:ext cx="23444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dirty="0">
                <a:solidFill>
                  <a:srgbClr val="004272"/>
                </a:solidFill>
                <a:latin typeface="+mn-lt"/>
              </a:rPr>
              <a:t>A</a:t>
            </a:r>
            <a:r>
              <a:rPr lang="fr-FR" sz="1000" b="1" i="1" baseline="0" dirty="0">
                <a:solidFill>
                  <a:srgbClr val="004272"/>
                </a:solidFill>
                <a:latin typeface="+mn-lt"/>
              </a:rPr>
              <a:t>cte</a:t>
            </a:r>
            <a:r>
              <a:rPr lang="fr-FR" sz="1000" b="1" i="1" dirty="0">
                <a:solidFill>
                  <a:srgbClr val="004272"/>
                </a:solidFill>
                <a:latin typeface="+mn-lt"/>
              </a:rPr>
              <a:t> documentaire validé</a:t>
            </a:r>
          </a:p>
        </p:txBody>
      </p:sp>
      <p:grpSp>
        <p:nvGrpSpPr>
          <p:cNvPr id="57" name="Groupe 56"/>
          <p:cNvGrpSpPr/>
          <p:nvPr userDrawn="1"/>
        </p:nvGrpSpPr>
        <p:grpSpPr>
          <a:xfrm>
            <a:off x="6599228" y="6531151"/>
            <a:ext cx="2538714" cy="246221"/>
            <a:chOff x="6108241" y="6486136"/>
            <a:chExt cx="2538714" cy="316030"/>
          </a:xfrm>
        </p:grpSpPr>
        <p:pic>
          <p:nvPicPr>
            <p:cNvPr id="58" name="Picture 3" descr="D:\SkyDrive\Pro\Divers\Couteau suisse\PNG\Flèches &amp; signes\button_cancel.png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6108241" y="6548414"/>
              <a:ext cx="201612" cy="201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9" name="TextBox 60"/>
            <p:cNvSpPr txBox="1"/>
            <p:nvPr/>
          </p:nvSpPr>
          <p:spPr>
            <a:xfrm>
              <a:off x="6507928" y="6486136"/>
              <a:ext cx="2139027" cy="316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à produire</a:t>
              </a:r>
            </a:p>
          </p:txBody>
        </p:sp>
      </p:grpSp>
      <p:sp>
        <p:nvSpPr>
          <p:cNvPr id="60" name="Rectangle 59"/>
          <p:cNvSpPr/>
          <p:nvPr userDrawn="1"/>
        </p:nvSpPr>
        <p:spPr bwMode="auto">
          <a:xfrm>
            <a:off x="6321152" y="5421840"/>
            <a:ext cx="2854029" cy="1343158"/>
          </a:xfrm>
          <a:prstGeom prst="rect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1200" kern="0" dirty="0" err="1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61" name="TextBox 64"/>
          <p:cNvSpPr txBox="1"/>
          <p:nvPr userDrawn="1"/>
        </p:nvSpPr>
        <p:spPr>
          <a:xfrm>
            <a:off x="6249144" y="5265204"/>
            <a:ext cx="710343" cy="2462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>
                <a:solidFill>
                  <a:srgbClr val="004272"/>
                </a:solidFill>
                <a:latin typeface="+mn-lt"/>
              </a:rPr>
              <a:t>Légende</a:t>
            </a:r>
          </a:p>
        </p:txBody>
      </p:sp>
      <p:pic>
        <p:nvPicPr>
          <p:cNvPr id="62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564994" y="5862491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" name="ZoneTexte 62"/>
          <p:cNvSpPr txBox="1"/>
          <p:nvPr userDrawn="1"/>
        </p:nvSpPr>
        <p:spPr>
          <a:xfrm>
            <a:off x="6980990" y="5600563"/>
            <a:ext cx="20778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 Acte paramétré dans la Suite 9</a:t>
            </a:r>
            <a:endParaRPr lang="fr-FR" sz="1000" i="1" kern="1200" dirty="0">
              <a:solidFill>
                <a:srgbClr val="004272"/>
              </a:solidFill>
              <a:effectLst/>
              <a:latin typeface="+mn-lt"/>
              <a:ea typeface="ＭＳ Ｐゴシック" pitchFamily="34" charset="-128"/>
              <a:cs typeface="+mn-cs"/>
            </a:endParaRPr>
          </a:p>
        </p:txBody>
      </p:sp>
      <p:pic>
        <p:nvPicPr>
          <p:cNvPr id="64" name="Image 63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1014" y="5526231"/>
            <a:ext cx="318039" cy="336260"/>
          </a:xfrm>
          <a:prstGeom prst="rect">
            <a:avLst/>
          </a:prstGeom>
        </p:spPr>
      </p:pic>
      <p:pic>
        <p:nvPicPr>
          <p:cNvPr id="65" name="Image 64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502" y="6090923"/>
            <a:ext cx="362413" cy="362413"/>
          </a:xfrm>
          <a:prstGeom prst="rect">
            <a:avLst/>
          </a:prstGeom>
        </p:spPr>
      </p:pic>
      <p:pic>
        <p:nvPicPr>
          <p:cNvPr id="39" name="Image 38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9522" y="3296914"/>
            <a:ext cx="318039" cy="336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0694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entrée fpe 2/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graphicFrame>
        <p:nvGraphicFramePr>
          <p:cNvPr id="4" name="Object 20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7086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20"/>
          <p:cNvGraphicFramePr>
            <a:graphicFrameLocks noChangeAspect="1"/>
          </p:cNvGraphicFramePr>
          <p:nvPr userDrawn="1">
            <p:custDataLst>
              <p:tags r:id="rId3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7087" name="think-cell Slide" r:id="rId7" imgW="360" imgH="360" progId="">
                  <p:embed/>
                </p:oleObj>
              </mc:Choice>
              <mc:Fallback>
                <p:oleObj name="think-cell Slide" r:id="rId7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" name="Straight Connector 7"/>
          <p:cNvCxnSpPr>
            <a:cxnSpLocks noChangeShapeType="1"/>
          </p:cNvCxnSpPr>
          <p:nvPr userDrawn="1"/>
        </p:nvCxnSpPr>
        <p:spPr bwMode="auto">
          <a:xfrm>
            <a:off x="449263" y="1052513"/>
            <a:ext cx="3384550" cy="0"/>
          </a:xfrm>
          <a:prstGeom prst="line">
            <a:avLst/>
          </a:prstGeom>
          <a:noFill/>
          <a:ln w="285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cxnSp>
        <p:nvCxnSpPr>
          <p:cNvPr id="8" name="Straight Connector 8"/>
          <p:cNvCxnSpPr>
            <a:cxnSpLocks noChangeShapeType="1"/>
          </p:cNvCxnSpPr>
          <p:nvPr userDrawn="1"/>
        </p:nvCxnSpPr>
        <p:spPr bwMode="auto">
          <a:xfrm>
            <a:off x="3873500" y="1052513"/>
            <a:ext cx="5614988" cy="0"/>
          </a:xfrm>
          <a:prstGeom prst="line">
            <a:avLst/>
          </a:prstGeom>
          <a:noFill/>
          <a:ln w="31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sp>
        <p:nvSpPr>
          <p:cNvPr id="9" name="Slide Number Placeholder 16"/>
          <p:cNvSpPr txBox="1">
            <a:spLocks/>
          </p:cNvSpPr>
          <p:nvPr userDrawn="1"/>
        </p:nvSpPr>
        <p:spPr bwMode="gray">
          <a:xfrm>
            <a:off x="9247188" y="6369050"/>
            <a:ext cx="658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0" i="0" u="none" kern="1200">
                <a:solidFill>
                  <a:srgbClr val="004272"/>
                </a:solidFill>
                <a:latin typeface="+mn-lt"/>
                <a:ea typeface="ＭＳ Ｐゴシック" pitchFamily="-96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0" name="Parallelogram 6"/>
          <p:cNvSpPr>
            <a:spLocks noChangeArrowheads="1"/>
          </p:cNvSpPr>
          <p:nvPr userDrawn="1"/>
        </p:nvSpPr>
        <p:spPr bwMode="auto">
          <a:xfrm>
            <a:off x="9418638" y="6273800"/>
            <a:ext cx="107950" cy="539750"/>
          </a:xfrm>
          <a:prstGeom prst="parallelogram">
            <a:avLst>
              <a:gd name="adj" fmla="val 82329"/>
            </a:avLst>
          </a:prstGeom>
          <a:solidFill>
            <a:srgbClr val="00355C">
              <a:alpha val="39999"/>
            </a:srgbClr>
          </a:solidFill>
          <a:ln>
            <a:noFill/>
          </a:ln>
        </p:spPr>
        <p:txBody>
          <a:bodyPr anchor="ctr"/>
          <a:lstStyle>
            <a:lvl1pPr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fr-FR" sz="1200">
              <a:solidFill>
                <a:srgbClr val="004272"/>
              </a:solidFill>
            </a:endParaRPr>
          </a:p>
        </p:txBody>
      </p:sp>
      <p:sp>
        <p:nvSpPr>
          <p:cNvPr id="40" name="Slide Number Placeholder 3"/>
          <p:cNvSpPr txBox="1">
            <a:spLocks/>
          </p:cNvSpPr>
          <p:nvPr userDrawn="1"/>
        </p:nvSpPr>
        <p:spPr bwMode="gray">
          <a:xfrm>
            <a:off x="9247188" y="6369050"/>
            <a:ext cx="658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0" i="0" u="none" kern="1200">
                <a:solidFill>
                  <a:srgbClr val="004272"/>
                </a:solidFill>
                <a:latin typeface="+mn-lt"/>
                <a:ea typeface="ＭＳ Ｐゴシック" pitchFamily="-96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41" name="Title 2"/>
          <p:cNvSpPr txBox="1">
            <a:spLocks/>
          </p:cNvSpPr>
          <p:nvPr userDrawn="1"/>
        </p:nvSpPr>
        <p:spPr bwMode="gray">
          <a:xfrm>
            <a:off x="428625" y="260350"/>
            <a:ext cx="9061450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+mn-lt"/>
                <a:ea typeface="ＭＳ Ｐゴシック" pitchFamily="34" charset="-128"/>
                <a:cs typeface="Calibri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9pPr>
          </a:lstStyle>
          <a:p>
            <a:pPr eaLnBrk="1" hangingPunct="1"/>
            <a:r>
              <a:rPr lang="fr-FR" sz="1800" b="0" kern="0" dirty="0"/>
              <a:t>Détail des événements </a:t>
            </a:r>
            <a:br>
              <a:rPr lang="fr-FR" sz="1800" b="0" kern="0" dirty="0"/>
            </a:br>
            <a:r>
              <a:rPr lang="fr-FR" sz="1800" kern="0" dirty="0"/>
              <a:t>Processus – Gestion de l’entrée dans la FPE (2/3)</a:t>
            </a:r>
          </a:p>
        </p:txBody>
      </p:sp>
      <p:sp>
        <p:nvSpPr>
          <p:cNvPr id="42" name="TextBox 9"/>
          <p:cNvSpPr txBox="1"/>
          <p:nvPr userDrawn="1"/>
        </p:nvSpPr>
        <p:spPr>
          <a:xfrm>
            <a:off x="8185038" y="60593"/>
            <a:ext cx="1298479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b="1" i="1" dirty="0">
                <a:solidFill>
                  <a:srgbClr val="004272"/>
                </a:solidFill>
                <a:latin typeface="+mn-lt"/>
                <a:hlinkClick r:id="rId8" action="ppaction://hlinksldjump"/>
              </a:rPr>
              <a:t>RETOUR AU SOMMAIRE </a:t>
            </a:r>
            <a:r>
              <a:rPr lang="fr-FR" sz="700" b="1" i="1" dirty="0">
                <a:solidFill>
                  <a:srgbClr val="004272"/>
                </a:solidFill>
                <a:latin typeface="+mn-lt"/>
              </a:rPr>
              <a:t>:</a:t>
            </a:r>
            <a:endParaRPr lang="fr-FR" sz="700" b="1" i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77" name="TextBox 29"/>
          <p:cNvSpPr txBox="1"/>
          <p:nvPr userDrawn="1"/>
        </p:nvSpPr>
        <p:spPr>
          <a:xfrm>
            <a:off x="5025008" y="1215201"/>
            <a:ext cx="1188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Début d’événement</a:t>
            </a:r>
          </a:p>
        </p:txBody>
      </p:sp>
      <p:sp>
        <p:nvSpPr>
          <p:cNvPr id="78" name="TextBox 65"/>
          <p:cNvSpPr txBox="1"/>
          <p:nvPr userDrawn="1"/>
        </p:nvSpPr>
        <p:spPr>
          <a:xfrm>
            <a:off x="8521794" y="1215201"/>
            <a:ext cx="10757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Fin d’événement</a:t>
            </a:r>
          </a:p>
        </p:txBody>
      </p:sp>
      <p:sp>
        <p:nvSpPr>
          <p:cNvPr id="79" name="TextBox 69"/>
          <p:cNvSpPr txBox="1"/>
          <p:nvPr userDrawn="1"/>
        </p:nvSpPr>
        <p:spPr>
          <a:xfrm>
            <a:off x="6105128" y="1292146"/>
            <a:ext cx="11881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Renouvellement</a:t>
            </a:r>
          </a:p>
        </p:txBody>
      </p:sp>
      <p:sp>
        <p:nvSpPr>
          <p:cNvPr id="97" name="Rectangle 96"/>
          <p:cNvSpPr/>
          <p:nvPr userDrawn="1"/>
        </p:nvSpPr>
        <p:spPr bwMode="auto">
          <a:xfrm>
            <a:off x="8699945" y="1628848"/>
            <a:ext cx="793957" cy="3636356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cxnSp>
        <p:nvCxnSpPr>
          <p:cNvPr id="101" name="Straight Connector 66"/>
          <p:cNvCxnSpPr/>
          <p:nvPr userDrawn="1"/>
        </p:nvCxnSpPr>
        <p:spPr bwMode="auto">
          <a:xfrm>
            <a:off x="6105128" y="1629204"/>
            <a:ext cx="0" cy="3636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02" name="Straight Connector 68"/>
          <p:cNvCxnSpPr/>
          <p:nvPr userDrawn="1"/>
        </p:nvCxnSpPr>
        <p:spPr bwMode="auto">
          <a:xfrm>
            <a:off x="8589404" y="1623397"/>
            <a:ext cx="0" cy="3636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75" name="Rectangle 74"/>
          <p:cNvSpPr/>
          <p:nvPr userDrawn="1"/>
        </p:nvSpPr>
        <p:spPr bwMode="auto">
          <a:xfrm>
            <a:off x="2877781" y="2564984"/>
            <a:ext cx="2055837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indent="0" algn="ctr">
              <a:buFont typeface="Arial" panose="020B0604020202020204" pitchFamily="34" charset="0"/>
              <a:buNone/>
            </a:pPr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Prise en charge suite à détachement </a:t>
            </a:r>
            <a:r>
              <a:rPr lang="fr-FR" sz="1050" i="1" kern="0" dirty="0" err="1">
                <a:solidFill>
                  <a:srgbClr val="004272"/>
                </a:solidFill>
                <a:latin typeface="+mn-lt"/>
                <a:cs typeface="ＭＳ Ｐゴシック"/>
              </a:rPr>
              <a:t>entrant_corps</a:t>
            </a:r>
            <a:endParaRPr lang="fr-FR" sz="1050" i="1" kern="0" dirty="0">
              <a:solidFill>
                <a:srgbClr val="004272"/>
              </a:solidFill>
              <a:latin typeface="+mn-lt"/>
              <a:cs typeface="ＭＳ Ｐゴシック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INTCAR0010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fr-FR" sz="1050" i="1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pic>
        <p:nvPicPr>
          <p:cNvPr id="45" name="Image 44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8683" y="5993476"/>
            <a:ext cx="362413" cy="362413"/>
          </a:xfrm>
          <a:prstGeom prst="rect">
            <a:avLst/>
          </a:prstGeom>
        </p:spPr>
      </p:pic>
      <p:grpSp>
        <p:nvGrpSpPr>
          <p:cNvPr id="47" name="Groupe 46"/>
          <p:cNvGrpSpPr/>
          <p:nvPr userDrawn="1"/>
        </p:nvGrpSpPr>
        <p:grpSpPr>
          <a:xfrm>
            <a:off x="6283443" y="6201308"/>
            <a:ext cx="2649387" cy="272288"/>
            <a:chOff x="5719035" y="6231640"/>
            <a:chExt cx="2649387" cy="342577"/>
          </a:xfrm>
        </p:grpSpPr>
        <p:sp>
          <p:nvSpPr>
            <p:cNvPr id="48" name="TextBox 54"/>
            <p:cNvSpPr txBox="1"/>
            <p:nvPr/>
          </p:nvSpPr>
          <p:spPr>
            <a:xfrm>
              <a:off x="5719035" y="6291428"/>
              <a:ext cx="396044" cy="282789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r>
                <a:rPr lang="fr-FR" sz="3200" b="1" dirty="0">
                  <a:solidFill>
                    <a:srgbClr val="FFC000"/>
                  </a:solidFill>
                  <a:latin typeface="+mn-lt"/>
                </a:rPr>
                <a:t>~</a:t>
              </a:r>
            </a:p>
          </p:txBody>
        </p:sp>
        <p:sp>
          <p:nvSpPr>
            <p:cNvPr id="49" name="TextBox 59"/>
            <p:cNvSpPr txBox="1"/>
            <p:nvPr/>
          </p:nvSpPr>
          <p:spPr>
            <a:xfrm>
              <a:off x="6229395" y="6231640"/>
              <a:ext cx="2139027" cy="3097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en cours de validation</a:t>
              </a:r>
            </a:p>
          </p:txBody>
        </p:sp>
      </p:grpSp>
      <p:grpSp>
        <p:nvGrpSpPr>
          <p:cNvPr id="50" name="Groupe 49"/>
          <p:cNvGrpSpPr/>
          <p:nvPr userDrawn="1"/>
        </p:nvGrpSpPr>
        <p:grpSpPr>
          <a:xfrm>
            <a:off x="6398409" y="6459143"/>
            <a:ext cx="2538714" cy="246221"/>
            <a:chOff x="6108241" y="6533126"/>
            <a:chExt cx="2538714" cy="316030"/>
          </a:xfrm>
        </p:grpSpPr>
        <p:pic>
          <p:nvPicPr>
            <p:cNvPr id="51" name="Picture 3" descr="D:\SkyDrive\Pro\Divers\Couteau suisse\PNG\Flèches &amp; signes\button_cancel.png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6108241" y="6548414"/>
              <a:ext cx="201612" cy="201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2" name="TextBox 60"/>
            <p:cNvSpPr txBox="1"/>
            <p:nvPr/>
          </p:nvSpPr>
          <p:spPr>
            <a:xfrm>
              <a:off x="6507928" y="6533126"/>
              <a:ext cx="2139027" cy="316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à produire</a:t>
              </a:r>
            </a:p>
          </p:txBody>
        </p:sp>
      </p:grpSp>
      <p:sp>
        <p:nvSpPr>
          <p:cNvPr id="55" name="Rectangle 54"/>
          <p:cNvSpPr/>
          <p:nvPr userDrawn="1"/>
        </p:nvSpPr>
        <p:spPr bwMode="auto">
          <a:xfrm>
            <a:off x="6263824" y="5349831"/>
            <a:ext cx="2854029" cy="1343158"/>
          </a:xfrm>
          <a:prstGeom prst="rect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1200" kern="0" dirty="0" err="1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pic>
        <p:nvPicPr>
          <p:cNvPr id="57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364175" y="5790483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" name="Rectangle 57"/>
          <p:cNvSpPr/>
          <p:nvPr userDrawn="1"/>
        </p:nvSpPr>
        <p:spPr bwMode="auto">
          <a:xfrm rot="16200000">
            <a:off x="-1313493" y="3077324"/>
            <a:ext cx="3644146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4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Carrière</a:t>
            </a:r>
          </a:p>
        </p:txBody>
      </p:sp>
      <p:pic>
        <p:nvPicPr>
          <p:cNvPr id="59" name="Image 58" descr="Capture d’écran">
            <a:hlinkClick r:id="rId8" action="ppaction://hlinksldjump"/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8524" y="250341"/>
            <a:ext cx="1173921" cy="769672"/>
          </a:xfrm>
          <a:prstGeom prst="rect">
            <a:avLst/>
          </a:prstGeom>
        </p:spPr>
      </p:pic>
      <p:sp>
        <p:nvSpPr>
          <p:cNvPr id="63" name="TextBox 58"/>
          <p:cNvSpPr txBox="1"/>
          <p:nvPr userDrawn="1"/>
        </p:nvSpPr>
        <p:spPr>
          <a:xfrm>
            <a:off x="6807886" y="5769260"/>
            <a:ext cx="2126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Acte modélisé dans INGRES</a:t>
            </a:r>
            <a:endParaRPr lang="fr-FR" sz="1000" b="1" i="1" dirty="0">
              <a:solidFill>
                <a:srgbClr val="004272"/>
              </a:solidFill>
              <a:latin typeface="+mn-lt"/>
            </a:endParaRPr>
          </a:p>
        </p:txBody>
      </p:sp>
      <p:sp>
        <p:nvSpPr>
          <p:cNvPr id="64" name="TextBox 58"/>
          <p:cNvSpPr txBox="1"/>
          <p:nvPr userDrawn="1"/>
        </p:nvSpPr>
        <p:spPr>
          <a:xfrm>
            <a:off x="6807886" y="5985284"/>
            <a:ext cx="23444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dirty="0">
                <a:solidFill>
                  <a:srgbClr val="004272"/>
                </a:solidFill>
                <a:latin typeface="+mn-lt"/>
              </a:rPr>
              <a:t>A</a:t>
            </a:r>
            <a:r>
              <a:rPr lang="fr-FR" sz="1000" b="1" i="1" baseline="0" dirty="0">
                <a:solidFill>
                  <a:srgbClr val="004272"/>
                </a:solidFill>
                <a:latin typeface="+mn-lt"/>
              </a:rPr>
              <a:t>cte</a:t>
            </a:r>
            <a:r>
              <a:rPr lang="fr-FR" sz="1000" b="1" i="1" dirty="0">
                <a:solidFill>
                  <a:srgbClr val="004272"/>
                </a:solidFill>
                <a:latin typeface="+mn-lt"/>
              </a:rPr>
              <a:t> documentaire validé</a:t>
            </a:r>
          </a:p>
        </p:txBody>
      </p:sp>
      <p:pic>
        <p:nvPicPr>
          <p:cNvPr id="66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364175" y="5790483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" name="ZoneTexte 66"/>
          <p:cNvSpPr txBox="1"/>
          <p:nvPr userDrawn="1"/>
        </p:nvSpPr>
        <p:spPr>
          <a:xfrm>
            <a:off x="6780171" y="5528555"/>
            <a:ext cx="204254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Acte paramétré dans la Suite 9</a:t>
            </a:r>
            <a:endParaRPr lang="fr-FR" sz="1000" i="1" kern="1200" dirty="0">
              <a:solidFill>
                <a:srgbClr val="004272"/>
              </a:solidFill>
              <a:effectLst/>
              <a:latin typeface="+mn-lt"/>
              <a:ea typeface="ＭＳ Ｐゴシック" pitchFamily="34" charset="-128"/>
              <a:cs typeface="+mn-cs"/>
            </a:endParaRPr>
          </a:p>
        </p:txBody>
      </p:sp>
      <p:pic>
        <p:nvPicPr>
          <p:cNvPr id="68" name="Image 6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1152" y="5454223"/>
            <a:ext cx="318039" cy="336260"/>
          </a:xfrm>
          <a:prstGeom prst="rect">
            <a:avLst/>
          </a:prstGeom>
        </p:spPr>
      </p:pic>
      <p:sp>
        <p:nvSpPr>
          <p:cNvPr id="56" name="TextBox 64"/>
          <p:cNvSpPr txBox="1"/>
          <p:nvPr userDrawn="1"/>
        </p:nvSpPr>
        <p:spPr>
          <a:xfrm>
            <a:off x="6156461" y="5190213"/>
            <a:ext cx="710343" cy="2462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>
                <a:solidFill>
                  <a:srgbClr val="004272"/>
                </a:solidFill>
                <a:latin typeface="+mn-lt"/>
              </a:rPr>
              <a:t>Légende</a:t>
            </a:r>
          </a:p>
        </p:txBody>
      </p:sp>
      <p:sp>
        <p:nvSpPr>
          <p:cNvPr id="46" name="TextBox 54"/>
          <p:cNvSpPr txBox="1"/>
          <p:nvPr userDrawn="1"/>
        </p:nvSpPr>
        <p:spPr>
          <a:xfrm>
            <a:off x="6283443" y="6275621"/>
            <a:ext cx="396044" cy="224767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fr-FR" sz="3200" b="1" dirty="0">
                <a:solidFill>
                  <a:srgbClr val="FFC000"/>
                </a:solidFill>
                <a:latin typeface="+mn-lt"/>
              </a:rPr>
              <a:t>~</a:t>
            </a:r>
          </a:p>
        </p:txBody>
      </p:sp>
      <p:sp>
        <p:nvSpPr>
          <p:cNvPr id="39" name="Rectangle 38"/>
          <p:cNvSpPr/>
          <p:nvPr userDrawn="1"/>
        </p:nvSpPr>
        <p:spPr bwMode="auto">
          <a:xfrm>
            <a:off x="2864768" y="3501008"/>
            <a:ext cx="2055837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indent="0" algn="ctr">
              <a:buFont typeface="Arial" panose="020B0604020202020204" pitchFamily="34" charset="0"/>
              <a:buNone/>
            </a:pPr>
            <a:endParaRPr lang="fr-FR" sz="1050" i="1" kern="0" dirty="0">
              <a:solidFill>
                <a:srgbClr val="004272"/>
              </a:solidFill>
              <a:latin typeface="+mn-lt"/>
              <a:cs typeface="ＭＳ Ｐゴシック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Prise en charge suite à détachement </a:t>
            </a:r>
            <a:r>
              <a:rPr lang="fr-FR" sz="1050" i="1" kern="0" dirty="0" err="1">
                <a:solidFill>
                  <a:srgbClr val="004272"/>
                </a:solidFill>
                <a:latin typeface="+mn-lt"/>
                <a:cs typeface="ＭＳ Ｐゴシック"/>
              </a:rPr>
              <a:t>entrant_sortant_EF</a:t>
            </a:r>
            <a:endParaRPr lang="fr-FR" sz="1050" i="1" kern="0" dirty="0">
              <a:solidFill>
                <a:srgbClr val="004272"/>
              </a:solidFill>
              <a:latin typeface="+mn-lt"/>
              <a:cs typeface="ＭＳ Ｐゴシック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INTCAR0007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fr-FR" sz="1050" i="1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53" name="Rectangle 52"/>
          <p:cNvSpPr/>
          <p:nvPr userDrawn="1"/>
        </p:nvSpPr>
        <p:spPr bwMode="auto">
          <a:xfrm>
            <a:off x="2864768" y="1700808"/>
            <a:ext cx="2055837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indent="0" algn="ctr">
              <a:buFont typeface="Arial" panose="020B0604020202020204" pitchFamily="34" charset="0"/>
              <a:buNone/>
            </a:pPr>
            <a:endParaRPr lang="fr-FR" sz="1050" i="1" kern="0" dirty="0">
              <a:solidFill>
                <a:srgbClr val="004272"/>
              </a:solidFill>
              <a:latin typeface="+mn-lt"/>
              <a:cs typeface="ＭＳ Ｐゴシック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Prise en charge suite à détachement </a:t>
            </a:r>
            <a:r>
              <a:rPr lang="fr-FR" sz="1050" i="1" kern="0" dirty="0" err="1">
                <a:solidFill>
                  <a:srgbClr val="004272"/>
                </a:solidFill>
                <a:latin typeface="+mn-lt"/>
                <a:cs typeface="ＭＳ Ｐゴシック"/>
              </a:rPr>
              <a:t>entrant_sortant_corps</a:t>
            </a:r>
            <a:endParaRPr lang="fr-FR" sz="1050" i="1" kern="0" dirty="0">
              <a:solidFill>
                <a:srgbClr val="004272"/>
              </a:solidFill>
              <a:latin typeface="+mn-lt"/>
              <a:cs typeface="ＭＳ Ｐゴシック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INTCAR0009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fr-FR" sz="1050" i="1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54" name="Rectangle 53"/>
          <p:cNvSpPr/>
          <p:nvPr userDrawn="1"/>
        </p:nvSpPr>
        <p:spPr bwMode="auto">
          <a:xfrm>
            <a:off x="2864768" y="4473196"/>
            <a:ext cx="2055837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indent="0" algn="ctr">
              <a:buFont typeface="Arial" panose="020B0604020202020204" pitchFamily="34" charset="0"/>
              <a:buNone/>
            </a:pPr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Prise en charge suite à détachement </a:t>
            </a:r>
            <a:r>
              <a:rPr lang="fr-FR" sz="1050" i="1" kern="0" dirty="0" err="1">
                <a:solidFill>
                  <a:srgbClr val="004272"/>
                </a:solidFill>
                <a:latin typeface="+mn-lt"/>
                <a:cs typeface="ＭＳ Ｐゴシック"/>
              </a:rPr>
              <a:t>entrant_EF</a:t>
            </a:r>
            <a:endParaRPr lang="fr-FR" sz="1050" i="1" kern="0" dirty="0">
              <a:solidFill>
                <a:srgbClr val="004272"/>
              </a:solidFill>
              <a:latin typeface="+mn-lt"/>
              <a:cs typeface="ＭＳ Ｐゴシック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INTCAR0031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fr-FR" sz="1050" i="1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pic>
        <p:nvPicPr>
          <p:cNvPr id="65" name="Image 64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7343" y="1892678"/>
            <a:ext cx="318039" cy="336260"/>
          </a:xfrm>
          <a:prstGeom prst="rect">
            <a:avLst/>
          </a:prstGeom>
        </p:spPr>
      </p:pic>
      <p:pic>
        <p:nvPicPr>
          <p:cNvPr id="70" name="Image 69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0054" y="2756854"/>
            <a:ext cx="318039" cy="336260"/>
          </a:xfrm>
          <a:prstGeom prst="rect">
            <a:avLst/>
          </a:prstGeom>
        </p:spPr>
      </p:pic>
      <p:pic>
        <p:nvPicPr>
          <p:cNvPr id="72" name="Image 71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4405" y="4589044"/>
            <a:ext cx="318039" cy="336260"/>
          </a:xfrm>
          <a:prstGeom prst="rect">
            <a:avLst/>
          </a:prstGeom>
        </p:spPr>
      </p:pic>
      <p:sp>
        <p:nvSpPr>
          <p:cNvPr id="60" name="Rectangle 59"/>
          <p:cNvSpPr/>
          <p:nvPr userDrawn="1"/>
        </p:nvSpPr>
        <p:spPr bwMode="auto">
          <a:xfrm>
            <a:off x="6172693" y="1705745"/>
            <a:ext cx="1103946" cy="3495211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indent="0" algn="ctr">
              <a:buFont typeface="Arial" panose="020B0604020202020204" pitchFamily="34" charset="0"/>
              <a:buNone/>
            </a:pPr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Accueil en détachement renouvellement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fr-FR" sz="1050" i="1" kern="0" dirty="0">
              <a:solidFill>
                <a:srgbClr val="004272"/>
              </a:solidFill>
              <a:latin typeface="+mn-lt"/>
              <a:cs typeface="ＭＳ Ｐゴシック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fr-FR" sz="1050" i="1" kern="0" dirty="0">
              <a:solidFill>
                <a:srgbClr val="004272"/>
              </a:solidFill>
              <a:latin typeface="+mn-lt"/>
              <a:cs typeface="ＭＳ Ｐゴシック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fr-FR" sz="1050" i="1" kern="0" dirty="0">
              <a:solidFill>
                <a:srgbClr val="004272"/>
              </a:solidFill>
              <a:latin typeface="+mn-lt"/>
              <a:cs typeface="ＭＳ Ｐゴシック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INTPOS0007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fr-FR" sz="1050" i="1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cxnSp>
        <p:nvCxnSpPr>
          <p:cNvPr id="61" name="Straight Connector 68"/>
          <p:cNvCxnSpPr/>
          <p:nvPr userDrawn="1"/>
        </p:nvCxnSpPr>
        <p:spPr bwMode="auto">
          <a:xfrm>
            <a:off x="7329264" y="1615251"/>
            <a:ext cx="0" cy="3636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62" name="TextBox 69"/>
          <p:cNvSpPr txBox="1"/>
          <p:nvPr userDrawn="1"/>
        </p:nvSpPr>
        <p:spPr>
          <a:xfrm>
            <a:off x="7436297" y="1294953"/>
            <a:ext cx="11881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Intégration</a:t>
            </a:r>
          </a:p>
        </p:txBody>
      </p:sp>
      <p:sp>
        <p:nvSpPr>
          <p:cNvPr id="69" name="Rectangle 68"/>
          <p:cNvSpPr/>
          <p:nvPr userDrawn="1"/>
        </p:nvSpPr>
        <p:spPr bwMode="auto">
          <a:xfrm>
            <a:off x="7365268" y="1700316"/>
            <a:ext cx="1188132" cy="3495211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indent="0" algn="ctr">
              <a:buFont typeface="Arial" panose="020B0604020202020204" pitchFamily="34" charset="0"/>
              <a:buNone/>
            </a:pPr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Intégration</a:t>
            </a:r>
            <a:r>
              <a:rPr lang="fr-FR" sz="1050" i="1" kern="0" baseline="0" dirty="0">
                <a:solidFill>
                  <a:srgbClr val="004272"/>
                </a:solidFill>
                <a:latin typeface="+mn-lt"/>
                <a:cs typeface="ＭＳ Ｐゴシック"/>
              </a:rPr>
              <a:t> a</a:t>
            </a:r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ccueil suite détachement entrant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fr-FR" sz="1050" i="1" kern="0" dirty="0">
              <a:solidFill>
                <a:srgbClr val="004272"/>
              </a:solidFill>
              <a:latin typeface="+mn-lt"/>
              <a:cs typeface="ＭＳ Ｐゴシック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fr-FR" sz="1050" i="1" kern="0" dirty="0">
              <a:solidFill>
                <a:srgbClr val="004272"/>
              </a:solidFill>
              <a:latin typeface="+mn-lt"/>
              <a:cs typeface="ＭＳ Ｐゴシック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INTCAR0015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fr-FR" sz="1050" i="1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pic>
        <p:nvPicPr>
          <p:cNvPr id="74" name="Image 73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6179" y="4103870"/>
            <a:ext cx="318039" cy="336260"/>
          </a:xfrm>
          <a:prstGeom prst="rect">
            <a:avLst/>
          </a:prstGeom>
        </p:spPr>
      </p:pic>
      <p:pic>
        <p:nvPicPr>
          <p:cNvPr id="76" name="Image 75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754" y="4115838"/>
            <a:ext cx="318039" cy="336260"/>
          </a:xfrm>
          <a:prstGeom prst="rect">
            <a:avLst/>
          </a:prstGeom>
        </p:spPr>
      </p:pic>
      <p:pic>
        <p:nvPicPr>
          <p:cNvPr id="80" name="Image 79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7056" y="3689987"/>
            <a:ext cx="318039" cy="336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387335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exclusion temporaire de fonc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20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908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20"/>
          <p:cNvGraphicFramePr>
            <a:graphicFrameLocks noChangeAspect="1"/>
          </p:cNvGraphicFramePr>
          <p:nvPr userDrawn="1">
            <p:custDataLst>
              <p:tags r:id="rId3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909" name="think-cell Slide" r:id="rId7" imgW="360" imgH="360" progId="">
                  <p:embed/>
                </p:oleObj>
              </mc:Choice>
              <mc:Fallback>
                <p:oleObj name="think-cell Slide" r:id="rId7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Straight Connector 7"/>
          <p:cNvCxnSpPr>
            <a:cxnSpLocks noChangeShapeType="1"/>
          </p:cNvCxnSpPr>
          <p:nvPr userDrawn="1"/>
        </p:nvCxnSpPr>
        <p:spPr bwMode="auto">
          <a:xfrm>
            <a:off x="449263" y="1052513"/>
            <a:ext cx="3384550" cy="0"/>
          </a:xfrm>
          <a:prstGeom prst="line">
            <a:avLst/>
          </a:prstGeom>
          <a:noFill/>
          <a:ln w="285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cxnSp>
        <p:nvCxnSpPr>
          <p:cNvPr id="12" name="Straight Connector 8"/>
          <p:cNvCxnSpPr>
            <a:cxnSpLocks noChangeShapeType="1"/>
          </p:cNvCxnSpPr>
          <p:nvPr userDrawn="1"/>
        </p:nvCxnSpPr>
        <p:spPr bwMode="auto">
          <a:xfrm>
            <a:off x="3873500" y="1052513"/>
            <a:ext cx="5614988" cy="0"/>
          </a:xfrm>
          <a:prstGeom prst="line">
            <a:avLst/>
          </a:prstGeom>
          <a:noFill/>
          <a:ln w="31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sp>
        <p:nvSpPr>
          <p:cNvPr id="17" name="Slide Number Placeholder 1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8" name="Parallelogram 6"/>
          <p:cNvSpPr>
            <a:spLocks noChangeArrowheads="1"/>
          </p:cNvSpPr>
          <p:nvPr userDrawn="1"/>
        </p:nvSpPr>
        <p:spPr bwMode="auto">
          <a:xfrm>
            <a:off x="9418638" y="6273800"/>
            <a:ext cx="107950" cy="539750"/>
          </a:xfrm>
          <a:prstGeom prst="parallelogram">
            <a:avLst>
              <a:gd name="adj" fmla="val 82329"/>
            </a:avLst>
          </a:prstGeom>
          <a:solidFill>
            <a:srgbClr val="00355C">
              <a:alpha val="39999"/>
            </a:srgbClr>
          </a:solidFill>
          <a:ln>
            <a:noFill/>
          </a:ln>
        </p:spPr>
        <p:txBody>
          <a:bodyPr anchor="ctr"/>
          <a:lstStyle>
            <a:lvl1pPr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fr-FR" sz="1200">
              <a:solidFill>
                <a:srgbClr val="004272"/>
              </a:solidFill>
            </a:endParaRPr>
          </a:p>
        </p:txBody>
      </p:sp>
      <p:sp>
        <p:nvSpPr>
          <p:cNvPr id="40" name="Title 2"/>
          <p:cNvSpPr txBox="1">
            <a:spLocks/>
          </p:cNvSpPr>
          <p:nvPr userDrawn="1"/>
        </p:nvSpPr>
        <p:spPr bwMode="gray">
          <a:xfrm>
            <a:off x="428625" y="260350"/>
            <a:ext cx="9061450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+mn-lt"/>
                <a:ea typeface="ＭＳ Ｐゴシック" pitchFamily="34" charset="-128"/>
                <a:cs typeface="Calibri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9pPr>
          </a:lstStyle>
          <a:p>
            <a:pPr eaLnBrk="1" hangingPunct="1"/>
            <a:r>
              <a:rPr lang="fr-FR" sz="1800" b="0" kern="0" dirty="0"/>
              <a:t>Détail des événements </a:t>
            </a:r>
            <a:br>
              <a:rPr lang="fr-FR" sz="1800" b="0" kern="0" dirty="0"/>
            </a:br>
            <a:r>
              <a:rPr lang="fr-FR" sz="1800" kern="0" dirty="0"/>
              <a:t>Processus – Gestion de l’exclusion temporaire de fonctions</a:t>
            </a:r>
          </a:p>
        </p:txBody>
      </p:sp>
      <p:sp>
        <p:nvSpPr>
          <p:cNvPr id="41" name="Slide Number Placeholder 3"/>
          <p:cNvSpPr txBox="1">
            <a:spLocks/>
          </p:cNvSpPr>
          <p:nvPr userDrawn="1"/>
        </p:nvSpPr>
        <p:spPr bwMode="gray">
          <a:xfrm>
            <a:off x="9247188" y="6369050"/>
            <a:ext cx="658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0" i="0" u="none" kern="1200">
                <a:solidFill>
                  <a:srgbClr val="004272"/>
                </a:solidFill>
                <a:latin typeface="+mn-lt"/>
                <a:ea typeface="ＭＳ Ｐゴシック" pitchFamily="-96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43" name="TextBox 9"/>
          <p:cNvSpPr txBox="1"/>
          <p:nvPr userDrawn="1"/>
        </p:nvSpPr>
        <p:spPr>
          <a:xfrm>
            <a:off x="8185038" y="60593"/>
            <a:ext cx="1298479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b="1" i="1" dirty="0">
                <a:solidFill>
                  <a:srgbClr val="004272"/>
                </a:solidFill>
                <a:latin typeface="+mn-lt"/>
                <a:hlinkClick r:id="rId8" action="ppaction://hlinksldjump"/>
              </a:rPr>
              <a:t>RETOUR AU SOMMAIRE </a:t>
            </a:r>
            <a:r>
              <a:rPr lang="fr-FR" sz="700" b="1" i="1" dirty="0">
                <a:solidFill>
                  <a:srgbClr val="004272"/>
                </a:solidFill>
                <a:latin typeface="+mn-lt"/>
              </a:rPr>
              <a:t>:</a:t>
            </a:r>
            <a:endParaRPr lang="fr-FR" sz="700" b="1" i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72" name="Rectangle 71"/>
          <p:cNvSpPr/>
          <p:nvPr userDrawn="1"/>
        </p:nvSpPr>
        <p:spPr bwMode="auto">
          <a:xfrm>
            <a:off x="1211734" y="3106544"/>
            <a:ext cx="161703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100" b="1" kern="0" dirty="0">
                <a:solidFill>
                  <a:srgbClr val="004272"/>
                </a:solidFill>
                <a:latin typeface="+mn-lt"/>
                <a:cs typeface="Arial" panose="020B0604020202020204" pitchFamily="34" charset="0"/>
              </a:rPr>
              <a:t>Exclusion temporaire de fonctions</a:t>
            </a:r>
          </a:p>
        </p:txBody>
      </p:sp>
      <p:sp>
        <p:nvSpPr>
          <p:cNvPr id="73" name="TextBox 29"/>
          <p:cNvSpPr txBox="1"/>
          <p:nvPr userDrawn="1"/>
        </p:nvSpPr>
        <p:spPr>
          <a:xfrm>
            <a:off x="6037518" y="1215201"/>
            <a:ext cx="1188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Début d’événement</a:t>
            </a:r>
          </a:p>
        </p:txBody>
      </p:sp>
      <p:sp>
        <p:nvSpPr>
          <p:cNvPr id="76" name="TextBox 65"/>
          <p:cNvSpPr txBox="1"/>
          <p:nvPr userDrawn="1"/>
        </p:nvSpPr>
        <p:spPr>
          <a:xfrm>
            <a:off x="8521794" y="1215201"/>
            <a:ext cx="10757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Fin d’événement</a:t>
            </a:r>
          </a:p>
        </p:txBody>
      </p:sp>
      <p:sp>
        <p:nvSpPr>
          <p:cNvPr id="77" name="TextBox 69"/>
          <p:cNvSpPr txBox="1"/>
          <p:nvPr userDrawn="1"/>
        </p:nvSpPr>
        <p:spPr>
          <a:xfrm>
            <a:off x="7203412" y="1292146"/>
            <a:ext cx="11881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Renouvellement</a:t>
            </a:r>
          </a:p>
        </p:txBody>
      </p:sp>
      <p:sp>
        <p:nvSpPr>
          <p:cNvPr id="101" name="Rectangle 100"/>
          <p:cNvSpPr/>
          <p:nvPr userDrawn="1"/>
        </p:nvSpPr>
        <p:spPr bwMode="auto">
          <a:xfrm>
            <a:off x="8699945" y="1637102"/>
            <a:ext cx="793957" cy="3628102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sp>
        <p:nvSpPr>
          <p:cNvPr id="109" name="Rectangle 108"/>
          <p:cNvSpPr/>
          <p:nvPr userDrawn="1"/>
        </p:nvSpPr>
        <p:spPr bwMode="auto">
          <a:xfrm>
            <a:off x="7396145" y="1637102"/>
            <a:ext cx="793957" cy="3628102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cxnSp>
        <p:nvCxnSpPr>
          <p:cNvPr id="110" name="Straight Connector 66"/>
          <p:cNvCxnSpPr/>
          <p:nvPr userDrawn="1"/>
        </p:nvCxnSpPr>
        <p:spPr bwMode="auto">
          <a:xfrm>
            <a:off x="7169481" y="1629204"/>
            <a:ext cx="0" cy="3636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11" name="Straight Connector 68"/>
          <p:cNvCxnSpPr/>
          <p:nvPr userDrawn="1"/>
        </p:nvCxnSpPr>
        <p:spPr bwMode="auto">
          <a:xfrm>
            <a:off x="8425475" y="1623397"/>
            <a:ext cx="0" cy="3636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78" name="Rectangle 77"/>
          <p:cNvSpPr/>
          <p:nvPr userDrawn="1"/>
        </p:nvSpPr>
        <p:spPr bwMode="auto">
          <a:xfrm>
            <a:off x="3404828" y="1776828"/>
            <a:ext cx="270030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Exclusion temporaire de fonctions avec</a:t>
            </a:r>
            <a:r>
              <a:rPr lang="fr-FR" sz="1050" i="1" kern="0" baseline="0" dirty="0">
                <a:solidFill>
                  <a:srgbClr val="004272"/>
                </a:solidFill>
                <a:latin typeface="+mn-lt"/>
                <a:cs typeface="ＭＳ Ｐゴシック"/>
              </a:rPr>
              <a:t> sursis total</a:t>
            </a:r>
          </a:p>
          <a:p>
            <a:pPr algn="ctr"/>
            <a:r>
              <a:rPr lang="fr-FR" sz="1050" i="1" kern="0" baseline="0" dirty="0">
                <a:solidFill>
                  <a:srgbClr val="004272"/>
                </a:solidFill>
                <a:latin typeface="+mn-lt"/>
                <a:cs typeface="ＭＳ Ｐゴシック"/>
              </a:rPr>
              <a:t>INTDIS0001</a:t>
            </a:r>
            <a:endParaRPr lang="fr-FR" sz="1050" i="1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cxnSp>
        <p:nvCxnSpPr>
          <p:cNvPr id="79" name="Straight Connector 34"/>
          <p:cNvCxnSpPr>
            <a:stCxn id="72" idx="3"/>
            <a:endCxn id="78" idx="1"/>
          </p:cNvCxnSpPr>
          <p:nvPr userDrawn="1"/>
        </p:nvCxnSpPr>
        <p:spPr bwMode="auto">
          <a:xfrm flipV="1">
            <a:off x="2828764" y="2136828"/>
            <a:ext cx="576064" cy="1329716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4" name="Rectangle 73"/>
          <p:cNvSpPr/>
          <p:nvPr userDrawn="1"/>
        </p:nvSpPr>
        <p:spPr bwMode="auto">
          <a:xfrm>
            <a:off x="3404828" y="4462690"/>
            <a:ext cx="270030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Exclusion temporaire de fonctions (stagiaire)</a:t>
            </a: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INTDIS0004</a:t>
            </a:r>
          </a:p>
        </p:txBody>
      </p:sp>
      <p:cxnSp>
        <p:nvCxnSpPr>
          <p:cNvPr id="75" name="Straight Connector 34"/>
          <p:cNvCxnSpPr>
            <a:stCxn id="72" idx="3"/>
            <a:endCxn id="74" idx="1"/>
          </p:cNvCxnSpPr>
          <p:nvPr userDrawn="1"/>
        </p:nvCxnSpPr>
        <p:spPr bwMode="auto">
          <a:xfrm>
            <a:off x="2828764" y="3466544"/>
            <a:ext cx="576064" cy="1356146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9" name="Rectangle 88"/>
          <p:cNvSpPr/>
          <p:nvPr userDrawn="1"/>
        </p:nvSpPr>
        <p:spPr bwMode="auto">
          <a:xfrm>
            <a:off x="3404828" y="3537092"/>
            <a:ext cx="270030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Exclusion temporaire de fonctions sans sursis</a:t>
            </a: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INTDIS0002</a:t>
            </a:r>
          </a:p>
        </p:txBody>
      </p:sp>
      <p:cxnSp>
        <p:nvCxnSpPr>
          <p:cNvPr id="6" name="Connecteur droit 5"/>
          <p:cNvCxnSpPr>
            <a:stCxn id="72" idx="3"/>
            <a:endCxn id="89" idx="1"/>
          </p:cNvCxnSpPr>
          <p:nvPr userDrawn="1"/>
        </p:nvCxnSpPr>
        <p:spPr bwMode="auto">
          <a:xfrm>
            <a:off x="2828764" y="3466544"/>
            <a:ext cx="576064" cy="430548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6" name="Rectangle 45"/>
          <p:cNvSpPr/>
          <p:nvPr userDrawn="1"/>
        </p:nvSpPr>
        <p:spPr bwMode="auto">
          <a:xfrm rot="16200000">
            <a:off x="-1282187" y="3077354"/>
            <a:ext cx="3644086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4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Sanctions</a:t>
            </a:r>
          </a:p>
        </p:txBody>
      </p:sp>
      <p:pic>
        <p:nvPicPr>
          <p:cNvPr id="47" name="Image 46" descr="Capture d’écran">
            <a:hlinkClick r:id="rId8" action="ppaction://hlinksldjump"/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8524" y="250341"/>
            <a:ext cx="1173921" cy="769672"/>
          </a:xfrm>
          <a:prstGeom prst="rect">
            <a:avLst/>
          </a:prstGeom>
        </p:spPr>
      </p:pic>
      <p:grpSp>
        <p:nvGrpSpPr>
          <p:cNvPr id="48" name="Groupe 47"/>
          <p:cNvGrpSpPr/>
          <p:nvPr userDrawn="1"/>
        </p:nvGrpSpPr>
        <p:grpSpPr>
          <a:xfrm>
            <a:off x="6480077" y="6309320"/>
            <a:ext cx="2649387" cy="272288"/>
            <a:chOff x="5719035" y="6231640"/>
            <a:chExt cx="2649387" cy="342577"/>
          </a:xfrm>
        </p:grpSpPr>
        <p:sp>
          <p:nvSpPr>
            <p:cNvPr id="49" name="TextBox 54"/>
            <p:cNvSpPr txBox="1"/>
            <p:nvPr/>
          </p:nvSpPr>
          <p:spPr>
            <a:xfrm>
              <a:off x="5719035" y="6291428"/>
              <a:ext cx="396044" cy="282789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r>
                <a:rPr lang="fr-FR" sz="3200" b="1" dirty="0">
                  <a:solidFill>
                    <a:srgbClr val="FFC000"/>
                  </a:solidFill>
                  <a:latin typeface="+mn-lt"/>
                </a:rPr>
                <a:t>~</a:t>
              </a:r>
            </a:p>
          </p:txBody>
        </p:sp>
        <p:sp>
          <p:nvSpPr>
            <p:cNvPr id="50" name="TextBox 59"/>
            <p:cNvSpPr txBox="1"/>
            <p:nvPr/>
          </p:nvSpPr>
          <p:spPr>
            <a:xfrm>
              <a:off x="6229395" y="6231640"/>
              <a:ext cx="2139027" cy="3097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en cours de validation</a:t>
              </a:r>
            </a:p>
          </p:txBody>
        </p:sp>
      </p:grpSp>
      <p:sp>
        <p:nvSpPr>
          <p:cNvPr id="51" name="TextBox 58"/>
          <p:cNvSpPr txBox="1"/>
          <p:nvPr userDrawn="1"/>
        </p:nvSpPr>
        <p:spPr>
          <a:xfrm>
            <a:off x="7008705" y="5841268"/>
            <a:ext cx="2126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Acte modélisé dans INGRES</a:t>
            </a:r>
            <a:endParaRPr lang="fr-FR" sz="1000" b="1" i="1" dirty="0">
              <a:solidFill>
                <a:srgbClr val="004272"/>
              </a:solidFill>
              <a:latin typeface="+mn-lt"/>
            </a:endParaRPr>
          </a:p>
        </p:txBody>
      </p:sp>
      <p:sp>
        <p:nvSpPr>
          <p:cNvPr id="52" name="TextBox 58"/>
          <p:cNvSpPr txBox="1"/>
          <p:nvPr userDrawn="1"/>
        </p:nvSpPr>
        <p:spPr>
          <a:xfrm>
            <a:off x="7008705" y="6091992"/>
            <a:ext cx="23444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dirty="0">
                <a:solidFill>
                  <a:srgbClr val="004272"/>
                </a:solidFill>
                <a:latin typeface="+mn-lt"/>
              </a:rPr>
              <a:t>A</a:t>
            </a:r>
            <a:r>
              <a:rPr lang="fr-FR" sz="1000" b="1" i="1" baseline="0" dirty="0">
                <a:solidFill>
                  <a:srgbClr val="004272"/>
                </a:solidFill>
                <a:latin typeface="+mn-lt"/>
              </a:rPr>
              <a:t>cte</a:t>
            </a:r>
            <a:r>
              <a:rPr lang="fr-FR" sz="1000" b="1" i="1" dirty="0">
                <a:solidFill>
                  <a:srgbClr val="004272"/>
                </a:solidFill>
                <a:latin typeface="+mn-lt"/>
              </a:rPr>
              <a:t> documentaire validé</a:t>
            </a:r>
          </a:p>
        </p:txBody>
      </p:sp>
      <p:grpSp>
        <p:nvGrpSpPr>
          <p:cNvPr id="53" name="Groupe 52"/>
          <p:cNvGrpSpPr/>
          <p:nvPr userDrawn="1"/>
        </p:nvGrpSpPr>
        <p:grpSpPr>
          <a:xfrm>
            <a:off x="6599228" y="6531151"/>
            <a:ext cx="2538714" cy="246221"/>
            <a:chOff x="6108241" y="6486136"/>
            <a:chExt cx="2538714" cy="316030"/>
          </a:xfrm>
        </p:grpSpPr>
        <p:pic>
          <p:nvPicPr>
            <p:cNvPr id="66" name="Picture 3" descr="D:\SkyDrive\Pro\Divers\Couteau suisse\PNG\Flèches &amp; signes\button_cancel.png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6108241" y="6548414"/>
              <a:ext cx="201612" cy="201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7" name="TextBox 60"/>
            <p:cNvSpPr txBox="1"/>
            <p:nvPr/>
          </p:nvSpPr>
          <p:spPr>
            <a:xfrm>
              <a:off x="6507928" y="6486136"/>
              <a:ext cx="2139027" cy="316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à produire</a:t>
              </a:r>
            </a:p>
          </p:txBody>
        </p:sp>
      </p:grpSp>
      <p:sp>
        <p:nvSpPr>
          <p:cNvPr id="68" name="Rectangle 67"/>
          <p:cNvSpPr/>
          <p:nvPr userDrawn="1"/>
        </p:nvSpPr>
        <p:spPr bwMode="auto">
          <a:xfrm>
            <a:off x="6321152" y="5421840"/>
            <a:ext cx="2854029" cy="1343158"/>
          </a:xfrm>
          <a:prstGeom prst="rect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1200" kern="0" dirty="0" err="1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69" name="TextBox 64"/>
          <p:cNvSpPr txBox="1"/>
          <p:nvPr userDrawn="1"/>
        </p:nvSpPr>
        <p:spPr>
          <a:xfrm>
            <a:off x="6249144" y="5265204"/>
            <a:ext cx="710343" cy="2462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>
                <a:solidFill>
                  <a:srgbClr val="004272"/>
                </a:solidFill>
                <a:latin typeface="+mn-lt"/>
              </a:rPr>
              <a:t>Légende</a:t>
            </a:r>
          </a:p>
        </p:txBody>
      </p:sp>
      <p:pic>
        <p:nvPicPr>
          <p:cNvPr id="70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564994" y="5862491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" name="ZoneTexte 70"/>
          <p:cNvSpPr txBox="1"/>
          <p:nvPr userDrawn="1"/>
        </p:nvSpPr>
        <p:spPr>
          <a:xfrm>
            <a:off x="6980990" y="5600563"/>
            <a:ext cx="20778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 Acte paramétré dans la Suite 9</a:t>
            </a:r>
            <a:endParaRPr lang="fr-FR" sz="1000" i="1" kern="1200" dirty="0">
              <a:solidFill>
                <a:srgbClr val="004272"/>
              </a:solidFill>
              <a:effectLst/>
              <a:latin typeface="+mn-lt"/>
              <a:ea typeface="ＭＳ Ｐゴシック" pitchFamily="34" charset="-128"/>
              <a:cs typeface="+mn-cs"/>
            </a:endParaRPr>
          </a:p>
        </p:txBody>
      </p:sp>
      <p:pic>
        <p:nvPicPr>
          <p:cNvPr id="80" name="Image 79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1014" y="5526231"/>
            <a:ext cx="318039" cy="336260"/>
          </a:xfrm>
          <a:prstGeom prst="rect">
            <a:avLst/>
          </a:prstGeom>
        </p:spPr>
      </p:pic>
      <p:pic>
        <p:nvPicPr>
          <p:cNvPr id="81" name="Image 80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502" y="6090923"/>
            <a:ext cx="362413" cy="362413"/>
          </a:xfrm>
          <a:prstGeom prst="rect">
            <a:avLst/>
          </a:prstGeom>
        </p:spPr>
      </p:pic>
      <p:sp>
        <p:nvSpPr>
          <p:cNvPr id="54" name="Rectangle 53"/>
          <p:cNvSpPr/>
          <p:nvPr userDrawn="1"/>
        </p:nvSpPr>
        <p:spPr bwMode="auto">
          <a:xfrm>
            <a:off x="3404828" y="2600988"/>
            <a:ext cx="270030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Exclusion temporaire de fonctions avec</a:t>
            </a:r>
            <a:r>
              <a:rPr lang="fr-FR" sz="1050" i="1" kern="0" baseline="0" dirty="0">
                <a:solidFill>
                  <a:srgbClr val="004272"/>
                </a:solidFill>
                <a:latin typeface="+mn-lt"/>
                <a:cs typeface="ＭＳ Ｐゴシック"/>
              </a:rPr>
              <a:t> sursis partiel</a:t>
            </a:r>
          </a:p>
          <a:p>
            <a:pPr algn="ctr"/>
            <a:r>
              <a:rPr lang="fr-FR" sz="1050" i="1" kern="0" baseline="0" dirty="0">
                <a:solidFill>
                  <a:srgbClr val="004272"/>
                </a:solidFill>
                <a:latin typeface="+mn-lt"/>
                <a:cs typeface="ＭＳ Ｐゴシック"/>
              </a:rPr>
              <a:t>INTDIS0005</a:t>
            </a:r>
            <a:endParaRPr lang="fr-FR" sz="1050" i="1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cxnSp>
        <p:nvCxnSpPr>
          <p:cNvPr id="55" name="Connecteur droit 54"/>
          <p:cNvCxnSpPr>
            <a:stCxn id="72" idx="3"/>
            <a:endCxn id="54" idx="1"/>
          </p:cNvCxnSpPr>
          <p:nvPr userDrawn="1"/>
        </p:nvCxnSpPr>
        <p:spPr bwMode="auto">
          <a:xfrm flipV="1">
            <a:off x="2828764" y="2960988"/>
            <a:ext cx="576064" cy="505556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59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553669" y="4698973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" name="Image 59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5686" y="1984770"/>
            <a:ext cx="318039" cy="336260"/>
          </a:xfrm>
          <a:prstGeom prst="rect">
            <a:avLst/>
          </a:prstGeom>
        </p:spPr>
      </p:pic>
      <p:pic>
        <p:nvPicPr>
          <p:cNvPr id="56" name="Image 55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2542" y="2787056"/>
            <a:ext cx="318039" cy="336260"/>
          </a:xfrm>
          <a:prstGeom prst="rect">
            <a:avLst/>
          </a:prstGeom>
        </p:spPr>
      </p:pic>
      <p:pic>
        <p:nvPicPr>
          <p:cNvPr id="61" name="Image 60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1217" y="3789782"/>
            <a:ext cx="318039" cy="336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176430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-Masque radiation des cadres 1/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20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8934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20"/>
          <p:cNvGraphicFramePr>
            <a:graphicFrameLocks noChangeAspect="1"/>
          </p:cNvGraphicFramePr>
          <p:nvPr userDrawn="1">
            <p:custDataLst>
              <p:tags r:id="rId3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8935" name="think-cell Slide" r:id="rId7" imgW="360" imgH="360" progId="">
                  <p:embed/>
                </p:oleObj>
              </mc:Choice>
              <mc:Fallback>
                <p:oleObj name="think-cell Slide" r:id="rId7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Straight Connector 7"/>
          <p:cNvCxnSpPr>
            <a:cxnSpLocks noChangeShapeType="1"/>
          </p:cNvCxnSpPr>
          <p:nvPr userDrawn="1"/>
        </p:nvCxnSpPr>
        <p:spPr bwMode="auto">
          <a:xfrm>
            <a:off x="449263" y="1052513"/>
            <a:ext cx="3384550" cy="0"/>
          </a:xfrm>
          <a:prstGeom prst="line">
            <a:avLst/>
          </a:prstGeom>
          <a:noFill/>
          <a:ln w="285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cxnSp>
        <p:nvCxnSpPr>
          <p:cNvPr id="12" name="Straight Connector 8"/>
          <p:cNvCxnSpPr>
            <a:cxnSpLocks noChangeShapeType="1"/>
          </p:cNvCxnSpPr>
          <p:nvPr userDrawn="1"/>
        </p:nvCxnSpPr>
        <p:spPr bwMode="auto">
          <a:xfrm>
            <a:off x="3873500" y="1052513"/>
            <a:ext cx="5614988" cy="0"/>
          </a:xfrm>
          <a:prstGeom prst="line">
            <a:avLst/>
          </a:prstGeom>
          <a:noFill/>
          <a:ln w="31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sp>
        <p:nvSpPr>
          <p:cNvPr id="17" name="Slide Number Placeholder 1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8" name="Parallelogram 6"/>
          <p:cNvSpPr>
            <a:spLocks noChangeArrowheads="1"/>
          </p:cNvSpPr>
          <p:nvPr userDrawn="1"/>
        </p:nvSpPr>
        <p:spPr bwMode="auto">
          <a:xfrm>
            <a:off x="9418638" y="6273800"/>
            <a:ext cx="107950" cy="539750"/>
          </a:xfrm>
          <a:prstGeom prst="parallelogram">
            <a:avLst>
              <a:gd name="adj" fmla="val 82329"/>
            </a:avLst>
          </a:prstGeom>
          <a:solidFill>
            <a:srgbClr val="00355C">
              <a:alpha val="39999"/>
            </a:srgbClr>
          </a:solidFill>
          <a:ln>
            <a:noFill/>
          </a:ln>
        </p:spPr>
        <p:txBody>
          <a:bodyPr anchor="ctr"/>
          <a:lstStyle>
            <a:lvl1pPr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fr-FR" sz="1200">
              <a:solidFill>
                <a:srgbClr val="004272"/>
              </a:solidFill>
            </a:endParaRPr>
          </a:p>
        </p:txBody>
      </p:sp>
      <p:sp>
        <p:nvSpPr>
          <p:cNvPr id="40" name="Title 2"/>
          <p:cNvSpPr txBox="1">
            <a:spLocks/>
          </p:cNvSpPr>
          <p:nvPr userDrawn="1"/>
        </p:nvSpPr>
        <p:spPr bwMode="gray">
          <a:xfrm>
            <a:off x="428625" y="260350"/>
            <a:ext cx="9061450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+mn-lt"/>
                <a:ea typeface="ＭＳ Ｐゴシック" pitchFamily="34" charset="-128"/>
                <a:cs typeface="Calibri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9pPr>
          </a:lstStyle>
          <a:p>
            <a:pPr eaLnBrk="1" hangingPunct="1"/>
            <a:r>
              <a:rPr lang="fr-FR" sz="1800" b="0" kern="0" dirty="0"/>
              <a:t>Détail des événements </a:t>
            </a:r>
            <a:br>
              <a:rPr lang="fr-FR" sz="1800" b="0" kern="0" dirty="0"/>
            </a:br>
            <a:r>
              <a:rPr lang="fr-FR" sz="1800" kern="0" dirty="0"/>
              <a:t>Processus - Gestion des cessations hors retraite (1/3)</a:t>
            </a:r>
          </a:p>
        </p:txBody>
      </p:sp>
      <p:sp>
        <p:nvSpPr>
          <p:cNvPr id="41" name="Slide Number Placeholder 3"/>
          <p:cNvSpPr txBox="1">
            <a:spLocks/>
          </p:cNvSpPr>
          <p:nvPr userDrawn="1"/>
        </p:nvSpPr>
        <p:spPr bwMode="gray">
          <a:xfrm>
            <a:off x="9247188" y="6369050"/>
            <a:ext cx="658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0" i="0" u="none" kern="1200">
                <a:solidFill>
                  <a:srgbClr val="004272"/>
                </a:solidFill>
                <a:latin typeface="+mn-lt"/>
                <a:ea typeface="ＭＳ Ｐゴシック" pitchFamily="-96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43" name="TextBox 9"/>
          <p:cNvSpPr txBox="1"/>
          <p:nvPr userDrawn="1"/>
        </p:nvSpPr>
        <p:spPr>
          <a:xfrm>
            <a:off x="8185038" y="60593"/>
            <a:ext cx="1298479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b="1" i="1" dirty="0">
                <a:solidFill>
                  <a:srgbClr val="004272"/>
                </a:solidFill>
                <a:latin typeface="+mn-lt"/>
                <a:hlinkClick r:id="rId8" action="ppaction://hlinksldjump"/>
              </a:rPr>
              <a:t>RETOUR AU SOMMAIRE </a:t>
            </a:r>
            <a:r>
              <a:rPr lang="fr-FR" sz="700" b="1" i="1" dirty="0">
                <a:solidFill>
                  <a:srgbClr val="004272"/>
                </a:solidFill>
                <a:latin typeface="+mn-lt"/>
              </a:rPr>
              <a:t>:</a:t>
            </a:r>
            <a:endParaRPr lang="fr-FR" sz="700" b="1" i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72" name="Rectangle 71"/>
          <p:cNvSpPr/>
          <p:nvPr userDrawn="1"/>
        </p:nvSpPr>
        <p:spPr bwMode="auto">
          <a:xfrm>
            <a:off x="1028564" y="3096130"/>
            <a:ext cx="1260140" cy="764918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1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Radiation des cadres</a:t>
            </a:r>
          </a:p>
        </p:txBody>
      </p:sp>
      <p:sp>
        <p:nvSpPr>
          <p:cNvPr id="79" name="Rectangle 78"/>
          <p:cNvSpPr/>
          <p:nvPr userDrawn="1"/>
        </p:nvSpPr>
        <p:spPr bwMode="auto">
          <a:xfrm>
            <a:off x="2623103" y="3319173"/>
            <a:ext cx="3818876" cy="316052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Abandon de poste</a:t>
            </a: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INTCES0010</a:t>
            </a:r>
          </a:p>
        </p:txBody>
      </p:sp>
      <p:cxnSp>
        <p:nvCxnSpPr>
          <p:cNvPr id="80" name="Straight Connector 34"/>
          <p:cNvCxnSpPr>
            <a:stCxn id="72" idx="3"/>
            <a:endCxn id="79" idx="1"/>
          </p:cNvCxnSpPr>
          <p:nvPr userDrawn="1"/>
        </p:nvCxnSpPr>
        <p:spPr bwMode="auto">
          <a:xfrm flipV="1">
            <a:off x="2288704" y="3477199"/>
            <a:ext cx="334399" cy="1390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5" name="Rectangle 84"/>
          <p:cNvSpPr/>
          <p:nvPr userDrawn="1"/>
        </p:nvSpPr>
        <p:spPr bwMode="auto">
          <a:xfrm>
            <a:off x="8767555" y="1657941"/>
            <a:ext cx="793957" cy="3214165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cxnSp>
        <p:nvCxnSpPr>
          <p:cNvPr id="103" name="Straight Connector 52"/>
          <p:cNvCxnSpPr>
            <a:stCxn id="72" idx="3"/>
            <a:endCxn id="105" idx="1"/>
          </p:cNvCxnSpPr>
          <p:nvPr userDrawn="1"/>
        </p:nvCxnSpPr>
        <p:spPr bwMode="auto">
          <a:xfrm>
            <a:off x="2288704" y="3478589"/>
            <a:ext cx="333689" cy="646450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5" name="Rectangle 104"/>
          <p:cNvSpPr/>
          <p:nvPr userDrawn="1"/>
        </p:nvSpPr>
        <p:spPr bwMode="auto">
          <a:xfrm>
            <a:off x="2622393" y="3934523"/>
            <a:ext cx="3819587" cy="381032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Décès</a:t>
            </a: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INTCES0002</a:t>
            </a:r>
          </a:p>
        </p:txBody>
      </p:sp>
      <p:sp>
        <p:nvSpPr>
          <p:cNvPr id="107" name="Rectangle 106"/>
          <p:cNvSpPr/>
          <p:nvPr userDrawn="1"/>
        </p:nvSpPr>
        <p:spPr bwMode="auto">
          <a:xfrm>
            <a:off x="7512927" y="1670027"/>
            <a:ext cx="793957" cy="3146385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sp>
        <p:nvSpPr>
          <p:cNvPr id="98" name="TextBox 29"/>
          <p:cNvSpPr txBox="1"/>
          <p:nvPr userDrawn="1"/>
        </p:nvSpPr>
        <p:spPr>
          <a:xfrm>
            <a:off x="6292530" y="1057673"/>
            <a:ext cx="9995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Début d’événement</a:t>
            </a:r>
          </a:p>
        </p:txBody>
      </p:sp>
      <p:sp>
        <p:nvSpPr>
          <p:cNvPr id="99" name="TextBox 65"/>
          <p:cNvSpPr txBox="1"/>
          <p:nvPr userDrawn="1"/>
        </p:nvSpPr>
        <p:spPr>
          <a:xfrm>
            <a:off x="8542165" y="1048670"/>
            <a:ext cx="9718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Fin d’événement</a:t>
            </a:r>
          </a:p>
        </p:txBody>
      </p:sp>
      <p:sp>
        <p:nvSpPr>
          <p:cNvPr id="114" name="TextBox 69"/>
          <p:cNvSpPr txBox="1"/>
          <p:nvPr userDrawn="1"/>
        </p:nvSpPr>
        <p:spPr>
          <a:xfrm>
            <a:off x="7354033" y="1134617"/>
            <a:ext cx="11881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Renouvellement</a:t>
            </a:r>
          </a:p>
        </p:txBody>
      </p:sp>
      <p:cxnSp>
        <p:nvCxnSpPr>
          <p:cNvPr id="151" name="Straight Connector 66"/>
          <p:cNvCxnSpPr/>
          <p:nvPr userDrawn="1"/>
        </p:nvCxnSpPr>
        <p:spPr bwMode="auto">
          <a:xfrm>
            <a:off x="7248460" y="1600627"/>
            <a:ext cx="0" cy="3376545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52" name="Straight Connector 68"/>
          <p:cNvCxnSpPr/>
          <p:nvPr userDrawn="1"/>
        </p:nvCxnSpPr>
        <p:spPr bwMode="auto">
          <a:xfrm>
            <a:off x="8453424" y="1600627"/>
            <a:ext cx="0" cy="3415944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pic>
        <p:nvPicPr>
          <p:cNvPr id="77" name="Image 76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564" y="5183258"/>
            <a:ext cx="362413" cy="362413"/>
          </a:xfrm>
          <a:prstGeom prst="rect">
            <a:avLst/>
          </a:prstGeom>
        </p:spPr>
      </p:pic>
      <p:sp>
        <p:nvSpPr>
          <p:cNvPr id="76" name="Rectangle 75"/>
          <p:cNvSpPr/>
          <p:nvPr userDrawn="1"/>
        </p:nvSpPr>
        <p:spPr bwMode="auto">
          <a:xfrm rot="16200000">
            <a:off x="-1461069" y="3272352"/>
            <a:ext cx="4001849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4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Cessations de fonctions</a:t>
            </a:r>
          </a:p>
        </p:txBody>
      </p:sp>
      <p:sp>
        <p:nvSpPr>
          <p:cNvPr id="84" name="Rectangle 83"/>
          <p:cNvSpPr/>
          <p:nvPr userDrawn="1"/>
        </p:nvSpPr>
        <p:spPr bwMode="auto">
          <a:xfrm>
            <a:off x="2622393" y="2590466"/>
            <a:ext cx="3818876" cy="334191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Cessation anticipée d’activité – amiante</a:t>
            </a: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INTCES0027</a:t>
            </a:r>
          </a:p>
        </p:txBody>
      </p:sp>
      <p:cxnSp>
        <p:nvCxnSpPr>
          <p:cNvPr id="86" name="Straight Connector 34"/>
          <p:cNvCxnSpPr>
            <a:stCxn id="72" idx="3"/>
            <a:endCxn id="84" idx="1"/>
          </p:cNvCxnSpPr>
          <p:nvPr userDrawn="1"/>
        </p:nvCxnSpPr>
        <p:spPr bwMode="auto">
          <a:xfrm flipV="1">
            <a:off x="2288704" y="2757562"/>
            <a:ext cx="333689" cy="721027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88" name="Image 87" descr="Capture d’écran">
            <a:hlinkClick r:id="rId8" action="ppaction://hlinksldjump"/>
          </p:cNvPr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8524" y="250341"/>
            <a:ext cx="1173921" cy="769672"/>
          </a:xfrm>
          <a:prstGeom prst="rect">
            <a:avLst/>
          </a:prstGeom>
        </p:spPr>
      </p:pic>
      <p:grpSp>
        <p:nvGrpSpPr>
          <p:cNvPr id="89" name="Groupe 88"/>
          <p:cNvGrpSpPr/>
          <p:nvPr userDrawn="1"/>
        </p:nvGrpSpPr>
        <p:grpSpPr>
          <a:xfrm>
            <a:off x="6480077" y="6309320"/>
            <a:ext cx="2649387" cy="272288"/>
            <a:chOff x="5719035" y="6231640"/>
            <a:chExt cx="2649387" cy="342577"/>
          </a:xfrm>
        </p:grpSpPr>
        <p:sp>
          <p:nvSpPr>
            <p:cNvPr id="90" name="TextBox 54"/>
            <p:cNvSpPr txBox="1"/>
            <p:nvPr/>
          </p:nvSpPr>
          <p:spPr>
            <a:xfrm>
              <a:off x="5719035" y="6291428"/>
              <a:ext cx="396044" cy="282789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r>
                <a:rPr lang="fr-FR" sz="3200" b="1" dirty="0">
                  <a:solidFill>
                    <a:srgbClr val="FFC000"/>
                  </a:solidFill>
                  <a:latin typeface="+mn-lt"/>
                </a:rPr>
                <a:t>~</a:t>
              </a:r>
            </a:p>
          </p:txBody>
        </p:sp>
        <p:sp>
          <p:nvSpPr>
            <p:cNvPr id="91" name="TextBox 59"/>
            <p:cNvSpPr txBox="1"/>
            <p:nvPr/>
          </p:nvSpPr>
          <p:spPr>
            <a:xfrm>
              <a:off x="6229395" y="6231640"/>
              <a:ext cx="2139027" cy="3097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en cours de validation</a:t>
              </a:r>
            </a:p>
          </p:txBody>
        </p:sp>
      </p:grpSp>
      <p:sp>
        <p:nvSpPr>
          <p:cNvPr id="92" name="TextBox 58"/>
          <p:cNvSpPr txBox="1"/>
          <p:nvPr userDrawn="1"/>
        </p:nvSpPr>
        <p:spPr>
          <a:xfrm>
            <a:off x="7008705" y="5841268"/>
            <a:ext cx="2126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Acte modélisé dans INGRES</a:t>
            </a:r>
            <a:endParaRPr lang="fr-FR" sz="1000" b="1" i="1" dirty="0">
              <a:solidFill>
                <a:srgbClr val="004272"/>
              </a:solidFill>
              <a:latin typeface="+mn-lt"/>
            </a:endParaRPr>
          </a:p>
        </p:txBody>
      </p:sp>
      <p:sp>
        <p:nvSpPr>
          <p:cNvPr id="93" name="TextBox 58"/>
          <p:cNvSpPr txBox="1"/>
          <p:nvPr userDrawn="1"/>
        </p:nvSpPr>
        <p:spPr>
          <a:xfrm>
            <a:off x="7008705" y="6091992"/>
            <a:ext cx="23444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dirty="0">
                <a:solidFill>
                  <a:srgbClr val="004272"/>
                </a:solidFill>
                <a:latin typeface="+mn-lt"/>
              </a:rPr>
              <a:t>A</a:t>
            </a:r>
            <a:r>
              <a:rPr lang="fr-FR" sz="1000" b="1" i="1" baseline="0" dirty="0">
                <a:solidFill>
                  <a:srgbClr val="004272"/>
                </a:solidFill>
                <a:latin typeface="+mn-lt"/>
              </a:rPr>
              <a:t>cte</a:t>
            </a:r>
            <a:r>
              <a:rPr lang="fr-FR" sz="1000" b="1" i="1" dirty="0">
                <a:solidFill>
                  <a:srgbClr val="004272"/>
                </a:solidFill>
                <a:latin typeface="+mn-lt"/>
              </a:rPr>
              <a:t> documentaire validé</a:t>
            </a:r>
          </a:p>
        </p:txBody>
      </p:sp>
      <p:grpSp>
        <p:nvGrpSpPr>
          <p:cNvPr id="94" name="Groupe 93"/>
          <p:cNvGrpSpPr/>
          <p:nvPr userDrawn="1"/>
        </p:nvGrpSpPr>
        <p:grpSpPr>
          <a:xfrm>
            <a:off x="6599228" y="6531151"/>
            <a:ext cx="2538714" cy="246221"/>
            <a:chOff x="6108241" y="6486136"/>
            <a:chExt cx="2538714" cy="316030"/>
          </a:xfrm>
        </p:grpSpPr>
        <p:pic>
          <p:nvPicPr>
            <p:cNvPr id="95" name="Picture 3" descr="D:\SkyDrive\Pro\Divers\Couteau suisse\PNG\Flèches &amp; signes\button_cancel.png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6108241" y="6548414"/>
              <a:ext cx="201612" cy="201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6" name="TextBox 60"/>
            <p:cNvSpPr txBox="1"/>
            <p:nvPr/>
          </p:nvSpPr>
          <p:spPr>
            <a:xfrm>
              <a:off x="6507928" y="6486136"/>
              <a:ext cx="2139027" cy="316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à produire</a:t>
              </a:r>
            </a:p>
          </p:txBody>
        </p:sp>
      </p:grpSp>
      <p:sp>
        <p:nvSpPr>
          <p:cNvPr id="97" name="Rectangle 96"/>
          <p:cNvSpPr/>
          <p:nvPr userDrawn="1"/>
        </p:nvSpPr>
        <p:spPr bwMode="auto">
          <a:xfrm>
            <a:off x="6321152" y="5421840"/>
            <a:ext cx="2854029" cy="1343158"/>
          </a:xfrm>
          <a:prstGeom prst="rect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1200" kern="0" dirty="0" err="1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100" name="TextBox 64"/>
          <p:cNvSpPr txBox="1"/>
          <p:nvPr userDrawn="1"/>
        </p:nvSpPr>
        <p:spPr>
          <a:xfrm>
            <a:off x="6249144" y="5265204"/>
            <a:ext cx="710343" cy="2462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>
                <a:solidFill>
                  <a:srgbClr val="004272"/>
                </a:solidFill>
                <a:latin typeface="+mn-lt"/>
              </a:rPr>
              <a:t>Légende</a:t>
            </a:r>
          </a:p>
        </p:txBody>
      </p:sp>
      <p:pic>
        <p:nvPicPr>
          <p:cNvPr id="101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564994" y="5862491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" name="ZoneTexte 101"/>
          <p:cNvSpPr txBox="1"/>
          <p:nvPr userDrawn="1"/>
        </p:nvSpPr>
        <p:spPr>
          <a:xfrm>
            <a:off x="6980990" y="5600563"/>
            <a:ext cx="20778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 Acte paramétré dans la Suite 9</a:t>
            </a:r>
            <a:endParaRPr lang="fr-FR" sz="1000" i="1" kern="1200" dirty="0">
              <a:solidFill>
                <a:srgbClr val="004272"/>
              </a:solidFill>
              <a:effectLst/>
              <a:latin typeface="+mn-lt"/>
              <a:ea typeface="ＭＳ Ｐゴシック" pitchFamily="34" charset="-128"/>
              <a:cs typeface="+mn-cs"/>
            </a:endParaRPr>
          </a:p>
        </p:txBody>
      </p:sp>
      <p:pic>
        <p:nvPicPr>
          <p:cNvPr id="104" name="Image 103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1014" y="5526231"/>
            <a:ext cx="318039" cy="336260"/>
          </a:xfrm>
          <a:prstGeom prst="rect">
            <a:avLst/>
          </a:prstGeom>
        </p:spPr>
      </p:pic>
      <p:pic>
        <p:nvPicPr>
          <p:cNvPr id="106" name="Image 105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502" y="6090923"/>
            <a:ext cx="362413" cy="362413"/>
          </a:xfrm>
          <a:prstGeom prst="rect">
            <a:avLst/>
          </a:prstGeom>
        </p:spPr>
      </p:pic>
      <p:pic>
        <p:nvPicPr>
          <p:cNvPr id="46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680512" y="2629767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" name="Image 4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3414" y="3980839"/>
            <a:ext cx="318039" cy="336260"/>
          </a:xfrm>
          <a:prstGeom prst="rect">
            <a:avLst/>
          </a:prstGeom>
        </p:spPr>
      </p:pic>
      <p:pic>
        <p:nvPicPr>
          <p:cNvPr id="49" name="Image 48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6431" y="3296092"/>
            <a:ext cx="318039" cy="336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836169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-Masque radiation des cadres 2/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20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0094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20"/>
          <p:cNvGraphicFramePr>
            <a:graphicFrameLocks noChangeAspect="1"/>
          </p:cNvGraphicFramePr>
          <p:nvPr userDrawn="1">
            <p:custDataLst>
              <p:tags r:id="rId3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0095" name="think-cell Slide" r:id="rId7" imgW="360" imgH="360" progId="">
                  <p:embed/>
                </p:oleObj>
              </mc:Choice>
              <mc:Fallback>
                <p:oleObj name="think-cell Slide" r:id="rId7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Straight Connector 7"/>
          <p:cNvCxnSpPr>
            <a:cxnSpLocks noChangeShapeType="1"/>
          </p:cNvCxnSpPr>
          <p:nvPr userDrawn="1"/>
        </p:nvCxnSpPr>
        <p:spPr bwMode="auto">
          <a:xfrm>
            <a:off x="449263" y="1052513"/>
            <a:ext cx="3384550" cy="0"/>
          </a:xfrm>
          <a:prstGeom prst="line">
            <a:avLst/>
          </a:prstGeom>
          <a:noFill/>
          <a:ln w="285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cxnSp>
        <p:nvCxnSpPr>
          <p:cNvPr id="12" name="Straight Connector 8"/>
          <p:cNvCxnSpPr>
            <a:cxnSpLocks noChangeShapeType="1"/>
          </p:cNvCxnSpPr>
          <p:nvPr userDrawn="1"/>
        </p:nvCxnSpPr>
        <p:spPr bwMode="auto">
          <a:xfrm>
            <a:off x="3873500" y="1052513"/>
            <a:ext cx="5614988" cy="0"/>
          </a:xfrm>
          <a:prstGeom prst="line">
            <a:avLst/>
          </a:prstGeom>
          <a:noFill/>
          <a:ln w="31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sp>
        <p:nvSpPr>
          <p:cNvPr id="17" name="Slide Number Placeholder 1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8" name="Parallelogram 6"/>
          <p:cNvSpPr>
            <a:spLocks noChangeArrowheads="1"/>
          </p:cNvSpPr>
          <p:nvPr userDrawn="1"/>
        </p:nvSpPr>
        <p:spPr bwMode="auto">
          <a:xfrm>
            <a:off x="9418638" y="6273800"/>
            <a:ext cx="107950" cy="539750"/>
          </a:xfrm>
          <a:prstGeom prst="parallelogram">
            <a:avLst>
              <a:gd name="adj" fmla="val 82329"/>
            </a:avLst>
          </a:prstGeom>
          <a:solidFill>
            <a:srgbClr val="00355C">
              <a:alpha val="39999"/>
            </a:srgbClr>
          </a:solidFill>
          <a:ln>
            <a:noFill/>
          </a:ln>
        </p:spPr>
        <p:txBody>
          <a:bodyPr anchor="ctr"/>
          <a:lstStyle>
            <a:lvl1pPr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fr-FR" sz="1200">
              <a:solidFill>
                <a:srgbClr val="004272"/>
              </a:solidFill>
            </a:endParaRPr>
          </a:p>
        </p:txBody>
      </p:sp>
      <p:sp>
        <p:nvSpPr>
          <p:cNvPr id="40" name="Title 2"/>
          <p:cNvSpPr txBox="1">
            <a:spLocks/>
          </p:cNvSpPr>
          <p:nvPr userDrawn="1"/>
        </p:nvSpPr>
        <p:spPr bwMode="gray">
          <a:xfrm>
            <a:off x="428625" y="260350"/>
            <a:ext cx="9061450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+mn-lt"/>
                <a:ea typeface="ＭＳ Ｐゴシック" pitchFamily="34" charset="-128"/>
                <a:cs typeface="Calibri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9pPr>
          </a:lstStyle>
          <a:p>
            <a:pPr eaLnBrk="1" hangingPunct="1"/>
            <a:r>
              <a:rPr lang="fr-FR" sz="1800" b="0" kern="0" dirty="0"/>
              <a:t>Détail des événements </a:t>
            </a:r>
            <a:br>
              <a:rPr lang="fr-FR" sz="1800" b="0" kern="0" dirty="0"/>
            </a:br>
            <a:r>
              <a:rPr lang="fr-FR" sz="1800" kern="0" dirty="0"/>
              <a:t>Processus - Gestion des cessations hors retraite (2/3)</a:t>
            </a:r>
          </a:p>
        </p:txBody>
      </p:sp>
      <p:sp>
        <p:nvSpPr>
          <p:cNvPr id="41" name="Slide Number Placeholder 3"/>
          <p:cNvSpPr txBox="1">
            <a:spLocks/>
          </p:cNvSpPr>
          <p:nvPr userDrawn="1"/>
        </p:nvSpPr>
        <p:spPr bwMode="gray">
          <a:xfrm>
            <a:off x="9247188" y="6369050"/>
            <a:ext cx="658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0" i="0" u="none" kern="1200">
                <a:solidFill>
                  <a:srgbClr val="004272"/>
                </a:solidFill>
                <a:latin typeface="+mn-lt"/>
                <a:ea typeface="ＭＳ Ｐゴシック" pitchFamily="-96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43" name="TextBox 9"/>
          <p:cNvSpPr txBox="1"/>
          <p:nvPr userDrawn="1"/>
        </p:nvSpPr>
        <p:spPr>
          <a:xfrm>
            <a:off x="8185038" y="60593"/>
            <a:ext cx="1298479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b="1" i="1" dirty="0">
                <a:solidFill>
                  <a:srgbClr val="004272"/>
                </a:solidFill>
                <a:latin typeface="+mn-lt"/>
                <a:hlinkClick r:id="rId8" action="ppaction://hlinksldjump"/>
              </a:rPr>
              <a:t>RETOUR AU SOMMAIRE </a:t>
            </a:r>
            <a:r>
              <a:rPr lang="fr-FR" sz="700" b="1" i="1" dirty="0">
                <a:solidFill>
                  <a:srgbClr val="004272"/>
                </a:solidFill>
                <a:latin typeface="+mn-lt"/>
              </a:rPr>
              <a:t>:</a:t>
            </a:r>
            <a:endParaRPr lang="fr-FR" sz="700" b="1" i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72" name="Rectangle 71"/>
          <p:cNvSpPr/>
          <p:nvPr userDrawn="1"/>
        </p:nvSpPr>
        <p:spPr bwMode="auto">
          <a:xfrm>
            <a:off x="1028564" y="2924944"/>
            <a:ext cx="1260140" cy="764918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1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Radiation des cadres</a:t>
            </a:r>
          </a:p>
        </p:txBody>
      </p:sp>
      <p:sp>
        <p:nvSpPr>
          <p:cNvPr id="85" name="Rectangle 84"/>
          <p:cNvSpPr/>
          <p:nvPr userDrawn="1"/>
        </p:nvSpPr>
        <p:spPr bwMode="auto">
          <a:xfrm>
            <a:off x="8767555" y="1478083"/>
            <a:ext cx="793957" cy="3615433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sp>
        <p:nvSpPr>
          <p:cNvPr id="107" name="Rectangle 106"/>
          <p:cNvSpPr/>
          <p:nvPr userDrawn="1"/>
        </p:nvSpPr>
        <p:spPr bwMode="auto">
          <a:xfrm>
            <a:off x="7512927" y="1526798"/>
            <a:ext cx="793957" cy="3534217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sp>
        <p:nvSpPr>
          <p:cNvPr id="98" name="TextBox 29"/>
          <p:cNvSpPr txBox="1"/>
          <p:nvPr userDrawn="1"/>
        </p:nvSpPr>
        <p:spPr>
          <a:xfrm>
            <a:off x="6292530" y="1057673"/>
            <a:ext cx="9995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Début d’événement</a:t>
            </a:r>
          </a:p>
        </p:txBody>
      </p:sp>
      <p:sp>
        <p:nvSpPr>
          <p:cNvPr id="99" name="TextBox 65"/>
          <p:cNvSpPr txBox="1"/>
          <p:nvPr userDrawn="1"/>
        </p:nvSpPr>
        <p:spPr>
          <a:xfrm>
            <a:off x="8542165" y="980728"/>
            <a:ext cx="9718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Fin d’événement</a:t>
            </a:r>
          </a:p>
        </p:txBody>
      </p:sp>
      <p:sp>
        <p:nvSpPr>
          <p:cNvPr id="114" name="TextBox 69"/>
          <p:cNvSpPr txBox="1"/>
          <p:nvPr userDrawn="1"/>
        </p:nvSpPr>
        <p:spPr>
          <a:xfrm>
            <a:off x="7354033" y="1134617"/>
            <a:ext cx="11881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Renouvellement</a:t>
            </a:r>
          </a:p>
        </p:txBody>
      </p:sp>
      <p:cxnSp>
        <p:nvCxnSpPr>
          <p:cNvPr id="151" name="Straight Connector 66"/>
          <p:cNvCxnSpPr/>
          <p:nvPr userDrawn="1"/>
        </p:nvCxnSpPr>
        <p:spPr bwMode="auto">
          <a:xfrm>
            <a:off x="7248460" y="1600627"/>
            <a:ext cx="0" cy="3412549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52" name="Straight Connector 68"/>
          <p:cNvCxnSpPr/>
          <p:nvPr userDrawn="1"/>
        </p:nvCxnSpPr>
        <p:spPr bwMode="auto">
          <a:xfrm>
            <a:off x="8453424" y="1513478"/>
            <a:ext cx="0" cy="3547537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62" name="Straight Connector 23"/>
          <p:cNvCxnSpPr>
            <a:stCxn id="166" idx="3"/>
            <a:endCxn id="163" idx="1"/>
          </p:cNvCxnSpPr>
          <p:nvPr userDrawn="1"/>
        </p:nvCxnSpPr>
        <p:spPr bwMode="auto">
          <a:xfrm>
            <a:off x="3659970" y="3259697"/>
            <a:ext cx="268198" cy="1273300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3" name="Rectangle 162"/>
          <p:cNvSpPr/>
          <p:nvPr userDrawn="1"/>
        </p:nvSpPr>
        <p:spPr bwMode="auto">
          <a:xfrm>
            <a:off x="3928168" y="4252197"/>
            <a:ext cx="2523855" cy="5616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100" i="1" kern="0" dirty="0">
                <a:solidFill>
                  <a:srgbClr val="004272"/>
                </a:solidFill>
                <a:latin typeface="Arial (Corps)"/>
                <a:cs typeface="ＭＳ Ｐゴシック"/>
              </a:rPr>
              <a:t>Sans </a:t>
            </a:r>
            <a:r>
              <a:rPr lang="fr-FR" sz="1050" i="1" kern="0" dirty="0">
                <a:solidFill>
                  <a:srgbClr val="004272"/>
                </a:solidFill>
                <a:latin typeface="Arial (Corps)"/>
                <a:ea typeface="ＭＳ Ｐゴシック" pitchFamily="34" charset="-128"/>
                <a:cs typeface="ＭＳ Ｐゴシック"/>
              </a:rPr>
              <a:t>indemnité</a:t>
            </a:r>
            <a:r>
              <a:rPr lang="fr-FR" sz="1100" i="1" kern="0" dirty="0">
                <a:solidFill>
                  <a:srgbClr val="004272"/>
                </a:solidFill>
                <a:latin typeface="Arial (Corps)"/>
                <a:ea typeface="ＭＳ Ｐゴシック" pitchFamily="34" charset="-128"/>
                <a:cs typeface="ＭＳ Ｐゴシック"/>
              </a:rPr>
              <a:t> de départ volontaire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100" i="1" kern="0" dirty="0">
                <a:solidFill>
                  <a:srgbClr val="004272"/>
                </a:solidFill>
                <a:latin typeface="Arial (Corps)"/>
                <a:ea typeface="ＭＳ Ｐゴシック" pitchFamily="34" charset="-128"/>
                <a:cs typeface="ＭＳ Ｐゴシック"/>
              </a:rPr>
              <a:t>INTCES0001</a:t>
            </a:r>
          </a:p>
        </p:txBody>
      </p:sp>
      <p:sp>
        <p:nvSpPr>
          <p:cNvPr id="164" name="Rectangle 163"/>
          <p:cNvSpPr/>
          <p:nvPr userDrawn="1"/>
        </p:nvSpPr>
        <p:spPr bwMode="auto">
          <a:xfrm>
            <a:off x="3934265" y="2978897"/>
            <a:ext cx="1145737" cy="561599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Arial (Corps)"/>
                <a:cs typeface="ＭＳ Ｐゴシック"/>
              </a:rPr>
              <a:t>Avec indemnité de départ</a:t>
            </a:r>
            <a:r>
              <a:rPr lang="fr-FR" sz="1050" i="1" kern="0" baseline="0" dirty="0">
                <a:solidFill>
                  <a:srgbClr val="004272"/>
                </a:solidFill>
                <a:latin typeface="Arial (Corps)"/>
                <a:cs typeface="ＭＳ Ｐゴシック"/>
              </a:rPr>
              <a:t> volontaire</a:t>
            </a:r>
            <a:endParaRPr lang="fr-FR" sz="1050" i="1" kern="0" dirty="0">
              <a:solidFill>
                <a:srgbClr val="004272"/>
              </a:solidFill>
              <a:latin typeface="Arial (Corps)"/>
              <a:cs typeface="ＭＳ Ｐゴシック"/>
            </a:endParaRPr>
          </a:p>
        </p:txBody>
      </p:sp>
      <p:cxnSp>
        <p:nvCxnSpPr>
          <p:cNvPr id="165" name="Straight Connector 40"/>
          <p:cNvCxnSpPr>
            <a:stCxn id="166" idx="3"/>
            <a:endCxn id="164" idx="1"/>
          </p:cNvCxnSpPr>
          <p:nvPr userDrawn="1"/>
        </p:nvCxnSpPr>
        <p:spPr bwMode="auto">
          <a:xfrm>
            <a:off x="3659970" y="3259697"/>
            <a:ext cx="274295" cy="0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6" name="Rectangle 165"/>
          <p:cNvSpPr/>
          <p:nvPr userDrawn="1"/>
        </p:nvSpPr>
        <p:spPr bwMode="auto">
          <a:xfrm>
            <a:off x="2623103" y="2978897"/>
            <a:ext cx="1036867" cy="5616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Démission</a:t>
            </a:r>
          </a:p>
        </p:txBody>
      </p:sp>
      <p:sp>
        <p:nvSpPr>
          <p:cNvPr id="167" name="Rectangle 166"/>
          <p:cNvSpPr/>
          <p:nvPr userDrawn="1"/>
        </p:nvSpPr>
        <p:spPr bwMode="auto">
          <a:xfrm>
            <a:off x="5312438" y="3452015"/>
            <a:ext cx="1129542" cy="5616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Arial (Corps)"/>
                <a:cs typeface="ＭＳ Ｐゴシック"/>
              </a:rPr>
              <a:t>Suite</a:t>
            </a:r>
            <a:r>
              <a:rPr lang="fr-FR" sz="1050" i="1" kern="0" baseline="0" dirty="0">
                <a:solidFill>
                  <a:srgbClr val="004272"/>
                </a:solidFill>
                <a:latin typeface="Arial (Corps)"/>
                <a:cs typeface="ＭＳ Ｐゴシック"/>
              </a:rPr>
              <a:t> rupture conventionnelle</a:t>
            </a:r>
            <a:endParaRPr lang="fr-FR" sz="1050" i="1" kern="0" dirty="0">
              <a:solidFill>
                <a:srgbClr val="004272"/>
              </a:solidFill>
              <a:latin typeface="Arial (Corps)"/>
              <a:cs typeface="ＭＳ Ｐゴシック"/>
            </a:endParaRP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Arial (Corps)"/>
                <a:cs typeface="ＭＳ Ｐゴシック"/>
              </a:rPr>
              <a:t>INTCES0020</a:t>
            </a:r>
          </a:p>
        </p:txBody>
      </p:sp>
      <p:sp>
        <p:nvSpPr>
          <p:cNvPr id="168" name="Rectangle 167"/>
          <p:cNvSpPr/>
          <p:nvPr userDrawn="1"/>
        </p:nvSpPr>
        <p:spPr bwMode="auto">
          <a:xfrm>
            <a:off x="5312438" y="2514717"/>
            <a:ext cx="1129542" cy="5616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Arial (Corps)"/>
                <a:cs typeface="ＭＳ Ｐゴシック"/>
              </a:rPr>
              <a:t>Pour</a:t>
            </a:r>
            <a:r>
              <a:rPr lang="fr-FR" sz="1050" i="1" kern="0" baseline="0" dirty="0">
                <a:solidFill>
                  <a:srgbClr val="004272"/>
                </a:solidFill>
                <a:latin typeface="Arial (Corps)"/>
                <a:cs typeface="ＭＳ Ｐゴシック"/>
              </a:rPr>
              <a:t> réorganisation</a:t>
            </a:r>
          </a:p>
          <a:p>
            <a:pPr algn="ctr"/>
            <a:r>
              <a:rPr lang="fr-FR" sz="1050" i="1" kern="0" baseline="0" dirty="0">
                <a:solidFill>
                  <a:srgbClr val="004272"/>
                </a:solidFill>
                <a:latin typeface="Arial (Corps)"/>
                <a:cs typeface="ＭＳ Ｐゴシック"/>
              </a:rPr>
              <a:t>INTCES0017</a:t>
            </a:r>
            <a:endParaRPr lang="fr-FR" sz="1050" i="1" kern="0" dirty="0">
              <a:solidFill>
                <a:srgbClr val="004272"/>
              </a:solidFill>
              <a:latin typeface="Arial (Corps)"/>
              <a:cs typeface="ＭＳ Ｐゴシック"/>
            </a:endParaRPr>
          </a:p>
        </p:txBody>
      </p:sp>
      <p:cxnSp>
        <p:nvCxnSpPr>
          <p:cNvPr id="169" name="Connecteur droit 168"/>
          <p:cNvCxnSpPr>
            <a:stCxn id="164" idx="3"/>
            <a:endCxn id="168" idx="1"/>
          </p:cNvCxnSpPr>
          <p:nvPr userDrawn="1"/>
        </p:nvCxnSpPr>
        <p:spPr bwMode="auto">
          <a:xfrm flipV="1">
            <a:off x="5080002" y="2795517"/>
            <a:ext cx="232436" cy="46418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0" name="Connecteur droit 169"/>
          <p:cNvCxnSpPr>
            <a:stCxn id="164" idx="3"/>
            <a:endCxn id="167" idx="1"/>
          </p:cNvCxnSpPr>
          <p:nvPr userDrawn="1"/>
        </p:nvCxnSpPr>
        <p:spPr bwMode="auto">
          <a:xfrm>
            <a:off x="5080002" y="3259697"/>
            <a:ext cx="232436" cy="473118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4" name="Connecteur droit 193"/>
          <p:cNvCxnSpPr>
            <a:endCxn id="166" idx="1"/>
          </p:cNvCxnSpPr>
          <p:nvPr userDrawn="1"/>
        </p:nvCxnSpPr>
        <p:spPr bwMode="auto">
          <a:xfrm flipV="1">
            <a:off x="2271122" y="3259697"/>
            <a:ext cx="351981" cy="4469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77" name="Image 76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564" y="5183258"/>
            <a:ext cx="362413" cy="362413"/>
          </a:xfrm>
          <a:prstGeom prst="rect">
            <a:avLst/>
          </a:prstGeom>
        </p:spPr>
      </p:pic>
      <p:sp>
        <p:nvSpPr>
          <p:cNvPr id="76" name="Rectangle 75"/>
          <p:cNvSpPr/>
          <p:nvPr userDrawn="1"/>
        </p:nvSpPr>
        <p:spPr bwMode="auto">
          <a:xfrm rot="16200000">
            <a:off x="-1461069" y="3272352"/>
            <a:ext cx="4001849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4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Cessations de fonctions</a:t>
            </a:r>
          </a:p>
        </p:txBody>
      </p:sp>
      <p:sp>
        <p:nvSpPr>
          <p:cNvPr id="58" name="Rectangle 57"/>
          <p:cNvSpPr/>
          <p:nvPr userDrawn="1"/>
        </p:nvSpPr>
        <p:spPr bwMode="auto">
          <a:xfrm>
            <a:off x="3921782" y="1727414"/>
            <a:ext cx="2523855" cy="5616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50" i="1" kern="0" dirty="0">
                <a:solidFill>
                  <a:srgbClr val="004272"/>
                </a:solidFill>
                <a:latin typeface="Arial (Corps)"/>
                <a:ea typeface="ＭＳ Ｐゴシック" pitchFamily="34" charset="-128"/>
                <a:cs typeface="ＭＳ Ｐゴシック"/>
              </a:rPr>
              <a:t>Démission</a:t>
            </a:r>
            <a:r>
              <a:rPr lang="fr-FR" sz="1050" i="1" kern="0" baseline="0" dirty="0">
                <a:solidFill>
                  <a:srgbClr val="004272"/>
                </a:solidFill>
                <a:latin typeface="Arial (Corps)"/>
                <a:ea typeface="ＭＳ Ｐゴシック" pitchFamily="34" charset="-128"/>
                <a:cs typeface="ＭＳ Ｐゴシック"/>
              </a:rPr>
              <a:t> pendant la période d’essai (titulaire, stagiaire)</a:t>
            </a:r>
            <a:endParaRPr lang="fr-FR" sz="1050" i="1" kern="0" dirty="0">
              <a:solidFill>
                <a:srgbClr val="004272"/>
              </a:solidFill>
              <a:latin typeface="Arial (Corps)"/>
              <a:ea typeface="ＭＳ Ｐゴシック" pitchFamily="34" charset="-128"/>
              <a:cs typeface="ＭＳ Ｐゴシック"/>
            </a:endParaRPr>
          </a:p>
        </p:txBody>
      </p:sp>
      <p:pic>
        <p:nvPicPr>
          <p:cNvPr id="59" name="Picture 3" descr="D:\SkyDrive\Pro\Divers\Couteau suisse\PNG\Flèches &amp; signes\button_cancel.png"/>
          <p:cNvPicPr>
            <a:picLocks noChangeAspect="1" noChangeArrowheads="1"/>
          </p:cNvPicPr>
          <p:nvPr userDrawn="1"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744414" y="1952836"/>
            <a:ext cx="201612" cy="130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3" name="Straight Connector 40"/>
          <p:cNvCxnSpPr>
            <a:stCxn id="166" idx="3"/>
            <a:endCxn id="58" idx="1"/>
          </p:cNvCxnSpPr>
          <p:nvPr userDrawn="1"/>
        </p:nvCxnSpPr>
        <p:spPr bwMode="auto">
          <a:xfrm flipV="1">
            <a:off x="3659970" y="2008214"/>
            <a:ext cx="261812" cy="1251483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88" name="Image 87" descr="Capture d’écran">
            <a:hlinkClick r:id="rId8" action="ppaction://hlinksldjump"/>
          </p:cNvPr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8524" y="250341"/>
            <a:ext cx="1173921" cy="769672"/>
          </a:xfrm>
          <a:prstGeom prst="rect">
            <a:avLst/>
          </a:prstGeom>
        </p:spPr>
      </p:pic>
      <p:grpSp>
        <p:nvGrpSpPr>
          <p:cNvPr id="89" name="Groupe 88"/>
          <p:cNvGrpSpPr/>
          <p:nvPr userDrawn="1"/>
        </p:nvGrpSpPr>
        <p:grpSpPr>
          <a:xfrm>
            <a:off x="6480077" y="6309320"/>
            <a:ext cx="2649387" cy="272288"/>
            <a:chOff x="5719035" y="6231640"/>
            <a:chExt cx="2649387" cy="342577"/>
          </a:xfrm>
        </p:grpSpPr>
        <p:sp>
          <p:nvSpPr>
            <p:cNvPr id="90" name="TextBox 54"/>
            <p:cNvSpPr txBox="1"/>
            <p:nvPr/>
          </p:nvSpPr>
          <p:spPr>
            <a:xfrm>
              <a:off x="5719035" y="6291428"/>
              <a:ext cx="396044" cy="282789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r>
                <a:rPr lang="fr-FR" sz="3200" b="1" dirty="0">
                  <a:solidFill>
                    <a:srgbClr val="FFC000"/>
                  </a:solidFill>
                  <a:latin typeface="+mn-lt"/>
                </a:rPr>
                <a:t>~</a:t>
              </a:r>
            </a:p>
          </p:txBody>
        </p:sp>
        <p:sp>
          <p:nvSpPr>
            <p:cNvPr id="91" name="TextBox 59"/>
            <p:cNvSpPr txBox="1"/>
            <p:nvPr/>
          </p:nvSpPr>
          <p:spPr>
            <a:xfrm>
              <a:off x="6229395" y="6231640"/>
              <a:ext cx="2139027" cy="3097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en cours de validation</a:t>
              </a:r>
            </a:p>
          </p:txBody>
        </p:sp>
      </p:grpSp>
      <p:sp>
        <p:nvSpPr>
          <p:cNvPr id="92" name="TextBox 58"/>
          <p:cNvSpPr txBox="1"/>
          <p:nvPr userDrawn="1"/>
        </p:nvSpPr>
        <p:spPr>
          <a:xfrm>
            <a:off x="7008705" y="5841268"/>
            <a:ext cx="2126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Acte modélisé dans INGRES</a:t>
            </a:r>
            <a:endParaRPr lang="fr-FR" sz="1000" b="1" i="1" dirty="0">
              <a:solidFill>
                <a:srgbClr val="004272"/>
              </a:solidFill>
              <a:latin typeface="+mn-lt"/>
            </a:endParaRPr>
          </a:p>
        </p:txBody>
      </p:sp>
      <p:sp>
        <p:nvSpPr>
          <p:cNvPr id="93" name="TextBox 58"/>
          <p:cNvSpPr txBox="1"/>
          <p:nvPr userDrawn="1"/>
        </p:nvSpPr>
        <p:spPr>
          <a:xfrm>
            <a:off x="7008705" y="6091992"/>
            <a:ext cx="23444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dirty="0">
                <a:solidFill>
                  <a:srgbClr val="004272"/>
                </a:solidFill>
                <a:latin typeface="+mn-lt"/>
              </a:rPr>
              <a:t>A</a:t>
            </a:r>
            <a:r>
              <a:rPr lang="fr-FR" sz="1000" b="1" i="1" baseline="0" dirty="0">
                <a:solidFill>
                  <a:srgbClr val="004272"/>
                </a:solidFill>
                <a:latin typeface="+mn-lt"/>
              </a:rPr>
              <a:t>cte</a:t>
            </a:r>
            <a:r>
              <a:rPr lang="fr-FR" sz="1000" b="1" i="1" dirty="0">
                <a:solidFill>
                  <a:srgbClr val="004272"/>
                </a:solidFill>
                <a:latin typeface="+mn-lt"/>
              </a:rPr>
              <a:t> documentaire validé</a:t>
            </a:r>
          </a:p>
        </p:txBody>
      </p:sp>
      <p:grpSp>
        <p:nvGrpSpPr>
          <p:cNvPr id="94" name="Groupe 93"/>
          <p:cNvGrpSpPr/>
          <p:nvPr userDrawn="1"/>
        </p:nvGrpSpPr>
        <p:grpSpPr>
          <a:xfrm>
            <a:off x="6599228" y="6531151"/>
            <a:ext cx="2538714" cy="246221"/>
            <a:chOff x="6108241" y="6486136"/>
            <a:chExt cx="2538714" cy="316030"/>
          </a:xfrm>
        </p:grpSpPr>
        <p:pic>
          <p:nvPicPr>
            <p:cNvPr id="95" name="Picture 3" descr="D:\SkyDrive\Pro\Divers\Couteau suisse\PNG\Flèches &amp; signes\button_cancel.png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6108241" y="6548414"/>
              <a:ext cx="201612" cy="201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6" name="TextBox 60"/>
            <p:cNvSpPr txBox="1"/>
            <p:nvPr/>
          </p:nvSpPr>
          <p:spPr>
            <a:xfrm>
              <a:off x="6507928" y="6486136"/>
              <a:ext cx="2139027" cy="316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à produire</a:t>
              </a:r>
            </a:p>
          </p:txBody>
        </p:sp>
      </p:grpSp>
      <p:sp>
        <p:nvSpPr>
          <p:cNvPr id="97" name="Rectangle 96"/>
          <p:cNvSpPr/>
          <p:nvPr userDrawn="1"/>
        </p:nvSpPr>
        <p:spPr bwMode="auto">
          <a:xfrm>
            <a:off x="6321152" y="5421840"/>
            <a:ext cx="2854029" cy="1343158"/>
          </a:xfrm>
          <a:prstGeom prst="rect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1200" kern="0" dirty="0" err="1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100" name="TextBox 64"/>
          <p:cNvSpPr txBox="1"/>
          <p:nvPr userDrawn="1"/>
        </p:nvSpPr>
        <p:spPr>
          <a:xfrm>
            <a:off x="6249144" y="5265204"/>
            <a:ext cx="710343" cy="2462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>
                <a:solidFill>
                  <a:srgbClr val="004272"/>
                </a:solidFill>
                <a:latin typeface="+mn-lt"/>
              </a:rPr>
              <a:t>Légende</a:t>
            </a:r>
          </a:p>
        </p:txBody>
      </p:sp>
      <p:pic>
        <p:nvPicPr>
          <p:cNvPr id="101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564994" y="5862491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" name="ZoneTexte 101"/>
          <p:cNvSpPr txBox="1"/>
          <p:nvPr userDrawn="1"/>
        </p:nvSpPr>
        <p:spPr>
          <a:xfrm>
            <a:off x="6980990" y="5600563"/>
            <a:ext cx="20778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 Acte paramétré dans la Suite 9</a:t>
            </a:r>
            <a:endParaRPr lang="fr-FR" sz="1000" i="1" kern="1200" dirty="0">
              <a:solidFill>
                <a:srgbClr val="004272"/>
              </a:solidFill>
              <a:effectLst/>
              <a:latin typeface="+mn-lt"/>
              <a:ea typeface="ＭＳ Ｐゴシック" pitchFamily="34" charset="-128"/>
              <a:cs typeface="+mn-cs"/>
            </a:endParaRPr>
          </a:p>
        </p:txBody>
      </p:sp>
      <p:pic>
        <p:nvPicPr>
          <p:cNvPr id="104" name="Image 103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1014" y="5526231"/>
            <a:ext cx="318039" cy="336260"/>
          </a:xfrm>
          <a:prstGeom prst="rect">
            <a:avLst/>
          </a:prstGeom>
        </p:spPr>
      </p:pic>
      <p:pic>
        <p:nvPicPr>
          <p:cNvPr id="106" name="Image 105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502" y="6090923"/>
            <a:ext cx="362413" cy="362413"/>
          </a:xfrm>
          <a:prstGeom prst="rect">
            <a:avLst/>
          </a:prstGeom>
        </p:spPr>
      </p:pic>
      <p:pic>
        <p:nvPicPr>
          <p:cNvPr id="67" name="Image 6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0033" y="2627387"/>
            <a:ext cx="318039" cy="336260"/>
          </a:xfrm>
          <a:prstGeom prst="rect">
            <a:avLst/>
          </a:prstGeom>
        </p:spPr>
      </p:pic>
      <p:pic>
        <p:nvPicPr>
          <p:cNvPr id="52" name="Image 51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2895" y="4374795"/>
            <a:ext cx="318039" cy="336260"/>
          </a:xfrm>
          <a:prstGeom prst="rect">
            <a:avLst/>
          </a:prstGeom>
        </p:spPr>
      </p:pic>
      <p:pic>
        <p:nvPicPr>
          <p:cNvPr id="53" name="Image 52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433" y="3570966"/>
            <a:ext cx="318039" cy="336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342581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Masque radiation des cadres 3/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20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9956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20"/>
          <p:cNvGraphicFramePr>
            <a:graphicFrameLocks noChangeAspect="1"/>
          </p:cNvGraphicFramePr>
          <p:nvPr userDrawn="1">
            <p:custDataLst>
              <p:tags r:id="rId3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9957" name="think-cell Slide" r:id="rId7" imgW="360" imgH="360" progId="">
                  <p:embed/>
                </p:oleObj>
              </mc:Choice>
              <mc:Fallback>
                <p:oleObj name="think-cell Slide" r:id="rId7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Straight Connector 7"/>
          <p:cNvCxnSpPr>
            <a:cxnSpLocks noChangeShapeType="1"/>
          </p:cNvCxnSpPr>
          <p:nvPr userDrawn="1"/>
        </p:nvCxnSpPr>
        <p:spPr bwMode="auto">
          <a:xfrm>
            <a:off x="449263" y="1052513"/>
            <a:ext cx="3384550" cy="0"/>
          </a:xfrm>
          <a:prstGeom prst="line">
            <a:avLst/>
          </a:prstGeom>
          <a:noFill/>
          <a:ln w="285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cxnSp>
        <p:nvCxnSpPr>
          <p:cNvPr id="12" name="Straight Connector 8"/>
          <p:cNvCxnSpPr>
            <a:cxnSpLocks noChangeShapeType="1"/>
          </p:cNvCxnSpPr>
          <p:nvPr userDrawn="1"/>
        </p:nvCxnSpPr>
        <p:spPr bwMode="auto">
          <a:xfrm>
            <a:off x="3873500" y="1052513"/>
            <a:ext cx="5614988" cy="0"/>
          </a:xfrm>
          <a:prstGeom prst="line">
            <a:avLst/>
          </a:prstGeom>
          <a:noFill/>
          <a:ln w="31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sp>
        <p:nvSpPr>
          <p:cNvPr id="17" name="Slide Number Placeholder 1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8" name="Parallelogram 6"/>
          <p:cNvSpPr>
            <a:spLocks noChangeArrowheads="1"/>
          </p:cNvSpPr>
          <p:nvPr userDrawn="1"/>
        </p:nvSpPr>
        <p:spPr bwMode="auto">
          <a:xfrm>
            <a:off x="9418638" y="6273800"/>
            <a:ext cx="107950" cy="539750"/>
          </a:xfrm>
          <a:prstGeom prst="parallelogram">
            <a:avLst>
              <a:gd name="adj" fmla="val 82329"/>
            </a:avLst>
          </a:prstGeom>
          <a:solidFill>
            <a:srgbClr val="00355C">
              <a:alpha val="39999"/>
            </a:srgbClr>
          </a:solidFill>
          <a:ln>
            <a:noFill/>
          </a:ln>
        </p:spPr>
        <p:txBody>
          <a:bodyPr anchor="ctr"/>
          <a:lstStyle>
            <a:lvl1pPr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fr-FR" sz="1200">
              <a:solidFill>
                <a:srgbClr val="004272"/>
              </a:solidFill>
            </a:endParaRPr>
          </a:p>
        </p:txBody>
      </p:sp>
      <p:sp>
        <p:nvSpPr>
          <p:cNvPr id="40" name="Title 2"/>
          <p:cNvSpPr txBox="1">
            <a:spLocks/>
          </p:cNvSpPr>
          <p:nvPr userDrawn="1"/>
        </p:nvSpPr>
        <p:spPr bwMode="gray">
          <a:xfrm>
            <a:off x="428625" y="260350"/>
            <a:ext cx="9061450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+mn-lt"/>
                <a:ea typeface="ＭＳ Ｐゴシック" pitchFamily="34" charset="-128"/>
                <a:cs typeface="Calibri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9pPr>
          </a:lstStyle>
          <a:p>
            <a:pPr eaLnBrk="1" hangingPunct="1"/>
            <a:r>
              <a:rPr lang="fr-FR" sz="1800" b="0" kern="0" dirty="0"/>
              <a:t>Détail des événements </a:t>
            </a:r>
            <a:br>
              <a:rPr lang="fr-FR" sz="1800" b="0" kern="0" dirty="0"/>
            </a:br>
            <a:r>
              <a:rPr lang="fr-FR" sz="1800" kern="0" dirty="0"/>
              <a:t>Processus - Gestion des cessations hors retraite (3/3)</a:t>
            </a:r>
          </a:p>
        </p:txBody>
      </p:sp>
      <p:sp>
        <p:nvSpPr>
          <p:cNvPr id="41" name="Slide Number Placeholder 3"/>
          <p:cNvSpPr txBox="1">
            <a:spLocks/>
          </p:cNvSpPr>
          <p:nvPr userDrawn="1"/>
        </p:nvSpPr>
        <p:spPr bwMode="gray">
          <a:xfrm>
            <a:off x="9247188" y="6369050"/>
            <a:ext cx="658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0" i="0" u="none" kern="1200">
                <a:solidFill>
                  <a:srgbClr val="004272"/>
                </a:solidFill>
                <a:latin typeface="+mn-lt"/>
                <a:ea typeface="ＭＳ Ｐゴシック" pitchFamily="-96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43" name="TextBox 9"/>
          <p:cNvSpPr txBox="1"/>
          <p:nvPr userDrawn="1"/>
        </p:nvSpPr>
        <p:spPr>
          <a:xfrm>
            <a:off x="8185038" y="60593"/>
            <a:ext cx="1298479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b="1" i="1" dirty="0">
                <a:solidFill>
                  <a:srgbClr val="004272"/>
                </a:solidFill>
                <a:latin typeface="+mn-lt"/>
                <a:hlinkClick r:id="rId8" action="ppaction://hlinksldjump"/>
              </a:rPr>
              <a:t>RETOUR AU SOMMAIRE </a:t>
            </a:r>
            <a:r>
              <a:rPr lang="fr-FR" sz="700" b="1" i="1" dirty="0">
                <a:solidFill>
                  <a:srgbClr val="004272"/>
                </a:solidFill>
                <a:latin typeface="+mn-lt"/>
              </a:rPr>
              <a:t>:</a:t>
            </a:r>
            <a:endParaRPr lang="fr-FR" sz="700" b="1" i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85" name="Rectangle 84"/>
          <p:cNvSpPr/>
          <p:nvPr userDrawn="1"/>
        </p:nvSpPr>
        <p:spPr bwMode="auto">
          <a:xfrm>
            <a:off x="8731551" y="1593381"/>
            <a:ext cx="793957" cy="3636356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sp>
        <p:nvSpPr>
          <p:cNvPr id="107" name="Rectangle 106"/>
          <p:cNvSpPr/>
          <p:nvPr userDrawn="1"/>
        </p:nvSpPr>
        <p:spPr bwMode="auto">
          <a:xfrm>
            <a:off x="7522853" y="1611506"/>
            <a:ext cx="793957" cy="3636403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sp>
        <p:nvSpPr>
          <p:cNvPr id="98" name="TextBox 29"/>
          <p:cNvSpPr txBox="1"/>
          <p:nvPr userDrawn="1"/>
        </p:nvSpPr>
        <p:spPr>
          <a:xfrm>
            <a:off x="6294195" y="1068706"/>
            <a:ext cx="10971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Début d’événement</a:t>
            </a:r>
          </a:p>
        </p:txBody>
      </p:sp>
      <p:sp>
        <p:nvSpPr>
          <p:cNvPr id="99" name="TextBox 65"/>
          <p:cNvSpPr txBox="1"/>
          <p:nvPr userDrawn="1"/>
        </p:nvSpPr>
        <p:spPr>
          <a:xfrm>
            <a:off x="8481392" y="1055847"/>
            <a:ext cx="12764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Fin d’événement</a:t>
            </a:r>
          </a:p>
        </p:txBody>
      </p:sp>
      <p:sp>
        <p:nvSpPr>
          <p:cNvPr id="114" name="TextBox 69"/>
          <p:cNvSpPr txBox="1"/>
          <p:nvPr userDrawn="1"/>
        </p:nvSpPr>
        <p:spPr>
          <a:xfrm>
            <a:off x="7398091" y="1055847"/>
            <a:ext cx="11881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Renouvellement</a:t>
            </a:r>
          </a:p>
        </p:txBody>
      </p:sp>
      <p:cxnSp>
        <p:nvCxnSpPr>
          <p:cNvPr id="151" name="Straight Connector 66"/>
          <p:cNvCxnSpPr/>
          <p:nvPr userDrawn="1"/>
        </p:nvCxnSpPr>
        <p:spPr bwMode="auto">
          <a:xfrm>
            <a:off x="7249219" y="1629204"/>
            <a:ext cx="0" cy="3636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52" name="Straight Connector 68"/>
          <p:cNvCxnSpPr/>
          <p:nvPr userDrawn="1"/>
        </p:nvCxnSpPr>
        <p:spPr bwMode="auto">
          <a:xfrm>
            <a:off x="8544688" y="1561629"/>
            <a:ext cx="0" cy="3636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15" name="Rectangle 114"/>
          <p:cNvSpPr/>
          <p:nvPr userDrawn="1"/>
        </p:nvSpPr>
        <p:spPr bwMode="auto">
          <a:xfrm>
            <a:off x="1316596" y="3500541"/>
            <a:ext cx="126014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1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Radiation des cadres</a:t>
            </a:r>
          </a:p>
        </p:txBody>
      </p:sp>
      <p:cxnSp>
        <p:nvCxnSpPr>
          <p:cNvPr id="117" name="Straight Connector 52"/>
          <p:cNvCxnSpPr>
            <a:stCxn id="115" idx="3"/>
            <a:endCxn id="118" idx="1"/>
          </p:cNvCxnSpPr>
          <p:nvPr userDrawn="1"/>
        </p:nvCxnSpPr>
        <p:spPr bwMode="auto">
          <a:xfrm flipV="1">
            <a:off x="2576736" y="2852904"/>
            <a:ext cx="504056" cy="1007637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8" name="Rectangle 117"/>
          <p:cNvSpPr/>
          <p:nvPr userDrawn="1"/>
        </p:nvSpPr>
        <p:spPr bwMode="auto">
          <a:xfrm>
            <a:off x="3080792" y="2564904"/>
            <a:ext cx="1171012" cy="576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Licenciement</a:t>
            </a:r>
          </a:p>
        </p:txBody>
      </p:sp>
      <p:sp>
        <p:nvSpPr>
          <p:cNvPr id="124" name="Rectangle 123"/>
          <p:cNvSpPr/>
          <p:nvPr userDrawn="1"/>
        </p:nvSpPr>
        <p:spPr bwMode="auto">
          <a:xfrm>
            <a:off x="4861566" y="3284542"/>
            <a:ext cx="1459586" cy="576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Insuffisance professionnelle (T)</a:t>
            </a: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INTCES0005</a:t>
            </a:r>
          </a:p>
        </p:txBody>
      </p:sp>
      <p:sp>
        <p:nvSpPr>
          <p:cNvPr id="125" name="Rectangle 124"/>
          <p:cNvSpPr/>
          <p:nvPr userDrawn="1"/>
        </p:nvSpPr>
        <p:spPr bwMode="auto">
          <a:xfrm>
            <a:off x="4872955" y="1963372"/>
            <a:ext cx="1421239" cy="709543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50" i="1" kern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Insuffisance professionnelle</a:t>
            </a: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(stagiaire)</a:t>
            </a: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INTCES0006</a:t>
            </a:r>
          </a:p>
        </p:txBody>
      </p:sp>
      <p:cxnSp>
        <p:nvCxnSpPr>
          <p:cNvPr id="127" name="Connecteur droit 126"/>
          <p:cNvCxnSpPr>
            <a:stCxn id="118" idx="3"/>
            <a:endCxn id="125" idx="1"/>
          </p:cNvCxnSpPr>
          <p:nvPr userDrawn="1"/>
        </p:nvCxnSpPr>
        <p:spPr bwMode="auto">
          <a:xfrm flipV="1">
            <a:off x="4251804" y="2318144"/>
            <a:ext cx="621151" cy="53476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8" name="Connecteur droit 127"/>
          <p:cNvCxnSpPr>
            <a:stCxn id="118" idx="3"/>
            <a:endCxn id="124" idx="1"/>
          </p:cNvCxnSpPr>
          <p:nvPr userDrawn="1"/>
        </p:nvCxnSpPr>
        <p:spPr bwMode="auto">
          <a:xfrm>
            <a:off x="4251804" y="2852904"/>
            <a:ext cx="609762" cy="719638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0" name="Rectangle 129"/>
          <p:cNvSpPr/>
          <p:nvPr userDrawn="1"/>
        </p:nvSpPr>
        <p:spPr bwMode="auto">
          <a:xfrm>
            <a:off x="3080792" y="4580179"/>
            <a:ext cx="3052164" cy="576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Révocation</a:t>
            </a: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INTCES0022</a:t>
            </a:r>
          </a:p>
        </p:txBody>
      </p:sp>
      <p:cxnSp>
        <p:nvCxnSpPr>
          <p:cNvPr id="129" name="Connecteur droit 128"/>
          <p:cNvCxnSpPr>
            <a:stCxn id="115" idx="3"/>
            <a:endCxn id="130" idx="1"/>
          </p:cNvCxnSpPr>
          <p:nvPr userDrawn="1"/>
        </p:nvCxnSpPr>
        <p:spPr bwMode="auto">
          <a:xfrm>
            <a:off x="2576736" y="3860541"/>
            <a:ext cx="504056" cy="1007638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7" name="Rectangle 46"/>
          <p:cNvSpPr/>
          <p:nvPr userDrawn="1"/>
        </p:nvSpPr>
        <p:spPr bwMode="auto">
          <a:xfrm rot="16200000">
            <a:off x="-1270811" y="3077244"/>
            <a:ext cx="3621334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4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Cessations de fonctions</a:t>
            </a:r>
          </a:p>
        </p:txBody>
      </p:sp>
      <p:pic>
        <p:nvPicPr>
          <p:cNvPr id="45" name="Image 44" descr="Capture d’écran">
            <a:hlinkClick r:id="rId8" action="ppaction://hlinksldjump"/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8524" y="250341"/>
            <a:ext cx="1173921" cy="769672"/>
          </a:xfrm>
          <a:prstGeom prst="rect">
            <a:avLst/>
          </a:prstGeom>
        </p:spPr>
      </p:pic>
      <p:grpSp>
        <p:nvGrpSpPr>
          <p:cNvPr id="46" name="Groupe 45"/>
          <p:cNvGrpSpPr/>
          <p:nvPr userDrawn="1"/>
        </p:nvGrpSpPr>
        <p:grpSpPr>
          <a:xfrm>
            <a:off x="6480077" y="6309320"/>
            <a:ext cx="2649387" cy="272288"/>
            <a:chOff x="5719035" y="6231640"/>
            <a:chExt cx="2649387" cy="342577"/>
          </a:xfrm>
        </p:grpSpPr>
        <p:sp>
          <p:nvSpPr>
            <p:cNvPr id="48" name="TextBox 54"/>
            <p:cNvSpPr txBox="1"/>
            <p:nvPr/>
          </p:nvSpPr>
          <p:spPr>
            <a:xfrm>
              <a:off x="5719035" y="6291428"/>
              <a:ext cx="396044" cy="282789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r>
                <a:rPr lang="fr-FR" sz="3200" b="1" dirty="0">
                  <a:solidFill>
                    <a:srgbClr val="FFC000"/>
                  </a:solidFill>
                  <a:latin typeface="+mn-lt"/>
                </a:rPr>
                <a:t>~</a:t>
              </a:r>
            </a:p>
          </p:txBody>
        </p:sp>
        <p:sp>
          <p:nvSpPr>
            <p:cNvPr id="49" name="TextBox 59"/>
            <p:cNvSpPr txBox="1"/>
            <p:nvPr/>
          </p:nvSpPr>
          <p:spPr>
            <a:xfrm>
              <a:off x="6229395" y="6231640"/>
              <a:ext cx="2139027" cy="3097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en cours de validation</a:t>
              </a:r>
            </a:p>
          </p:txBody>
        </p:sp>
      </p:grpSp>
      <p:sp>
        <p:nvSpPr>
          <p:cNvPr id="50" name="TextBox 58"/>
          <p:cNvSpPr txBox="1"/>
          <p:nvPr userDrawn="1"/>
        </p:nvSpPr>
        <p:spPr>
          <a:xfrm>
            <a:off x="7008705" y="5841268"/>
            <a:ext cx="2126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Acte modélisé dans INGRES</a:t>
            </a:r>
            <a:endParaRPr lang="fr-FR" sz="1000" b="1" i="1" dirty="0">
              <a:solidFill>
                <a:srgbClr val="004272"/>
              </a:solidFill>
              <a:latin typeface="+mn-lt"/>
            </a:endParaRPr>
          </a:p>
        </p:txBody>
      </p:sp>
      <p:sp>
        <p:nvSpPr>
          <p:cNvPr id="51" name="TextBox 58"/>
          <p:cNvSpPr txBox="1"/>
          <p:nvPr userDrawn="1"/>
        </p:nvSpPr>
        <p:spPr>
          <a:xfrm>
            <a:off x="7008705" y="6091992"/>
            <a:ext cx="23444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dirty="0">
                <a:solidFill>
                  <a:srgbClr val="004272"/>
                </a:solidFill>
                <a:latin typeface="+mn-lt"/>
              </a:rPr>
              <a:t>A</a:t>
            </a:r>
            <a:r>
              <a:rPr lang="fr-FR" sz="1000" b="1" i="1" baseline="0" dirty="0">
                <a:solidFill>
                  <a:srgbClr val="004272"/>
                </a:solidFill>
                <a:latin typeface="+mn-lt"/>
              </a:rPr>
              <a:t>cte</a:t>
            </a:r>
            <a:r>
              <a:rPr lang="fr-FR" sz="1000" b="1" i="1" dirty="0">
                <a:solidFill>
                  <a:srgbClr val="004272"/>
                </a:solidFill>
                <a:latin typeface="+mn-lt"/>
              </a:rPr>
              <a:t> documentaire validé</a:t>
            </a:r>
          </a:p>
        </p:txBody>
      </p:sp>
      <p:grpSp>
        <p:nvGrpSpPr>
          <p:cNvPr id="52" name="Groupe 51"/>
          <p:cNvGrpSpPr/>
          <p:nvPr userDrawn="1"/>
        </p:nvGrpSpPr>
        <p:grpSpPr>
          <a:xfrm>
            <a:off x="6599228" y="6531151"/>
            <a:ext cx="2538714" cy="246221"/>
            <a:chOff x="6108241" y="6486136"/>
            <a:chExt cx="2538714" cy="316030"/>
          </a:xfrm>
        </p:grpSpPr>
        <p:pic>
          <p:nvPicPr>
            <p:cNvPr id="53" name="Picture 3" descr="D:\SkyDrive\Pro\Divers\Couteau suisse\PNG\Flèches &amp; signes\button_cancel.png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6108241" y="6548414"/>
              <a:ext cx="201612" cy="201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4" name="TextBox 60"/>
            <p:cNvSpPr txBox="1"/>
            <p:nvPr/>
          </p:nvSpPr>
          <p:spPr>
            <a:xfrm>
              <a:off x="6507928" y="6486136"/>
              <a:ext cx="2139027" cy="316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à produire</a:t>
              </a:r>
            </a:p>
          </p:txBody>
        </p:sp>
      </p:grpSp>
      <p:sp>
        <p:nvSpPr>
          <p:cNvPr id="55" name="Rectangle 54"/>
          <p:cNvSpPr/>
          <p:nvPr userDrawn="1"/>
        </p:nvSpPr>
        <p:spPr bwMode="auto">
          <a:xfrm>
            <a:off x="6321152" y="5421840"/>
            <a:ext cx="2854029" cy="1343158"/>
          </a:xfrm>
          <a:prstGeom prst="rect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1200" kern="0" dirty="0" err="1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68" name="TextBox 64"/>
          <p:cNvSpPr txBox="1"/>
          <p:nvPr userDrawn="1"/>
        </p:nvSpPr>
        <p:spPr>
          <a:xfrm>
            <a:off x="6249144" y="5265204"/>
            <a:ext cx="710343" cy="2462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>
                <a:solidFill>
                  <a:srgbClr val="004272"/>
                </a:solidFill>
                <a:latin typeface="+mn-lt"/>
              </a:rPr>
              <a:t>Légende</a:t>
            </a:r>
          </a:p>
        </p:txBody>
      </p:sp>
      <p:pic>
        <p:nvPicPr>
          <p:cNvPr id="71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564994" y="5862491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2" name="ZoneTexte 71"/>
          <p:cNvSpPr txBox="1"/>
          <p:nvPr userDrawn="1"/>
        </p:nvSpPr>
        <p:spPr>
          <a:xfrm>
            <a:off x="6980990" y="5600563"/>
            <a:ext cx="20778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 Acte paramétré dans la Suite 9</a:t>
            </a:r>
            <a:endParaRPr lang="fr-FR" sz="1000" i="1" kern="1200" dirty="0">
              <a:solidFill>
                <a:srgbClr val="004272"/>
              </a:solidFill>
              <a:effectLst/>
              <a:latin typeface="+mn-lt"/>
              <a:ea typeface="ＭＳ Ｐゴシック" pitchFamily="34" charset="-128"/>
              <a:cs typeface="+mn-cs"/>
            </a:endParaRPr>
          </a:p>
        </p:txBody>
      </p:sp>
      <p:pic>
        <p:nvPicPr>
          <p:cNvPr id="73" name="Image 72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1014" y="5526231"/>
            <a:ext cx="318039" cy="336260"/>
          </a:xfrm>
          <a:prstGeom prst="rect">
            <a:avLst/>
          </a:prstGeom>
        </p:spPr>
      </p:pic>
      <p:pic>
        <p:nvPicPr>
          <p:cNvPr id="74" name="Image 73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502" y="6090923"/>
            <a:ext cx="362413" cy="362413"/>
          </a:xfrm>
          <a:prstGeom prst="rect">
            <a:avLst/>
          </a:prstGeom>
        </p:spPr>
      </p:pic>
      <p:pic>
        <p:nvPicPr>
          <p:cNvPr id="59" name="Image 58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1561" y="3404412"/>
            <a:ext cx="318039" cy="336260"/>
          </a:xfrm>
          <a:prstGeom prst="rect">
            <a:avLst/>
          </a:prstGeom>
        </p:spPr>
      </p:pic>
      <p:pic>
        <p:nvPicPr>
          <p:cNvPr id="60" name="Image 59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4745" y="2080051"/>
            <a:ext cx="318039" cy="336260"/>
          </a:xfrm>
          <a:prstGeom prst="rect">
            <a:avLst/>
          </a:prstGeom>
        </p:spPr>
      </p:pic>
      <p:pic>
        <p:nvPicPr>
          <p:cNvPr id="57" name="Image 56">
            <a:extLst>
              <a:ext uri="{FF2B5EF4-FFF2-40B4-BE49-F238E27FC236}">
                <a16:creationId xmlns:a16="http://schemas.microsoft.com/office/drawing/2014/main" id="{A26100DD-7C44-431A-AF92-1719B4812166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4941" y="4697646"/>
            <a:ext cx="318039" cy="336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845101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-Masque départ retraite 1/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20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1114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20"/>
          <p:cNvGraphicFramePr>
            <a:graphicFrameLocks noChangeAspect="1"/>
          </p:cNvGraphicFramePr>
          <p:nvPr userDrawn="1">
            <p:custDataLst>
              <p:tags r:id="rId3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1115" name="think-cell Slide" r:id="rId7" imgW="360" imgH="360" progId="">
                  <p:embed/>
                </p:oleObj>
              </mc:Choice>
              <mc:Fallback>
                <p:oleObj name="think-cell Slide" r:id="rId7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Straight Connector 7"/>
          <p:cNvCxnSpPr>
            <a:cxnSpLocks noChangeShapeType="1"/>
          </p:cNvCxnSpPr>
          <p:nvPr userDrawn="1"/>
        </p:nvCxnSpPr>
        <p:spPr bwMode="auto">
          <a:xfrm>
            <a:off x="449263" y="1052513"/>
            <a:ext cx="3384550" cy="0"/>
          </a:xfrm>
          <a:prstGeom prst="line">
            <a:avLst/>
          </a:prstGeom>
          <a:noFill/>
          <a:ln w="285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cxnSp>
        <p:nvCxnSpPr>
          <p:cNvPr id="12" name="Straight Connector 8"/>
          <p:cNvCxnSpPr>
            <a:cxnSpLocks noChangeShapeType="1"/>
          </p:cNvCxnSpPr>
          <p:nvPr userDrawn="1"/>
        </p:nvCxnSpPr>
        <p:spPr bwMode="auto">
          <a:xfrm>
            <a:off x="3873500" y="1052513"/>
            <a:ext cx="5614988" cy="0"/>
          </a:xfrm>
          <a:prstGeom prst="line">
            <a:avLst/>
          </a:prstGeom>
          <a:noFill/>
          <a:ln w="31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sp>
        <p:nvSpPr>
          <p:cNvPr id="17" name="Slide Number Placeholder 1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8" name="Parallelogram 6"/>
          <p:cNvSpPr>
            <a:spLocks noChangeArrowheads="1"/>
          </p:cNvSpPr>
          <p:nvPr userDrawn="1"/>
        </p:nvSpPr>
        <p:spPr bwMode="auto">
          <a:xfrm>
            <a:off x="9418638" y="6273800"/>
            <a:ext cx="107950" cy="539750"/>
          </a:xfrm>
          <a:prstGeom prst="parallelogram">
            <a:avLst>
              <a:gd name="adj" fmla="val 82329"/>
            </a:avLst>
          </a:prstGeom>
          <a:solidFill>
            <a:srgbClr val="00355C">
              <a:alpha val="39999"/>
            </a:srgbClr>
          </a:solidFill>
          <a:ln>
            <a:noFill/>
          </a:ln>
        </p:spPr>
        <p:txBody>
          <a:bodyPr anchor="ctr"/>
          <a:lstStyle>
            <a:lvl1pPr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fr-FR" sz="1200">
              <a:solidFill>
                <a:srgbClr val="004272"/>
              </a:solidFill>
            </a:endParaRPr>
          </a:p>
        </p:txBody>
      </p:sp>
      <p:sp>
        <p:nvSpPr>
          <p:cNvPr id="155" name="Title 2"/>
          <p:cNvSpPr txBox="1">
            <a:spLocks/>
          </p:cNvSpPr>
          <p:nvPr userDrawn="1"/>
        </p:nvSpPr>
        <p:spPr bwMode="gray">
          <a:xfrm>
            <a:off x="428625" y="260350"/>
            <a:ext cx="9061450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+mn-lt"/>
                <a:ea typeface="ＭＳ Ｐゴシック" pitchFamily="34" charset="-128"/>
                <a:cs typeface="Calibri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9pPr>
          </a:lstStyle>
          <a:p>
            <a:pPr eaLnBrk="1" hangingPunct="1"/>
            <a:r>
              <a:rPr lang="fr-FR" sz="1800" b="0" kern="0" dirty="0"/>
              <a:t>Détail des événements </a:t>
            </a:r>
            <a:br>
              <a:rPr lang="fr-FR" sz="1800" b="0" kern="0" dirty="0"/>
            </a:br>
            <a:r>
              <a:rPr lang="fr-FR" sz="1800" kern="0" dirty="0"/>
              <a:t>Processus - Gestion des départs à la retraite (1/2) </a:t>
            </a:r>
          </a:p>
        </p:txBody>
      </p:sp>
      <p:sp>
        <p:nvSpPr>
          <p:cNvPr id="156" name="Slide Number Placeholder 3"/>
          <p:cNvSpPr txBox="1">
            <a:spLocks/>
          </p:cNvSpPr>
          <p:nvPr userDrawn="1"/>
        </p:nvSpPr>
        <p:spPr bwMode="gray">
          <a:xfrm>
            <a:off x="9247188" y="6369050"/>
            <a:ext cx="658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0" i="0" u="none" kern="1200">
                <a:solidFill>
                  <a:srgbClr val="004272"/>
                </a:solidFill>
                <a:latin typeface="+mn-lt"/>
                <a:ea typeface="ＭＳ Ｐゴシック" pitchFamily="-96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57" name="TextBox 9"/>
          <p:cNvSpPr txBox="1"/>
          <p:nvPr userDrawn="1"/>
        </p:nvSpPr>
        <p:spPr>
          <a:xfrm>
            <a:off x="8185038" y="60593"/>
            <a:ext cx="1298479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b="1" i="1" dirty="0">
                <a:solidFill>
                  <a:srgbClr val="004272"/>
                </a:solidFill>
                <a:latin typeface="+mn-lt"/>
                <a:hlinkClick r:id="rId8" action="ppaction://hlinksldjump"/>
              </a:rPr>
              <a:t>RETOUR AU SOMMAIRE </a:t>
            </a:r>
            <a:r>
              <a:rPr lang="fr-FR" sz="700" b="1" i="1" dirty="0">
                <a:solidFill>
                  <a:srgbClr val="004272"/>
                </a:solidFill>
                <a:latin typeface="+mn-lt"/>
              </a:rPr>
              <a:t>:</a:t>
            </a:r>
            <a:endParaRPr lang="fr-FR" sz="700" b="1" i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158" name="Rectangle 157"/>
          <p:cNvSpPr/>
          <p:nvPr userDrawn="1"/>
        </p:nvSpPr>
        <p:spPr bwMode="auto">
          <a:xfrm>
            <a:off x="1081095" y="3429080"/>
            <a:ext cx="144000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100" b="1" kern="0" dirty="0">
                <a:solidFill>
                  <a:srgbClr val="004272"/>
                </a:solidFill>
                <a:latin typeface="+mn-lt"/>
                <a:cs typeface="Arial" panose="020B0604020202020204" pitchFamily="34" charset="0"/>
              </a:rPr>
              <a:t>Départ à la retraite</a:t>
            </a:r>
          </a:p>
        </p:txBody>
      </p:sp>
      <p:cxnSp>
        <p:nvCxnSpPr>
          <p:cNvPr id="160" name="Straight Connector 52"/>
          <p:cNvCxnSpPr>
            <a:stCxn id="158" idx="3"/>
            <a:endCxn id="182" idx="1"/>
          </p:cNvCxnSpPr>
          <p:nvPr userDrawn="1"/>
        </p:nvCxnSpPr>
        <p:spPr bwMode="auto">
          <a:xfrm>
            <a:off x="2521095" y="3789080"/>
            <a:ext cx="362726" cy="720080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1" name="Rectangle 160"/>
          <p:cNvSpPr/>
          <p:nvPr userDrawn="1"/>
        </p:nvSpPr>
        <p:spPr bwMode="auto">
          <a:xfrm>
            <a:off x="2883820" y="2745004"/>
            <a:ext cx="3282765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Limite d’âge</a:t>
            </a: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INTCES0004</a:t>
            </a:r>
          </a:p>
        </p:txBody>
      </p:sp>
      <p:cxnSp>
        <p:nvCxnSpPr>
          <p:cNvPr id="162" name="Straight Connector 34"/>
          <p:cNvCxnSpPr>
            <a:stCxn id="158" idx="3"/>
            <a:endCxn id="161" idx="1"/>
          </p:cNvCxnSpPr>
          <p:nvPr userDrawn="1"/>
        </p:nvCxnSpPr>
        <p:spPr bwMode="auto">
          <a:xfrm flipV="1">
            <a:off x="2521095" y="3105004"/>
            <a:ext cx="362725" cy="684076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2" name="Rectangle 181"/>
          <p:cNvSpPr/>
          <p:nvPr userDrawn="1"/>
        </p:nvSpPr>
        <p:spPr bwMode="auto">
          <a:xfrm>
            <a:off x="2883821" y="4149160"/>
            <a:ext cx="3282765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Sur demande</a:t>
            </a: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INTCES0003</a:t>
            </a:r>
          </a:p>
        </p:txBody>
      </p:sp>
      <p:sp>
        <p:nvSpPr>
          <p:cNvPr id="76" name="TextBox 29"/>
          <p:cNvSpPr txBox="1"/>
          <p:nvPr userDrawn="1"/>
        </p:nvSpPr>
        <p:spPr>
          <a:xfrm>
            <a:off x="6037518" y="1215201"/>
            <a:ext cx="1188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Début d’événement</a:t>
            </a:r>
          </a:p>
        </p:txBody>
      </p:sp>
      <p:sp>
        <p:nvSpPr>
          <p:cNvPr id="77" name="TextBox 65"/>
          <p:cNvSpPr txBox="1"/>
          <p:nvPr userDrawn="1"/>
        </p:nvSpPr>
        <p:spPr>
          <a:xfrm>
            <a:off x="8557798" y="1215201"/>
            <a:ext cx="10757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Fin d’événement</a:t>
            </a:r>
          </a:p>
        </p:txBody>
      </p:sp>
      <p:sp>
        <p:nvSpPr>
          <p:cNvPr id="78" name="TextBox 69"/>
          <p:cNvSpPr txBox="1"/>
          <p:nvPr userDrawn="1"/>
        </p:nvSpPr>
        <p:spPr>
          <a:xfrm>
            <a:off x="7239416" y="1292146"/>
            <a:ext cx="11881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Renouvellement</a:t>
            </a:r>
          </a:p>
        </p:txBody>
      </p:sp>
      <p:sp>
        <p:nvSpPr>
          <p:cNvPr id="110" name="Rectangle 109"/>
          <p:cNvSpPr/>
          <p:nvPr userDrawn="1"/>
        </p:nvSpPr>
        <p:spPr bwMode="auto">
          <a:xfrm>
            <a:off x="8735949" y="1628849"/>
            <a:ext cx="793957" cy="3611806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sp>
        <p:nvSpPr>
          <p:cNvPr id="111" name="Rectangle 110"/>
          <p:cNvSpPr/>
          <p:nvPr userDrawn="1"/>
        </p:nvSpPr>
        <p:spPr bwMode="auto">
          <a:xfrm>
            <a:off x="7432149" y="1628801"/>
            <a:ext cx="793957" cy="3564395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cxnSp>
        <p:nvCxnSpPr>
          <p:cNvPr id="114" name="Straight Connector 66"/>
          <p:cNvCxnSpPr/>
          <p:nvPr userDrawn="1"/>
        </p:nvCxnSpPr>
        <p:spPr bwMode="auto">
          <a:xfrm>
            <a:off x="7205485" y="1629204"/>
            <a:ext cx="0" cy="3563992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15" name="Straight Connector 68"/>
          <p:cNvCxnSpPr/>
          <p:nvPr userDrawn="1"/>
        </p:nvCxnSpPr>
        <p:spPr bwMode="auto">
          <a:xfrm flipH="1">
            <a:off x="8427548" y="1623397"/>
            <a:ext cx="33931" cy="3569799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Connecteur droit 18"/>
          <p:cNvCxnSpPr>
            <a:stCxn id="158" idx="3"/>
            <a:endCxn id="158" idx="3"/>
          </p:cNvCxnSpPr>
          <p:nvPr userDrawn="1"/>
        </p:nvCxnSpPr>
        <p:spPr bwMode="auto">
          <a:xfrm>
            <a:off x="2521095" y="3789080"/>
            <a:ext cx="0" cy="0"/>
          </a:xfrm>
          <a:prstGeom prst="lin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5" name="Rectangle 54"/>
          <p:cNvSpPr/>
          <p:nvPr userDrawn="1"/>
        </p:nvSpPr>
        <p:spPr bwMode="auto">
          <a:xfrm rot="16200000">
            <a:off x="-1442021" y="3237188"/>
            <a:ext cx="3963754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4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Cessations de fonctions</a:t>
            </a:r>
          </a:p>
        </p:txBody>
      </p:sp>
      <p:pic>
        <p:nvPicPr>
          <p:cNvPr id="51" name="Image 50" descr="Capture d’écran">
            <a:hlinkClick r:id="rId8" action="ppaction://hlinksldjump"/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8524" y="250341"/>
            <a:ext cx="1173921" cy="769672"/>
          </a:xfrm>
          <a:prstGeom prst="rect">
            <a:avLst/>
          </a:prstGeom>
        </p:spPr>
      </p:pic>
      <p:grpSp>
        <p:nvGrpSpPr>
          <p:cNvPr id="56" name="Groupe 55"/>
          <p:cNvGrpSpPr/>
          <p:nvPr userDrawn="1"/>
        </p:nvGrpSpPr>
        <p:grpSpPr>
          <a:xfrm>
            <a:off x="6480077" y="6309320"/>
            <a:ext cx="2649387" cy="272288"/>
            <a:chOff x="5719035" y="6231640"/>
            <a:chExt cx="2649387" cy="342577"/>
          </a:xfrm>
        </p:grpSpPr>
        <p:sp>
          <p:nvSpPr>
            <p:cNvPr id="59" name="TextBox 54"/>
            <p:cNvSpPr txBox="1"/>
            <p:nvPr/>
          </p:nvSpPr>
          <p:spPr>
            <a:xfrm>
              <a:off x="5719035" y="6291428"/>
              <a:ext cx="396044" cy="282789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r>
                <a:rPr lang="fr-FR" sz="3200" b="1" dirty="0">
                  <a:solidFill>
                    <a:srgbClr val="FFC000"/>
                  </a:solidFill>
                  <a:latin typeface="+mn-lt"/>
                </a:rPr>
                <a:t>~</a:t>
              </a: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6229395" y="6231640"/>
              <a:ext cx="2139027" cy="3097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en cours de validation</a:t>
              </a:r>
            </a:p>
          </p:txBody>
        </p:sp>
      </p:grpSp>
      <p:sp>
        <p:nvSpPr>
          <p:cNvPr id="74" name="TextBox 58"/>
          <p:cNvSpPr txBox="1"/>
          <p:nvPr userDrawn="1"/>
        </p:nvSpPr>
        <p:spPr>
          <a:xfrm>
            <a:off x="7008705" y="5841268"/>
            <a:ext cx="2126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Acte modélisé dans INGRES</a:t>
            </a:r>
            <a:endParaRPr lang="fr-FR" sz="1000" b="1" i="1" dirty="0">
              <a:solidFill>
                <a:srgbClr val="004272"/>
              </a:solidFill>
              <a:latin typeface="+mn-lt"/>
            </a:endParaRPr>
          </a:p>
        </p:txBody>
      </p:sp>
      <p:sp>
        <p:nvSpPr>
          <p:cNvPr id="75" name="TextBox 58"/>
          <p:cNvSpPr txBox="1"/>
          <p:nvPr userDrawn="1"/>
        </p:nvSpPr>
        <p:spPr>
          <a:xfrm>
            <a:off x="7008705" y="6091992"/>
            <a:ext cx="23444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dirty="0">
                <a:solidFill>
                  <a:srgbClr val="004272"/>
                </a:solidFill>
                <a:latin typeface="+mn-lt"/>
              </a:rPr>
              <a:t>A</a:t>
            </a:r>
            <a:r>
              <a:rPr lang="fr-FR" sz="1000" b="1" i="1" baseline="0" dirty="0">
                <a:solidFill>
                  <a:srgbClr val="004272"/>
                </a:solidFill>
                <a:latin typeface="+mn-lt"/>
              </a:rPr>
              <a:t>cte</a:t>
            </a:r>
            <a:r>
              <a:rPr lang="fr-FR" sz="1000" b="1" i="1" dirty="0">
                <a:solidFill>
                  <a:srgbClr val="004272"/>
                </a:solidFill>
                <a:latin typeface="+mn-lt"/>
              </a:rPr>
              <a:t> documentaire validé</a:t>
            </a:r>
          </a:p>
        </p:txBody>
      </p:sp>
      <p:grpSp>
        <p:nvGrpSpPr>
          <p:cNvPr id="80" name="Groupe 79"/>
          <p:cNvGrpSpPr/>
          <p:nvPr userDrawn="1"/>
        </p:nvGrpSpPr>
        <p:grpSpPr>
          <a:xfrm>
            <a:off x="6599228" y="6531151"/>
            <a:ext cx="2538714" cy="246221"/>
            <a:chOff x="6108241" y="6486136"/>
            <a:chExt cx="2538714" cy="316030"/>
          </a:xfrm>
        </p:grpSpPr>
        <p:pic>
          <p:nvPicPr>
            <p:cNvPr id="81" name="Picture 3" descr="D:\SkyDrive\Pro\Divers\Couteau suisse\PNG\Flèches &amp; signes\button_cancel.png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6108241" y="6548414"/>
              <a:ext cx="201612" cy="201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2" name="TextBox 60"/>
            <p:cNvSpPr txBox="1"/>
            <p:nvPr/>
          </p:nvSpPr>
          <p:spPr>
            <a:xfrm>
              <a:off x="6507928" y="6486136"/>
              <a:ext cx="2139027" cy="316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à produire</a:t>
              </a:r>
            </a:p>
          </p:txBody>
        </p:sp>
      </p:grpSp>
      <p:sp>
        <p:nvSpPr>
          <p:cNvPr id="83" name="Rectangle 82"/>
          <p:cNvSpPr/>
          <p:nvPr userDrawn="1"/>
        </p:nvSpPr>
        <p:spPr bwMode="auto">
          <a:xfrm>
            <a:off x="6321152" y="5421840"/>
            <a:ext cx="2854029" cy="1343158"/>
          </a:xfrm>
          <a:prstGeom prst="rect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1200" kern="0" dirty="0" err="1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84" name="TextBox 64"/>
          <p:cNvSpPr txBox="1"/>
          <p:nvPr userDrawn="1"/>
        </p:nvSpPr>
        <p:spPr>
          <a:xfrm>
            <a:off x="6249144" y="5265204"/>
            <a:ext cx="710343" cy="2462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>
                <a:solidFill>
                  <a:srgbClr val="004272"/>
                </a:solidFill>
                <a:latin typeface="+mn-lt"/>
              </a:rPr>
              <a:t>Légende</a:t>
            </a:r>
          </a:p>
        </p:txBody>
      </p:sp>
      <p:pic>
        <p:nvPicPr>
          <p:cNvPr id="85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564994" y="5862491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6" name="ZoneTexte 85"/>
          <p:cNvSpPr txBox="1"/>
          <p:nvPr userDrawn="1"/>
        </p:nvSpPr>
        <p:spPr>
          <a:xfrm>
            <a:off x="6980990" y="5600563"/>
            <a:ext cx="20778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 Acte paramétré dans la Suite 9</a:t>
            </a:r>
            <a:endParaRPr lang="fr-FR" sz="1000" i="1" kern="1200" dirty="0">
              <a:solidFill>
                <a:srgbClr val="004272"/>
              </a:solidFill>
              <a:effectLst/>
              <a:latin typeface="+mn-lt"/>
              <a:ea typeface="ＭＳ Ｐゴシック" pitchFamily="34" charset="-128"/>
              <a:cs typeface="+mn-cs"/>
            </a:endParaRPr>
          </a:p>
        </p:txBody>
      </p:sp>
      <p:pic>
        <p:nvPicPr>
          <p:cNvPr id="87" name="Image 86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1014" y="5526231"/>
            <a:ext cx="318039" cy="336260"/>
          </a:xfrm>
          <a:prstGeom prst="rect">
            <a:avLst/>
          </a:prstGeom>
        </p:spPr>
      </p:pic>
      <p:pic>
        <p:nvPicPr>
          <p:cNvPr id="88" name="Image 8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502" y="6090923"/>
            <a:ext cx="362413" cy="362413"/>
          </a:xfrm>
          <a:prstGeom prst="rect">
            <a:avLst/>
          </a:prstGeom>
        </p:spPr>
      </p:pic>
      <p:pic>
        <p:nvPicPr>
          <p:cNvPr id="89" name="Image 88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1165" y="2948724"/>
            <a:ext cx="318039" cy="336260"/>
          </a:xfrm>
          <a:prstGeom prst="rect">
            <a:avLst/>
          </a:prstGeom>
        </p:spPr>
      </p:pic>
      <p:pic>
        <p:nvPicPr>
          <p:cNvPr id="90" name="Image 89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1165" y="4329100"/>
            <a:ext cx="318039" cy="336260"/>
          </a:xfrm>
          <a:prstGeom prst="rect">
            <a:avLst/>
          </a:prstGeom>
        </p:spPr>
      </p:pic>
      <p:sp>
        <p:nvSpPr>
          <p:cNvPr id="42" name="Rectangle 41"/>
          <p:cNvSpPr/>
          <p:nvPr userDrawn="1"/>
        </p:nvSpPr>
        <p:spPr bwMode="auto">
          <a:xfrm>
            <a:off x="1820653" y="1699632"/>
            <a:ext cx="4365936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Recul limite d’âge</a:t>
            </a: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INTPOS0038</a:t>
            </a:r>
          </a:p>
        </p:txBody>
      </p:sp>
      <p:pic>
        <p:nvPicPr>
          <p:cNvPr id="43" name="Image 42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5168" y="1880828"/>
            <a:ext cx="318039" cy="336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82538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-Masque départ retraite 2/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20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2006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20"/>
          <p:cNvGraphicFramePr>
            <a:graphicFrameLocks noChangeAspect="1"/>
          </p:cNvGraphicFramePr>
          <p:nvPr userDrawn="1">
            <p:custDataLst>
              <p:tags r:id="rId3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2007" name="think-cell Slide" r:id="rId7" imgW="360" imgH="360" progId="">
                  <p:embed/>
                </p:oleObj>
              </mc:Choice>
              <mc:Fallback>
                <p:oleObj name="think-cell Slide" r:id="rId7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Straight Connector 7"/>
          <p:cNvCxnSpPr>
            <a:cxnSpLocks noChangeShapeType="1"/>
          </p:cNvCxnSpPr>
          <p:nvPr userDrawn="1"/>
        </p:nvCxnSpPr>
        <p:spPr bwMode="auto">
          <a:xfrm>
            <a:off x="449263" y="1052513"/>
            <a:ext cx="3384550" cy="0"/>
          </a:xfrm>
          <a:prstGeom prst="line">
            <a:avLst/>
          </a:prstGeom>
          <a:noFill/>
          <a:ln w="285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cxnSp>
        <p:nvCxnSpPr>
          <p:cNvPr id="12" name="Straight Connector 8"/>
          <p:cNvCxnSpPr>
            <a:cxnSpLocks noChangeShapeType="1"/>
          </p:cNvCxnSpPr>
          <p:nvPr userDrawn="1"/>
        </p:nvCxnSpPr>
        <p:spPr bwMode="auto">
          <a:xfrm>
            <a:off x="3873500" y="1052513"/>
            <a:ext cx="5614988" cy="0"/>
          </a:xfrm>
          <a:prstGeom prst="line">
            <a:avLst/>
          </a:prstGeom>
          <a:noFill/>
          <a:ln w="31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sp>
        <p:nvSpPr>
          <p:cNvPr id="17" name="Slide Number Placeholder 1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8" name="Parallelogram 6"/>
          <p:cNvSpPr>
            <a:spLocks noChangeArrowheads="1"/>
          </p:cNvSpPr>
          <p:nvPr userDrawn="1"/>
        </p:nvSpPr>
        <p:spPr bwMode="auto">
          <a:xfrm>
            <a:off x="9418638" y="6273800"/>
            <a:ext cx="107950" cy="539750"/>
          </a:xfrm>
          <a:prstGeom prst="parallelogram">
            <a:avLst>
              <a:gd name="adj" fmla="val 82329"/>
            </a:avLst>
          </a:prstGeom>
          <a:solidFill>
            <a:srgbClr val="00355C">
              <a:alpha val="39999"/>
            </a:srgbClr>
          </a:solidFill>
          <a:ln>
            <a:noFill/>
          </a:ln>
        </p:spPr>
        <p:txBody>
          <a:bodyPr anchor="ctr"/>
          <a:lstStyle>
            <a:lvl1pPr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fr-FR" sz="1200">
              <a:solidFill>
                <a:srgbClr val="004272"/>
              </a:solidFill>
            </a:endParaRPr>
          </a:p>
        </p:txBody>
      </p:sp>
      <p:sp>
        <p:nvSpPr>
          <p:cNvPr id="155" name="Title 2"/>
          <p:cNvSpPr txBox="1">
            <a:spLocks/>
          </p:cNvSpPr>
          <p:nvPr userDrawn="1"/>
        </p:nvSpPr>
        <p:spPr bwMode="gray">
          <a:xfrm>
            <a:off x="428625" y="260350"/>
            <a:ext cx="9061450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+mn-lt"/>
                <a:ea typeface="ＭＳ Ｐゴシック" pitchFamily="34" charset="-128"/>
                <a:cs typeface="Calibri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9pPr>
          </a:lstStyle>
          <a:p>
            <a:pPr eaLnBrk="1" hangingPunct="1"/>
            <a:r>
              <a:rPr lang="fr-FR" sz="1800" b="0" kern="0" dirty="0"/>
              <a:t>Détail des événements </a:t>
            </a:r>
            <a:br>
              <a:rPr lang="fr-FR" sz="1800" b="0" kern="0" dirty="0"/>
            </a:br>
            <a:r>
              <a:rPr lang="fr-FR" sz="1800" kern="0" dirty="0"/>
              <a:t>Processus - Gestion des départs à la retraite (2/2) </a:t>
            </a:r>
          </a:p>
        </p:txBody>
      </p:sp>
      <p:sp>
        <p:nvSpPr>
          <p:cNvPr id="156" name="Slide Number Placeholder 3"/>
          <p:cNvSpPr txBox="1">
            <a:spLocks/>
          </p:cNvSpPr>
          <p:nvPr userDrawn="1"/>
        </p:nvSpPr>
        <p:spPr bwMode="gray">
          <a:xfrm>
            <a:off x="9247188" y="6369050"/>
            <a:ext cx="658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0" i="0" u="none" kern="1200">
                <a:solidFill>
                  <a:srgbClr val="004272"/>
                </a:solidFill>
                <a:latin typeface="+mn-lt"/>
                <a:ea typeface="ＭＳ Ｐゴシック" pitchFamily="-96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57" name="TextBox 9"/>
          <p:cNvSpPr txBox="1"/>
          <p:nvPr userDrawn="1"/>
        </p:nvSpPr>
        <p:spPr>
          <a:xfrm>
            <a:off x="8185038" y="60593"/>
            <a:ext cx="1298479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b="1" i="1" dirty="0">
                <a:solidFill>
                  <a:srgbClr val="004272"/>
                </a:solidFill>
                <a:latin typeface="+mn-lt"/>
                <a:hlinkClick r:id="rId8" action="ppaction://hlinksldjump"/>
              </a:rPr>
              <a:t>RETOUR AU SOMMAIRE </a:t>
            </a:r>
            <a:r>
              <a:rPr lang="fr-FR" sz="700" b="1" i="1" dirty="0">
                <a:solidFill>
                  <a:srgbClr val="004272"/>
                </a:solidFill>
                <a:latin typeface="+mn-lt"/>
              </a:rPr>
              <a:t>:</a:t>
            </a:r>
            <a:endParaRPr lang="fr-FR" sz="700" b="1" i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158" name="Rectangle 157"/>
          <p:cNvSpPr/>
          <p:nvPr userDrawn="1"/>
        </p:nvSpPr>
        <p:spPr bwMode="auto">
          <a:xfrm>
            <a:off x="1172740" y="3160031"/>
            <a:ext cx="144000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100" b="1" kern="0" dirty="0">
                <a:solidFill>
                  <a:srgbClr val="004272"/>
                </a:solidFill>
                <a:latin typeface="+mn-lt"/>
                <a:cs typeface="Arial" panose="020B0604020202020204" pitchFamily="34" charset="0"/>
              </a:rPr>
              <a:t>Départ à la retraite</a:t>
            </a:r>
          </a:p>
        </p:txBody>
      </p:sp>
      <p:sp>
        <p:nvSpPr>
          <p:cNvPr id="161" name="Rectangle 160"/>
          <p:cNvSpPr/>
          <p:nvPr userDrawn="1"/>
        </p:nvSpPr>
        <p:spPr bwMode="auto">
          <a:xfrm>
            <a:off x="2936776" y="2103213"/>
            <a:ext cx="1656184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Retraite pour invalidité d’origine professionnelle</a:t>
            </a:r>
          </a:p>
        </p:txBody>
      </p:sp>
      <p:cxnSp>
        <p:nvCxnSpPr>
          <p:cNvPr id="162" name="Straight Connector 34"/>
          <p:cNvCxnSpPr>
            <a:stCxn id="158" idx="3"/>
            <a:endCxn id="161" idx="1"/>
          </p:cNvCxnSpPr>
          <p:nvPr userDrawn="1"/>
        </p:nvCxnSpPr>
        <p:spPr bwMode="auto">
          <a:xfrm flipV="1">
            <a:off x="2612740" y="2463213"/>
            <a:ext cx="324036" cy="1056818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6" name="TextBox 29"/>
          <p:cNvSpPr txBox="1"/>
          <p:nvPr userDrawn="1"/>
        </p:nvSpPr>
        <p:spPr>
          <a:xfrm>
            <a:off x="5997116" y="1124744"/>
            <a:ext cx="1188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Début d’événement</a:t>
            </a:r>
          </a:p>
        </p:txBody>
      </p:sp>
      <p:sp>
        <p:nvSpPr>
          <p:cNvPr id="77" name="TextBox 65"/>
          <p:cNvSpPr txBox="1"/>
          <p:nvPr userDrawn="1"/>
        </p:nvSpPr>
        <p:spPr>
          <a:xfrm>
            <a:off x="8517396" y="1124744"/>
            <a:ext cx="10757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Fin d’événement</a:t>
            </a:r>
          </a:p>
        </p:txBody>
      </p:sp>
      <p:sp>
        <p:nvSpPr>
          <p:cNvPr id="78" name="TextBox 69"/>
          <p:cNvSpPr txBox="1"/>
          <p:nvPr userDrawn="1"/>
        </p:nvSpPr>
        <p:spPr>
          <a:xfrm>
            <a:off x="7199014" y="1201689"/>
            <a:ext cx="11881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Renouvellement</a:t>
            </a:r>
          </a:p>
        </p:txBody>
      </p:sp>
      <p:sp>
        <p:nvSpPr>
          <p:cNvPr id="110" name="Rectangle 109"/>
          <p:cNvSpPr/>
          <p:nvPr userDrawn="1"/>
        </p:nvSpPr>
        <p:spPr bwMode="auto">
          <a:xfrm>
            <a:off x="8695547" y="1628849"/>
            <a:ext cx="793957" cy="3648528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sp>
        <p:nvSpPr>
          <p:cNvPr id="111" name="Rectangle 110"/>
          <p:cNvSpPr/>
          <p:nvPr userDrawn="1"/>
        </p:nvSpPr>
        <p:spPr bwMode="auto">
          <a:xfrm>
            <a:off x="7391747" y="1664804"/>
            <a:ext cx="793957" cy="3612572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cxnSp>
        <p:nvCxnSpPr>
          <p:cNvPr id="114" name="Straight Connector 66"/>
          <p:cNvCxnSpPr/>
          <p:nvPr userDrawn="1"/>
        </p:nvCxnSpPr>
        <p:spPr bwMode="auto">
          <a:xfrm>
            <a:off x="7165083" y="1304764"/>
            <a:ext cx="11594" cy="3956325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15" name="Straight Connector 68"/>
          <p:cNvCxnSpPr/>
          <p:nvPr userDrawn="1"/>
        </p:nvCxnSpPr>
        <p:spPr bwMode="auto">
          <a:xfrm>
            <a:off x="8421077" y="1623397"/>
            <a:ext cx="0" cy="3962132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79" name="Rectangle 78"/>
          <p:cNvSpPr/>
          <p:nvPr userDrawn="1"/>
        </p:nvSpPr>
        <p:spPr bwMode="auto">
          <a:xfrm>
            <a:off x="2936776" y="4216849"/>
            <a:ext cx="1656184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fr-FR" sz="1050" i="1" kern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Retraite pour invalidité non imputable au service</a:t>
            </a:r>
          </a:p>
        </p:txBody>
      </p:sp>
      <p:cxnSp>
        <p:nvCxnSpPr>
          <p:cNvPr id="19" name="Connecteur droit 18"/>
          <p:cNvCxnSpPr>
            <a:stCxn id="158" idx="3"/>
            <a:endCxn id="158" idx="3"/>
          </p:cNvCxnSpPr>
          <p:nvPr userDrawn="1"/>
        </p:nvCxnSpPr>
        <p:spPr bwMode="auto">
          <a:xfrm>
            <a:off x="2612740" y="3520031"/>
            <a:ext cx="0" cy="0"/>
          </a:xfrm>
          <a:prstGeom prst="lin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Connecteur droit 21"/>
          <p:cNvCxnSpPr>
            <a:stCxn id="158" idx="3"/>
            <a:endCxn id="79" idx="1"/>
          </p:cNvCxnSpPr>
          <p:nvPr userDrawn="1"/>
        </p:nvCxnSpPr>
        <p:spPr bwMode="auto">
          <a:xfrm>
            <a:off x="2612740" y="3520031"/>
            <a:ext cx="324036" cy="1056818"/>
          </a:xfrm>
          <a:prstGeom prst="line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5" name="Rectangle 94"/>
          <p:cNvSpPr/>
          <p:nvPr userDrawn="1"/>
        </p:nvSpPr>
        <p:spPr bwMode="auto">
          <a:xfrm>
            <a:off x="4986800" y="4689140"/>
            <a:ext cx="1057774" cy="54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Sur demande</a:t>
            </a:r>
          </a:p>
          <a:p>
            <a:pPr algn="ctr"/>
            <a:r>
              <a:rPr lang="fr-FR" sz="1050" i="1" kern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INTCES0013</a:t>
            </a:r>
            <a:endParaRPr lang="fr-FR" sz="1050" i="1" kern="0" dirty="0">
              <a:solidFill>
                <a:srgbClr val="004272"/>
              </a:solidFill>
              <a:latin typeface="+mn-lt"/>
              <a:ea typeface="ＭＳ Ｐゴシック" pitchFamily="34" charset="-128"/>
              <a:cs typeface="ＭＳ Ｐゴシック"/>
            </a:endParaRPr>
          </a:p>
        </p:txBody>
      </p:sp>
      <p:sp>
        <p:nvSpPr>
          <p:cNvPr id="96" name="Rectangle 95"/>
          <p:cNvSpPr/>
          <p:nvPr userDrawn="1"/>
        </p:nvSpPr>
        <p:spPr bwMode="auto">
          <a:xfrm>
            <a:off x="4916995" y="3784298"/>
            <a:ext cx="1127579" cy="54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D’office</a:t>
            </a: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INTCES0015</a:t>
            </a:r>
          </a:p>
        </p:txBody>
      </p:sp>
      <p:cxnSp>
        <p:nvCxnSpPr>
          <p:cNvPr id="40" name="Connecteur droit 39"/>
          <p:cNvCxnSpPr>
            <a:stCxn id="79" idx="3"/>
            <a:endCxn id="96" idx="1"/>
          </p:cNvCxnSpPr>
          <p:nvPr userDrawn="1"/>
        </p:nvCxnSpPr>
        <p:spPr bwMode="auto">
          <a:xfrm flipV="1">
            <a:off x="4592960" y="4054298"/>
            <a:ext cx="324035" cy="522551"/>
          </a:xfrm>
          <a:prstGeom prst="line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Connecteur droit 41"/>
          <p:cNvCxnSpPr>
            <a:stCxn id="79" idx="3"/>
            <a:endCxn id="95" idx="1"/>
          </p:cNvCxnSpPr>
          <p:nvPr userDrawn="1"/>
        </p:nvCxnSpPr>
        <p:spPr bwMode="auto">
          <a:xfrm>
            <a:off x="4592960" y="4576849"/>
            <a:ext cx="393840" cy="382291"/>
          </a:xfrm>
          <a:prstGeom prst="line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1" name="Rectangle 90"/>
          <p:cNvSpPr/>
          <p:nvPr userDrawn="1"/>
        </p:nvSpPr>
        <p:spPr bwMode="auto">
          <a:xfrm>
            <a:off x="4964575" y="2721622"/>
            <a:ext cx="1080000" cy="54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Sur demande</a:t>
            </a: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INTCES0014</a:t>
            </a:r>
          </a:p>
        </p:txBody>
      </p:sp>
      <p:sp>
        <p:nvSpPr>
          <p:cNvPr id="92" name="Rectangle 91"/>
          <p:cNvSpPr/>
          <p:nvPr userDrawn="1"/>
        </p:nvSpPr>
        <p:spPr bwMode="auto">
          <a:xfrm>
            <a:off x="4916995" y="1664804"/>
            <a:ext cx="1127579" cy="54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D’office</a:t>
            </a: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INTCES0016</a:t>
            </a:r>
          </a:p>
        </p:txBody>
      </p:sp>
      <p:cxnSp>
        <p:nvCxnSpPr>
          <p:cNvPr id="105" name="Connecteur droit 104"/>
          <p:cNvCxnSpPr>
            <a:stCxn id="161" idx="3"/>
            <a:endCxn id="92" idx="1"/>
          </p:cNvCxnSpPr>
          <p:nvPr userDrawn="1"/>
        </p:nvCxnSpPr>
        <p:spPr bwMode="auto">
          <a:xfrm flipV="1">
            <a:off x="4592960" y="1934804"/>
            <a:ext cx="324035" cy="528409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7" name="Connecteur droit 106"/>
          <p:cNvCxnSpPr>
            <a:stCxn id="161" idx="3"/>
            <a:endCxn id="91" idx="1"/>
          </p:cNvCxnSpPr>
          <p:nvPr userDrawn="1"/>
        </p:nvCxnSpPr>
        <p:spPr bwMode="auto">
          <a:xfrm>
            <a:off x="4592960" y="2463213"/>
            <a:ext cx="371615" cy="528409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4" name="Rectangle 63"/>
          <p:cNvSpPr/>
          <p:nvPr userDrawn="1"/>
        </p:nvSpPr>
        <p:spPr bwMode="auto">
          <a:xfrm rot="16200000">
            <a:off x="-1270811" y="3077244"/>
            <a:ext cx="3621334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4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Cessations de fonctions</a:t>
            </a:r>
          </a:p>
        </p:txBody>
      </p:sp>
      <p:pic>
        <p:nvPicPr>
          <p:cNvPr id="60" name="Image 59" descr="Capture d’écran">
            <a:hlinkClick r:id="rId8" action="ppaction://hlinksldjump"/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8524" y="250341"/>
            <a:ext cx="1173921" cy="769672"/>
          </a:xfrm>
          <a:prstGeom prst="rect">
            <a:avLst/>
          </a:prstGeom>
        </p:spPr>
      </p:pic>
      <p:grpSp>
        <p:nvGrpSpPr>
          <p:cNvPr id="62" name="Groupe 61"/>
          <p:cNvGrpSpPr/>
          <p:nvPr userDrawn="1"/>
        </p:nvGrpSpPr>
        <p:grpSpPr>
          <a:xfrm>
            <a:off x="6480077" y="6309320"/>
            <a:ext cx="2649387" cy="272288"/>
            <a:chOff x="5719035" y="6231640"/>
            <a:chExt cx="2649387" cy="342577"/>
          </a:xfrm>
        </p:grpSpPr>
        <p:sp>
          <p:nvSpPr>
            <p:cNvPr id="63" name="TextBox 54"/>
            <p:cNvSpPr txBox="1"/>
            <p:nvPr/>
          </p:nvSpPr>
          <p:spPr>
            <a:xfrm>
              <a:off x="5719035" y="6291428"/>
              <a:ext cx="396044" cy="282789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r>
                <a:rPr lang="fr-FR" sz="3200" b="1" dirty="0">
                  <a:solidFill>
                    <a:srgbClr val="FFC000"/>
                  </a:solidFill>
                  <a:latin typeface="+mn-lt"/>
                </a:rPr>
                <a:t>~</a:t>
              </a:r>
            </a:p>
          </p:txBody>
        </p:sp>
        <p:sp>
          <p:nvSpPr>
            <p:cNvPr id="65" name="TextBox 59"/>
            <p:cNvSpPr txBox="1"/>
            <p:nvPr/>
          </p:nvSpPr>
          <p:spPr>
            <a:xfrm>
              <a:off x="6229395" y="6231640"/>
              <a:ext cx="2139027" cy="3097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en cours de validation</a:t>
              </a:r>
            </a:p>
          </p:txBody>
        </p:sp>
      </p:grpSp>
      <p:sp>
        <p:nvSpPr>
          <p:cNvPr id="69" name="TextBox 58"/>
          <p:cNvSpPr txBox="1"/>
          <p:nvPr userDrawn="1"/>
        </p:nvSpPr>
        <p:spPr>
          <a:xfrm>
            <a:off x="7008705" y="5841268"/>
            <a:ext cx="2126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Acte modélisé dans INGRES</a:t>
            </a:r>
            <a:endParaRPr lang="fr-FR" sz="1000" b="1" i="1" dirty="0">
              <a:solidFill>
                <a:srgbClr val="004272"/>
              </a:solidFill>
              <a:latin typeface="+mn-lt"/>
            </a:endParaRPr>
          </a:p>
        </p:txBody>
      </p:sp>
      <p:sp>
        <p:nvSpPr>
          <p:cNvPr id="70" name="TextBox 58"/>
          <p:cNvSpPr txBox="1"/>
          <p:nvPr userDrawn="1"/>
        </p:nvSpPr>
        <p:spPr>
          <a:xfrm>
            <a:off x="7008705" y="6091992"/>
            <a:ext cx="23444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dirty="0">
                <a:solidFill>
                  <a:srgbClr val="004272"/>
                </a:solidFill>
                <a:latin typeface="+mn-lt"/>
              </a:rPr>
              <a:t>A</a:t>
            </a:r>
            <a:r>
              <a:rPr lang="fr-FR" sz="1000" b="1" i="1" baseline="0" dirty="0">
                <a:solidFill>
                  <a:srgbClr val="004272"/>
                </a:solidFill>
                <a:latin typeface="+mn-lt"/>
              </a:rPr>
              <a:t>cte</a:t>
            </a:r>
            <a:r>
              <a:rPr lang="fr-FR" sz="1000" b="1" i="1" dirty="0">
                <a:solidFill>
                  <a:srgbClr val="004272"/>
                </a:solidFill>
                <a:latin typeface="+mn-lt"/>
              </a:rPr>
              <a:t> documentaire validé</a:t>
            </a:r>
          </a:p>
        </p:txBody>
      </p:sp>
      <p:grpSp>
        <p:nvGrpSpPr>
          <p:cNvPr id="71" name="Groupe 70"/>
          <p:cNvGrpSpPr/>
          <p:nvPr userDrawn="1"/>
        </p:nvGrpSpPr>
        <p:grpSpPr>
          <a:xfrm>
            <a:off x="6599228" y="6531151"/>
            <a:ext cx="2538714" cy="246221"/>
            <a:chOff x="6108241" y="6486136"/>
            <a:chExt cx="2538714" cy="316030"/>
          </a:xfrm>
        </p:grpSpPr>
        <p:pic>
          <p:nvPicPr>
            <p:cNvPr id="72" name="Picture 3" descr="D:\SkyDrive\Pro\Divers\Couteau suisse\PNG\Flèches &amp; signes\button_cancel.png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6108241" y="6548414"/>
              <a:ext cx="201612" cy="201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3" name="TextBox 60"/>
            <p:cNvSpPr txBox="1"/>
            <p:nvPr/>
          </p:nvSpPr>
          <p:spPr>
            <a:xfrm>
              <a:off x="6507928" y="6486136"/>
              <a:ext cx="2139027" cy="316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à produire</a:t>
              </a:r>
            </a:p>
          </p:txBody>
        </p:sp>
      </p:grpSp>
      <p:sp>
        <p:nvSpPr>
          <p:cNvPr id="74" name="Rectangle 73"/>
          <p:cNvSpPr/>
          <p:nvPr userDrawn="1"/>
        </p:nvSpPr>
        <p:spPr bwMode="auto">
          <a:xfrm>
            <a:off x="6321152" y="5421840"/>
            <a:ext cx="2854029" cy="1343158"/>
          </a:xfrm>
          <a:prstGeom prst="rect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1200" kern="0" dirty="0" err="1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75" name="TextBox 64"/>
          <p:cNvSpPr txBox="1"/>
          <p:nvPr userDrawn="1"/>
        </p:nvSpPr>
        <p:spPr>
          <a:xfrm>
            <a:off x="6249144" y="5265204"/>
            <a:ext cx="710343" cy="2462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>
                <a:solidFill>
                  <a:srgbClr val="004272"/>
                </a:solidFill>
                <a:latin typeface="+mn-lt"/>
              </a:rPr>
              <a:t>Légende</a:t>
            </a:r>
          </a:p>
        </p:txBody>
      </p:sp>
      <p:pic>
        <p:nvPicPr>
          <p:cNvPr id="80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564994" y="5862491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" name="ZoneTexte 80"/>
          <p:cNvSpPr txBox="1"/>
          <p:nvPr userDrawn="1"/>
        </p:nvSpPr>
        <p:spPr>
          <a:xfrm>
            <a:off x="6980990" y="5600563"/>
            <a:ext cx="20778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 Acte paramétré dans la Suite 9</a:t>
            </a:r>
            <a:endParaRPr lang="fr-FR" sz="1000" i="1" kern="1200" dirty="0">
              <a:solidFill>
                <a:srgbClr val="004272"/>
              </a:solidFill>
              <a:effectLst/>
              <a:latin typeface="+mn-lt"/>
              <a:ea typeface="ＭＳ Ｐゴシック" pitchFamily="34" charset="-128"/>
              <a:cs typeface="+mn-cs"/>
            </a:endParaRPr>
          </a:p>
        </p:txBody>
      </p:sp>
      <p:pic>
        <p:nvPicPr>
          <p:cNvPr id="82" name="Image 81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1014" y="5526231"/>
            <a:ext cx="318039" cy="336260"/>
          </a:xfrm>
          <a:prstGeom prst="rect">
            <a:avLst/>
          </a:prstGeom>
        </p:spPr>
      </p:pic>
      <p:pic>
        <p:nvPicPr>
          <p:cNvPr id="83" name="Image 82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502" y="6090923"/>
            <a:ext cx="362413" cy="362413"/>
          </a:xfrm>
          <a:prstGeom prst="rect">
            <a:avLst/>
          </a:prstGeom>
        </p:spPr>
      </p:pic>
      <p:pic>
        <p:nvPicPr>
          <p:cNvPr id="84" name="Image 83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9164" y="4797152"/>
            <a:ext cx="318039" cy="336260"/>
          </a:xfrm>
          <a:prstGeom prst="rect">
            <a:avLst/>
          </a:prstGeom>
        </p:spPr>
      </p:pic>
      <p:pic>
        <p:nvPicPr>
          <p:cNvPr id="85" name="Image 84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5974" y="3855615"/>
            <a:ext cx="318039" cy="336260"/>
          </a:xfrm>
          <a:prstGeom prst="rect">
            <a:avLst/>
          </a:prstGeom>
        </p:spPr>
      </p:pic>
      <p:pic>
        <p:nvPicPr>
          <p:cNvPr id="86" name="Image 85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9157" y="2834386"/>
            <a:ext cx="318039" cy="336260"/>
          </a:xfrm>
          <a:prstGeom prst="rect">
            <a:avLst/>
          </a:prstGeom>
        </p:spPr>
      </p:pic>
      <p:pic>
        <p:nvPicPr>
          <p:cNvPr id="87" name="Image 86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9157" y="1778699"/>
            <a:ext cx="318039" cy="336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6228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entrée fpe 3/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graphicFrame>
        <p:nvGraphicFramePr>
          <p:cNvPr id="4" name="Object 20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1826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4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20"/>
          <p:cNvGraphicFramePr>
            <a:graphicFrameLocks noChangeAspect="1"/>
          </p:cNvGraphicFramePr>
          <p:nvPr userDrawn="1">
            <p:custDataLst>
              <p:tags r:id="rId3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1827" name="think-cell Slide" r:id="rId7" imgW="360" imgH="360" progId="">
                  <p:embed/>
                </p:oleObj>
              </mc:Choice>
              <mc:Fallback>
                <p:oleObj name="think-cell Slide" r:id="rId7" imgW="360" imgH="360" progId="">
                  <p:embed/>
                  <p:pic>
                    <p:nvPicPr>
                      <p:cNvPr id="6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" name="Straight Connector 7"/>
          <p:cNvCxnSpPr>
            <a:cxnSpLocks noChangeShapeType="1"/>
          </p:cNvCxnSpPr>
          <p:nvPr userDrawn="1"/>
        </p:nvCxnSpPr>
        <p:spPr bwMode="auto">
          <a:xfrm>
            <a:off x="449263" y="1052513"/>
            <a:ext cx="3384550" cy="0"/>
          </a:xfrm>
          <a:prstGeom prst="line">
            <a:avLst/>
          </a:prstGeom>
          <a:noFill/>
          <a:ln w="285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cxnSp>
        <p:nvCxnSpPr>
          <p:cNvPr id="8" name="Straight Connector 8"/>
          <p:cNvCxnSpPr>
            <a:cxnSpLocks noChangeShapeType="1"/>
          </p:cNvCxnSpPr>
          <p:nvPr userDrawn="1"/>
        </p:nvCxnSpPr>
        <p:spPr bwMode="auto">
          <a:xfrm>
            <a:off x="3873500" y="1052513"/>
            <a:ext cx="5614988" cy="0"/>
          </a:xfrm>
          <a:prstGeom prst="line">
            <a:avLst/>
          </a:prstGeom>
          <a:noFill/>
          <a:ln w="31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sp>
        <p:nvSpPr>
          <p:cNvPr id="9" name="Slide Number Placeholder 16"/>
          <p:cNvSpPr txBox="1">
            <a:spLocks/>
          </p:cNvSpPr>
          <p:nvPr userDrawn="1"/>
        </p:nvSpPr>
        <p:spPr bwMode="gray">
          <a:xfrm>
            <a:off x="9247188" y="6369050"/>
            <a:ext cx="658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0" i="0" u="none" kern="1200">
                <a:solidFill>
                  <a:srgbClr val="004272"/>
                </a:solidFill>
                <a:latin typeface="+mn-lt"/>
                <a:ea typeface="ＭＳ Ｐゴシック" pitchFamily="-96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0" name="Parallelogram 6"/>
          <p:cNvSpPr>
            <a:spLocks noChangeArrowheads="1"/>
          </p:cNvSpPr>
          <p:nvPr userDrawn="1"/>
        </p:nvSpPr>
        <p:spPr bwMode="auto">
          <a:xfrm>
            <a:off x="9418638" y="6273800"/>
            <a:ext cx="107950" cy="539750"/>
          </a:xfrm>
          <a:prstGeom prst="parallelogram">
            <a:avLst>
              <a:gd name="adj" fmla="val 82329"/>
            </a:avLst>
          </a:prstGeom>
          <a:solidFill>
            <a:srgbClr val="00355C">
              <a:alpha val="39999"/>
            </a:srgbClr>
          </a:solidFill>
          <a:ln>
            <a:noFill/>
          </a:ln>
        </p:spPr>
        <p:txBody>
          <a:bodyPr anchor="ctr"/>
          <a:lstStyle>
            <a:lvl1pPr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fr-FR" sz="1200">
              <a:solidFill>
                <a:srgbClr val="004272"/>
              </a:solidFill>
            </a:endParaRPr>
          </a:p>
        </p:txBody>
      </p:sp>
      <p:sp>
        <p:nvSpPr>
          <p:cNvPr id="40" name="Slide Number Placeholder 3"/>
          <p:cNvSpPr txBox="1">
            <a:spLocks/>
          </p:cNvSpPr>
          <p:nvPr userDrawn="1"/>
        </p:nvSpPr>
        <p:spPr bwMode="gray">
          <a:xfrm>
            <a:off x="9247188" y="6369050"/>
            <a:ext cx="658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0" i="0" u="none" kern="1200">
                <a:solidFill>
                  <a:srgbClr val="004272"/>
                </a:solidFill>
                <a:latin typeface="+mn-lt"/>
                <a:ea typeface="ＭＳ Ｐゴシック" pitchFamily="-96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41" name="Title 2"/>
          <p:cNvSpPr txBox="1">
            <a:spLocks/>
          </p:cNvSpPr>
          <p:nvPr userDrawn="1"/>
        </p:nvSpPr>
        <p:spPr bwMode="gray">
          <a:xfrm>
            <a:off x="428625" y="260350"/>
            <a:ext cx="9061450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+mn-lt"/>
                <a:ea typeface="ＭＳ Ｐゴシック" pitchFamily="34" charset="-128"/>
                <a:cs typeface="Calibri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9pPr>
          </a:lstStyle>
          <a:p>
            <a:pPr eaLnBrk="1" hangingPunct="1"/>
            <a:r>
              <a:rPr lang="fr-FR" sz="1800" b="0" kern="0" dirty="0"/>
              <a:t>Détail des événements </a:t>
            </a:r>
            <a:br>
              <a:rPr lang="fr-FR" sz="1800" b="0" kern="0" dirty="0"/>
            </a:br>
            <a:r>
              <a:rPr lang="fr-FR" sz="1800" kern="0" dirty="0"/>
              <a:t>Processus – Gestion de l’entrée dans la FPE (3/3)</a:t>
            </a:r>
          </a:p>
        </p:txBody>
      </p:sp>
      <p:sp>
        <p:nvSpPr>
          <p:cNvPr id="42" name="TextBox 9"/>
          <p:cNvSpPr txBox="1"/>
          <p:nvPr userDrawn="1"/>
        </p:nvSpPr>
        <p:spPr>
          <a:xfrm>
            <a:off x="8185038" y="60593"/>
            <a:ext cx="1298479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b="1" i="1" dirty="0">
                <a:solidFill>
                  <a:srgbClr val="004272"/>
                </a:solidFill>
                <a:latin typeface="+mn-lt"/>
                <a:hlinkClick r:id="rId8" action="ppaction://hlinksldjump"/>
              </a:rPr>
              <a:t>RETOUR AU SOMMAIRE </a:t>
            </a:r>
            <a:r>
              <a:rPr lang="fr-FR" sz="700" b="1" i="1" dirty="0">
                <a:solidFill>
                  <a:srgbClr val="004272"/>
                </a:solidFill>
                <a:latin typeface="+mn-lt"/>
              </a:rPr>
              <a:t>:</a:t>
            </a:r>
            <a:endParaRPr lang="fr-FR" sz="700" b="1" i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77" name="TextBox 29"/>
          <p:cNvSpPr txBox="1"/>
          <p:nvPr userDrawn="1"/>
        </p:nvSpPr>
        <p:spPr>
          <a:xfrm>
            <a:off x="5529064" y="1215201"/>
            <a:ext cx="1188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Début d’événement</a:t>
            </a:r>
          </a:p>
        </p:txBody>
      </p:sp>
      <p:sp>
        <p:nvSpPr>
          <p:cNvPr id="78" name="TextBox 65"/>
          <p:cNvSpPr txBox="1"/>
          <p:nvPr userDrawn="1"/>
        </p:nvSpPr>
        <p:spPr>
          <a:xfrm>
            <a:off x="8337376" y="1215201"/>
            <a:ext cx="10757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Fin d’événement</a:t>
            </a:r>
          </a:p>
        </p:txBody>
      </p:sp>
      <p:sp>
        <p:nvSpPr>
          <p:cNvPr id="79" name="TextBox 69"/>
          <p:cNvSpPr txBox="1"/>
          <p:nvPr userDrawn="1"/>
        </p:nvSpPr>
        <p:spPr>
          <a:xfrm>
            <a:off x="6969224" y="1292146"/>
            <a:ext cx="11881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Renouvellement</a:t>
            </a:r>
          </a:p>
        </p:txBody>
      </p:sp>
      <p:sp>
        <p:nvSpPr>
          <p:cNvPr id="97" name="Rectangle 96"/>
          <p:cNvSpPr/>
          <p:nvPr userDrawn="1"/>
        </p:nvSpPr>
        <p:spPr bwMode="auto">
          <a:xfrm>
            <a:off x="8445388" y="1628848"/>
            <a:ext cx="793957" cy="3636356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cxnSp>
        <p:nvCxnSpPr>
          <p:cNvPr id="102" name="Straight Connector 68"/>
          <p:cNvCxnSpPr/>
          <p:nvPr userDrawn="1"/>
        </p:nvCxnSpPr>
        <p:spPr bwMode="auto">
          <a:xfrm>
            <a:off x="8193360" y="1623397"/>
            <a:ext cx="0" cy="3636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pic>
        <p:nvPicPr>
          <p:cNvPr id="45" name="Image 44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8683" y="5993476"/>
            <a:ext cx="362413" cy="362413"/>
          </a:xfrm>
          <a:prstGeom prst="rect">
            <a:avLst/>
          </a:prstGeom>
        </p:spPr>
      </p:pic>
      <p:grpSp>
        <p:nvGrpSpPr>
          <p:cNvPr id="47" name="Groupe 46"/>
          <p:cNvGrpSpPr/>
          <p:nvPr userDrawn="1"/>
        </p:nvGrpSpPr>
        <p:grpSpPr>
          <a:xfrm>
            <a:off x="6283443" y="6201308"/>
            <a:ext cx="2649387" cy="272288"/>
            <a:chOff x="5719035" y="6231640"/>
            <a:chExt cx="2649387" cy="342577"/>
          </a:xfrm>
        </p:grpSpPr>
        <p:sp>
          <p:nvSpPr>
            <p:cNvPr id="48" name="TextBox 54"/>
            <p:cNvSpPr txBox="1"/>
            <p:nvPr/>
          </p:nvSpPr>
          <p:spPr>
            <a:xfrm>
              <a:off x="5719035" y="6291428"/>
              <a:ext cx="396044" cy="282789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r>
                <a:rPr lang="fr-FR" sz="3200" b="1" dirty="0">
                  <a:solidFill>
                    <a:srgbClr val="FFC000"/>
                  </a:solidFill>
                  <a:latin typeface="+mn-lt"/>
                </a:rPr>
                <a:t>~</a:t>
              </a:r>
            </a:p>
          </p:txBody>
        </p:sp>
        <p:sp>
          <p:nvSpPr>
            <p:cNvPr id="49" name="TextBox 59"/>
            <p:cNvSpPr txBox="1"/>
            <p:nvPr/>
          </p:nvSpPr>
          <p:spPr>
            <a:xfrm>
              <a:off x="6229395" y="6231640"/>
              <a:ext cx="2139027" cy="3097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en cours de validation</a:t>
              </a:r>
            </a:p>
          </p:txBody>
        </p:sp>
      </p:grpSp>
      <p:grpSp>
        <p:nvGrpSpPr>
          <p:cNvPr id="50" name="Groupe 49"/>
          <p:cNvGrpSpPr/>
          <p:nvPr userDrawn="1"/>
        </p:nvGrpSpPr>
        <p:grpSpPr>
          <a:xfrm>
            <a:off x="6398409" y="6459143"/>
            <a:ext cx="2538714" cy="246221"/>
            <a:chOff x="6108241" y="6533126"/>
            <a:chExt cx="2538714" cy="316030"/>
          </a:xfrm>
        </p:grpSpPr>
        <p:pic>
          <p:nvPicPr>
            <p:cNvPr id="51" name="Picture 3" descr="D:\SkyDrive\Pro\Divers\Couteau suisse\PNG\Flèches &amp; signes\button_cancel.png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6108241" y="6548414"/>
              <a:ext cx="201612" cy="201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2" name="TextBox 60"/>
            <p:cNvSpPr txBox="1"/>
            <p:nvPr/>
          </p:nvSpPr>
          <p:spPr>
            <a:xfrm>
              <a:off x="6507928" y="6533126"/>
              <a:ext cx="2139027" cy="316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à produire</a:t>
              </a:r>
            </a:p>
          </p:txBody>
        </p:sp>
      </p:grpSp>
      <p:sp>
        <p:nvSpPr>
          <p:cNvPr id="55" name="Rectangle 54"/>
          <p:cNvSpPr/>
          <p:nvPr userDrawn="1"/>
        </p:nvSpPr>
        <p:spPr bwMode="auto">
          <a:xfrm>
            <a:off x="6263824" y="5349831"/>
            <a:ext cx="2854029" cy="1343158"/>
          </a:xfrm>
          <a:prstGeom prst="rect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1200" kern="0" dirty="0" err="1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pic>
        <p:nvPicPr>
          <p:cNvPr id="57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364175" y="5790483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" name="Rectangle 57"/>
          <p:cNvSpPr/>
          <p:nvPr userDrawn="1"/>
        </p:nvSpPr>
        <p:spPr bwMode="auto">
          <a:xfrm rot="16200000">
            <a:off x="-1313493" y="3077324"/>
            <a:ext cx="3644146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4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Carrière</a:t>
            </a:r>
          </a:p>
        </p:txBody>
      </p:sp>
      <p:pic>
        <p:nvPicPr>
          <p:cNvPr id="59" name="Image 58" descr="Capture d’écran">
            <a:hlinkClick r:id="rId8" action="ppaction://hlinksldjump"/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8524" y="250341"/>
            <a:ext cx="1173921" cy="769672"/>
          </a:xfrm>
          <a:prstGeom prst="rect">
            <a:avLst/>
          </a:prstGeom>
        </p:spPr>
      </p:pic>
      <p:sp>
        <p:nvSpPr>
          <p:cNvPr id="63" name="TextBox 58"/>
          <p:cNvSpPr txBox="1"/>
          <p:nvPr userDrawn="1"/>
        </p:nvSpPr>
        <p:spPr>
          <a:xfrm>
            <a:off x="6807886" y="5769260"/>
            <a:ext cx="2126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Acte modélisé dans INGRES</a:t>
            </a:r>
            <a:endParaRPr lang="fr-FR" sz="1000" b="1" i="1" dirty="0">
              <a:solidFill>
                <a:srgbClr val="004272"/>
              </a:solidFill>
              <a:latin typeface="+mn-lt"/>
            </a:endParaRPr>
          </a:p>
        </p:txBody>
      </p:sp>
      <p:sp>
        <p:nvSpPr>
          <p:cNvPr id="64" name="TextBox 58"/>
          <p:cNvSpPr txBox="1"/>
          <p:nvPr userDrawn="1"/>
        </p:nvSpPr>
        <p:spPr>
          <a:xfrm>
            <a:off x="6807886" y="5985284"/>
            <a:ext cx="23444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dirty="0">
                <a:solidFill>
                  <a:srgbClr val="004272"/>
                </a:solidFill>
                <a:latin typeface="+mn-lt"/>
              </a:rPr>
              <a:t>A</a:t>
            </a:r>
            <a:r>
              <a:rPr lang="fr-FR" sz="1000" b="1" i="1" baseline="0" dirty="0">
                <a:solidFill>
                  <a:srgbClr val="004272"/>
                </a:solidFill>
                <a:latin typeface="+mn-lt"/>
              </a:rPr>
              <a:t>cte</a:t>
            </a:r>
            <a:r>
              <a:rPr lang="fr-FR" sz="1000" b="1" i="1" dirty="0">
                <a:solidFill>
                  <a:srgbClr val="004272"/>
                </a:solidFill>
                <a:latin typeface="+mn-lt"/>
              </a:rPr>
              <a:t> documentaire validé</a:t>
            </a:r>
          </a:p>
        </p:txBody>
      </p:sp>
      <p:pic>
        <p:nvPicPr>
          <p:cNvPr id="66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364175" y="5790483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" name="ZoneTexte 66"/>
          <p:cNvSpPr txBox="1"/>
          <p:nvPr userDrawn="1"/>
        </p:nvSpPr>
        <p:spPr>
          <a:xfrm>
            <a:off x="6780171" y="5528555"/>
            <a:ext cx="204254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Acte paramétré dans la Suite 9</a:t>
            </a:r>
            <a:endParaRPr lang="fr-FR" sz="1000" i="1" kern="1200" dirty="0">
              <a:solidFill>
                <a:srgbClr val="004272"/>
              </a:solidFill>
              <a:effectLst/>
              <a:latin typeface="+mn-lt"/>
              <a:ea typeface="ＭＳ Ｐゴシック" pitchFamily="34" charset="-128"/>
              <a:cs typeface="+mn-cs"/>
            </a:endParaRPr>
          </a:p>
        </p:txBody>
      </p:sp>
      <p:pic>
        <p:nvPicPr>
          <p:cNvPr id="68" name="Image 6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1152" y="5454223"/>
            <a:ext cx="318039" cy="336260"/>
          </a:xfrm>
          <a:prstGeom prst="rect">
            <a:avLst/>
          </a:prstGeom>
        </p:spPr>
      </p:pic>
      <p:sp>
        <p:nvSpPr>
          <p:cNvPr id="56" name="TextBox 64"/>
          <p:cNvSpPr txBox="1"/>
          <p:nvPr userDrawn="1"/>
        </p:nvSpPr>
        <p:spPr>
          <a:xfrm>
            <a:off x="6156461" y="5190213"/>
            <a:ext cx="710343" cy="2462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>
                <a:solidFill>
                  <a:srgbClr val="004272"/>
                </a:solidFill>
                <a:latin typeface="+mn-lt"/>
              </a:rPr>
              <a:t>Légende</a:t>
            </a:r>
          </a:p>
        </p:txBody>
      </p:sp>
      <p:sp>
        <p:nvSpPr>
          <p:cNvPr id="46" name="TextBox 54"/>
          <p:cNvSpPr txBox="1"/>
          <p:nvPr userDrawn="1"/>
        </p:nvSpPr>
        <p:spPr>
          <a:xfrm>
            <a:off x="6283443" y="6275621"/>
            <a:ext cx="396044" cy="224767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fr-FR" sz="3200" b="1" dirty="0">
                <a:solidFill>
                  <a:srgbClr val="FFC000"/>
                </a:solidFill>
                <a:latin typeface="+mn-lt"/>
              </a:rPr>
              <a:t>~</a:t>
            </a:r>
          </a:p>
        </p:txBody>
      </p:sp>
      <p:sp>
        <p:nvSpPr>
          <p:cNvPr id="53" name="Rectangle 52"/>
          <p:cNvSpPr/>
          <p:nvPr userDrawn="1"/>
        </p:nvSpPr>
        <p:spPr bwMode="auto">
          <a:xfrm>
            <a:off x="2864768" y="2564904"/>
            <a:ext cx="2055837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indent="0" algn="ctr">
              <a:buFont typeface="Arial" panose="020B0604020202020204" pitchFamily="34" charset="0"/>
              <a:buNone/>
            </a:pPr>
            <a:endParaRPr lang="fr-FR" sz="1050" i="1" kern="0" dirty="0">
              <a:solidFill>
                <a:srgbClr val="004272"/>
              </a:solidFill>
              <a:latin typeface="+mn-lt"/>
              <a:cs typeface="ＭＳ Ｐゴシック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Prise en charge intégration directe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INTCAR0039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fr-FR" sz="1050" i="1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cxnSp>
        <p:nvCxnSpPr>
          <p:cNvPr id="61" name="Straight Connector 68"/>
          <p:cNvCxnSpPr/>
          <p:nvPr userDrawn="1"/>
        </p:nvCxnSpPr>
        <p:spPr bwMode="auto">
          <a:xfrm>
            <a:off x="6897216" y="1615251"/>
            <a:ext cx="0" cy="3636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71" name="Rectangle 70">
            <a:extLst>
              <a:ext uri="{FF2B5EF4-FFF2-40B4-BE49-F238E27FC236}">
                <a16:creationId xmlns:a16="http://schemas.microsoft.com/office/drawing/2014/main" id="{19877598-0751-4D57-9C4F-10B602B02689}"/>
              </a:ext>
            </a:extLst>
          </p:cNvPr>
          <p:cNvSpPr/>
          <p:nvPr userDrawn="1"/>
        </p:nvSpPr>
        <p:spPr bwMode="auto">
          <a:xfrm>
            <a:off x="7153901" y="1622994"/>
            <a:ext cx="793957" cy="3636356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pic>
        <p:nvPicPr>
          <p:cNvPr id="39" name="Image 38">
            <a:extLst>
              <a:ext uri="{FF2B5EF4-FFF2-40B4-BE49-F238E27FC236}">
                <a16:creationId xmlns:a16="http://schemas.microsoft.com/office/drawing/2014/main" id="{F36CF83D-E554-4D21-82ED-B58053793C3E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404" y="2723610"/>
            <a:ext cx="318039" cy="336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6196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sque Titul f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graphicFrame>
        <p:nvGraphicFramePr>
          <p:cNvPr id="4" name="Object 20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196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20"/>
          <p:cNvGraphicFramePr>
            <a:graphicFrameLocks noChangeAspect="1"/>
          </p:cNvGraphicFramePr>
          <p:nvPr userDrawn="1">
            <p:custDataLst>
              <p:tags r:id="rId3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197" name="think-cell Slide" r:id="rId7" imgW="360" imgH="360" progId="">
                  <p:embed/>
                </p:oleObj>
              </mc:Choice>
              <mc:Fallback>
                <p:oleObj name="think-cell Slide" r:id="rId7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" name="Straight Connector 7"/>
          <p:cNvCxnSpPr>
            <a:cxnSpLocks noChangeShapeType="1"/>
          </p:cNvCxnSpPr>
          <p:nvPr userDrawn="1"/>
        </p:nvCxnSpPr>
        <p:spPr bwMode="auto">
          <a:xfrm>
            <a:off x="449263" y="1052513"/>
            <a:ext cx="3384550" cy="0"/>
          </a:xfrm>
          <a:prstGeom prst="line">
            <a:avLst/>
          </a:prstGeom>
          <a:noFill/>
          <a:ln w="285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cxnSp>
        <p:nvCxnSpPr>
          <p:cNvPr id="8" name="Straight Connector 8"/>
          <p:cNvCxnSpPr>
            <a:cxnSpLocks noChangeShapeType="1"/>
          </p:cNvCxnSpPr>
          <p:nvPr userDrawn="1"/>
        </p:nvCxnSpPr>
        <p:spPr bwMode="auto">
          <a:xfrm>
            <a:off x="3873500" y="1052513"/>
            <a:ext cx="5614988" cy="0"/>
          </a:xfrm>
          <a:prstGeom prst="line">
            <a:avLst/>
          </a:prstGeom>
          <a:noFill/>
          <a:ln w="31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sp>
        <p:nvSpPr>
          <p:cNvPr id="9" name="Slide Number Placeholder 16"/>
          <p:cNvSpPr txBox="1">
            <a:spLocks/>
          </p:cNvSpPr>
          <p:nvPr userDrawn="1"/>
        </p:nvSpPr>
        <p:spPr bwMode="gray">
          <a:xfrm>
            <a:off x="9247188" y="6369050"/>
            <a:ext cx="658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0" i="0" u="none" kern="1200">
                <a:solidFill>
                  <a:srgbClr val="004272"/>
                </a:solidFill>
                <a:latin typeface="+mn-lt"/>
                <a:ea typeface="ＭＳ Ｐゴシック" pitchFamily="-96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0" name="Parallelogram 6"/>
          <p:cNvSpPr>
            <a:spLocks noChangeArrowheads="1"/>
          </p:cNvSpPr>
          <p:nvPr userDrawn="1"/>
        </p:nvSpPr>
        <p:spPr bwMode="auto">
          <a:xfrm>
            <a:off x="9418638" y="6273800"/>
            <a:ext cx="107950" cy="539750"/>
          </a:xfrm>
          <a:prstGeom prst="parallelogram">
            <a:avLst>
              <a:gd name="adj" fmla="val 82329"/>
            </a:avLst>
          </a:prstGeom>
          <a:solidFill>
            <a:srgbClr val="00355C">
              <a:alpha val="39999"/>
            </a:srgbClr>
          </a:solidFill>
          <a:ln>
            <a:noFill/>
          </a:ln>
        </p:spPr>
        <p:txBody>
          <a:bodyPr anchor="ctr"/>
          <a:lstStyle>
            <a:lvl1pPr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fr-FR" sz="1200">
              <a:solidFill>
                <a:srgbClr val="004272"/>
              </a:solidFill>
            </a:endParaRPr>
          </a:p>
        </p:txBody>
      </p:sp>
      <p:sp>
        <p:nvSpPr>
          <p:cNvPr id="40" name="Slide Number Placeholder 3"/>
          <p:cNvSpPr txBox="1">
            <a:spLocks/>
          </p:cNvSpPr>
          <p:nvPr userDrawn="1"/>
        </p:nvSpPr>
        <p:spPr bwMode="gray">
          <a:xfrm>
            <a:off x="9247188" y="6369050"/>
            <a:ext cx="658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0" i="0" u="none" kern="1200">
                <a:solidFill>
                  <a:srgbClr val="004272"/>
                </a:solidFill>
                <a:latin typeface="+mn-lt"/>
                <a:ea typeface="ＭＳ Ｐゴシック" pitchFamily="-96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41" name="Title 2"/>
          <p:cNvSpPr txBox="1">
            <a:spLocks/>
          </p:cNvSpPr>
          <p:nvPr userDrawn="1"/>
        </p:nvSpPr>
        <p:spPr bwMode="gray">
          <a:xfrm>
            <a:off x="428625" y="260350"/>
            <a:ext cx="9061450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+mn-lt"/>
                <a:ea typeface="ＭＳ Ｐゴシック" pitchFamily="34" charset="-128"/>
                <a:cs typeface="Calibri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9pPr>
          </a:lstStyle>
          <a:p>
            <a:pPr eaLnBrk="1" hangingPunct="1"/>
            <a:r>
              <a:rPr lang="fr-FR" sz="1800" b="0" kern="0" dirty="0"/>
              <a:t>Détail des événements </a:t>
            </a:r>
            <a:br>
              <a:rPr lang="fr-FR" sz="1800" b="0" kern="0" dirty="0"/>
            </a:br>
            <a:r>
              <a:rPr lang="fr-FR" sz="1800" kern="0" dirty="0"/>
              <a:t>Processus – Gestion de la titularisation dans la FPE</a:t>
            </a:r>
          </a:p>
        </p:txBody>
      </p:sp>
      <p:sp>
        <p:nvSpPr>
          <p:cNvPr id="42" name="TextBox 9"/>
          <p:cNvSpPr txBox="1"/>
          <p:nvPr userDrawn="1"/>
        </p:nvSpPr>
        <p:spPr>
          <a:xfrm>
            <a:off x="8185038" y="60593"/>
            <a:ext cx="1298479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b="1" i="1" dirty="0">
                <a:solidFill>
                  <a:srgbClr val="004272"/>
                </a:solidFill>
                <a:latin typeface="+mn-lt"/>
                <a:hlinkClick r:id="rId8" action="ppaction://hlinksldjump"/>
              </a:rPr>
              <a:t>RETOUR AU SOMMAIRE </a:t>
            </a:r>
            <a:r>
              <a:rPr lang="fr-FR" sz="700" b="1" i="1" dirty="0">
                <a:solidFill>
                  <a:srgbClr val="004272"/>
                </a:solidFill>
                <a:latin typeface="+mn-lt"/>
              </a:rPr>
              <a:t>:</a:t>
            </a:r>
            <a:endParaRPr lang="fr-FR" sz="700" b="1" i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53" name="Rectangle 52"/>
          <p:cNvSpPr/>
          <p:nvPr userDrawn="1"/>
        </p:nvSpPr>
        <p:spPr bwMode="auto">
          <a:xfrm>
            <a:off x="2584595" y="2276872"/>
            <a:ext cx="288000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indent="0" algn="ctr">
              <a:buFont typeface="Arial" panose="020B0604020202020204" pitchFamily="34" charset="0"/>
              <a:buNone/>
            </a:pPr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Titularisation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INTCAR0006</a:t>
            </a:r>
          </a:p>
        </p:txBody>
      </p:sp>
      <p:sp>
        <p:nvSpPr>
          <p:cNvPr id="77" name="TextBox 29"/>
          <p:cNvSpPr txBox="1"/>
          <p:nvPr userDrawn="1"/>
        </p:nvSpPr>
        <p:spPr>
          <a:xfrm>
            <a:off x="5958547" y="1215201"/>
            <a:ext cx="1188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Début d’événement</a:t>
            </a:r>
          </a:p>
        </p:txBody>
      </p:sp>
      <p:sp>
        <p:nvSpPr>
          <p:cNvPr id="78" name="TextBox 65"/>
          <p:cNvSpPr txBox="1"/>
          <p:nvPr userDrawn="1"/>
        </p:nvSpPr>
        <p:spPr>
          <a:xfrm>
            <a:off x="8532923" y="1215201"/>
            <a:ext cx="10757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Fin d’événement</a:t>
            </a:r>
          </a:p>
        </p:txBody>
      </p:sp>
      <p:sp>
        <p:nvSpPr>
          <p:cNvPr id="79" name="TextBox 69"/>
          <p:cNvSpPr txBox="1"/>
          <p:nvPr userDrawn="1"/>
        </p:nvSpPr>
        <p:spPr>
          <a:xfrm>
            <a:off x="7214541" y="1292146"/>
            <a:ext cx="11881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Renouvellement</a:t>
            </a:r>
          </a:p>
        </p:txBody>
      </p:sp>
      <p:sp>
        <p:nvSpPr>
          <p:cNvPr id="97" name="Rectangle 96"/>
          <p:cNvSpPr/>
          <p:nvPr userDrawn="1"/>
        </p:nvSpPr>
        <p:spPr bwMode="auto">
          <a:xfrm>
            <a:off x="8711074" y="1628848"/>
            <a:ext cx="793957" cy="3636356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sp>
        <p:nvSpPr>
          <p:cNvPr id="98" name="Rectangle 97"/>
          <p:cNvSpPr/>
          <p:nvPr userDrawn="1"/>
        </p:nvSpPr>
        <p:spPr bwMode="auto">
          <a:xfrm>
            <a:off x="7407274" y="1628801"/>
            <a:ext cx="793957" cy="3636403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cxnSp>
        <p:nvCxnSpPr>
          <p:cNvPr id="101" name="Straight Connector 66"/>
          <p:cNvCxnSpPr/>
          <p:nvPr userDrawn="1"/>
        </p:nvCxnSpPr>
        <p:spPr bwMode="auto">
          <a:xfrm>
            <a:off x="7180610" y="1629204"/>
            <a:ext cx="0" cy="3636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02" name="Straight Connector 68"/>
          <p:cNvCxnSpPr/>
          <p:nvPr userDrawn="1"/>
        </p:nvCxnSpPr>
        <p:spPr bwMode="auto">
          <a:xfrm>
            <a:off x="8436604" y="1623397"/>
            <a:ext cx="0" cy="3636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44" name="TextBox 58"/>
          <p:cNvSpPr txBox="1"/>
          <p:nvPr userDrawn="1"/>
        </p:nvSpPr>
        <p:spPr>
          <a:xfrm>
            <a:off x="6807886" y="5769260"/>
            <a:ext cx="2126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Acte modélisé dans INGRES</a:t>
            </a:r>
            <a:endParaRPr lang="fr-FR" sz="1000" b="1" i="1" dirty="0">
              <a:solidFill>
                <a:srgbClr val="004272"/>
              </a:solidFill>
              <a:latin typeface="+mn-lt"/>
            </a:endParaRPr>
          </a:p>
        </p:txBody>
      </p:sp>
      <p:pic>
        <p:nvPicPr>
          <p:cNvPr id="45" name="Image 44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8683" y="5993476"/>
            <a:ext cx="362413" cy="362413"/>
          </a:xfrm>
          <a:prstGeom prst="rect">
            <a:avLst/>
          </a:prstGeom>
        </p:spPr>
      </p:pic>
      <p:sp>
        <p:nvSpPr>
          <p:cNvPr id="46" name="TextBox 58"/>
          <p:cNvSpPr txBox="1"/>
          <p:nvPr userDrawn="1"/>
        </p:nvSpPr>
        <p:spPr>
          <a:xfrm>
            <a:off x="6807886" y="6019984"/>
            <a:ext cx="23444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dirty="0">
                <a:solidFill>
                  <a:srgbClr val="004272"/>
                </a:solidFill>
                <a:latin typeface="+mn-lt"/>
              </a:rPr>
              <a:t>A</a:t>
            </a:r>
            <a:r>
              <a:rPr lang="fr-FR" sz="1000" b="1" i="1" baseline="0" dirty="0">
                <a:solidFill>
                  <a:srgbClr val="004272"/>
                </a:solidFill>
                <a:latin typeface="+mn-lt"/>
              </a:rPr>
              <a:t>cte</a:t>
            </a:r>
            <a:r>
              <a:rPr lang="fr-FR" sz="1000" b="1" i="1" dirty="0">
                <a:solidFill>
                  <a:srgbClr val="004272"/>
                </a:solidFill>
                <a:latin typeface="+mn-lt"/>
              </a:rPr>
              <a:t> documentaire validé</a:t>
            </a:r>
          </a:p>
        </p:txBody>
      </p:sp>
      <p:grpSp>
        <p:nvGrpSpPr>
          <p:cNvPr id="47" name="Groupe 46"/>
          <p:cNvGrpSpPr/>
          <p:nvPr userDrawn="1"/>
        </p:nvGrpSpPr>
        <p:grpSpPr>
          <a:xfrm>
            <a:off x="6283443" y="6243125"/>
            <a:ext cx="2649387" cy="257263"/>
            <a:chOff x="5719035" y="6250544"/>
            <a:chExt cx="2649387" cy="323673"/>
          </a:xfrm>
        </p:grpSpPr>
        <p:sp>
          <p:nvSpPr>
            <p:cNvPr id="48" name="TextBox 54"/>
            <p:cNvSpPr txBox="1"/>
            <p:nvPr/>
          </p:nvSpPr>
          <p:spPr>
            <a:xfrm>
              <a:off x="5719035" y="6291428"/>
              <a:ext cx="396044" cy="282789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r>
                <a:rPr lang="fr-FR" sz="3200" b="1" dirty="0">
                  <a:solidFill>
                    <a:srgbClr val="FFC000"/>
                  </a:solidFill>
                  <a:latin typeface="+mn-lt"/>
                </a:rPr>
                <a:t>~</a:t>
              </a:r>
            </a:p>
          </p:txBody>
        </p:sp>
        <p:sp>
          <p:nvSpPr>
            <p:cNvPr id="49" name="TextBox 59"/>
            <p:cNvSpPr txBox="1"/>
            <p:nvPr/>
          </p:nvSpPr>
          <p:spPr>
            <a:xfrm>
              <a:off x="6229395" y="6250544"/>
              <a:ext cx="2139027" cy="3097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en cours de validation</a:t>
              </a:r>
            </a:p>
          </p:txBody>
        </p:sp>
      </p:grpSp>
      <p:grpSp>
        <p:nvGrpSpPr>
          <p:cNvPr id="50" name="Groupe 49"/>
          <p:cNvGrpSpPr/>
          <p:nvPr userDrawn="1"/>
        </p:nvGrpSpPr>
        <p:grpSpPr>
          <a:xfrm>
            <a:off x="6398409" y="6459143"/>
            <a:ext cx="2538714" cy="246221"/>
            <a:chOff x="6108241" y="6486136"/>
            <a:chExt cx="2538714" cy="316030"/>
          </a:xfrm>
        </p:grpSpPr>
        <p:pic>
          <p:nvPicPr>
            <p:cNvPr id="51" name="Picture 3" descr="D:\SkyDrive\Pro\Divers\Couteau suisse\PNG\Flèches &amp; signes\button_cancel.png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6108241" y="6548414"/>
              <a:ext cx="201612" cy="201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2" name="TextBox 60"/>
            <p:cNvSpPr txBox="1"/>
            <p:nvPr/>
          </p:nvSpPr>
          <p:spPr>
            <a:xfrm>
              <a:off x="6507928" y="6486136"/>
              <a:ext cx="2139027" cy="316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à produire</a:t>
              </a:r>
            </a:p>
          </p:txBody>
        </p:sp>
      </p:grpSp>
      <p:sp>
        <p:nvSpPr>
          <p:cNvPr id="55" name="Rectangle 54"/>
          <p:cNvSpPr/>
          <p:nvPr userDrawn="1"/>
        </p:nvSpPr>
        <p:spPr bwMode="auto">
          <a:xfrm>
            <a:off x="6263824" y="5349832"/>
            <a:ext cx="2854029" cy="1343158"/>
          </a:xfrm>
          <a:prstGeom prst="rect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1200" kern="0" dirty="0" err="1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56" name="TextBox 64"/>
          <p:cNvSpPr txBox="1"/>
          <p:nvPr userDrawn="1"/>
        </p:nvSpPr>
        <p:spPr>
          <a:xfrm>
            <a:off x="6156337" y="5193196"/>
            <a:ext cx="710343" cy="2462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>
                <a:solidFill>
                  <a:srgbClr val="004272"/>
                </a:solidFill>
                <a:latin typeface="+mn-lt"/>
              </a:rPr>
              <a:t>Légende</a:t>
            </a:r>
          </a:p>
        </p:txBody>
      </p:sp>
      <p:pic>
        <p:nvPicPr>
          <p:cNvPr id="57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364175" y="5790483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" name="Rectangle 59"/>
          <p:cNvSpPr/>
          <p:nvPr userDrawn="1"/>
        </p:nvSpPr>
        <p:spPr bwMode="auto">
          <a:xfrm rot="16200000">
            <a:off x="-1313493" y="3077324"/>
            <a:ext cx="3644146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4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Carrière</a:t>
            </a:r>
          </a:p>
        </p:txBody>
      </p:sp>
      <p:pic>
        <p:nvPicPr>
          <p:cNvPr id="38" name="Image 37" descr="Capture d’écran">
            <a:hlinkClick r:id="rId8" action="ppaction://hlinksldjump"/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8524" y="250341"/>
            <a:ext cx="1173921" cy="769672"/>
          </a:xfrm>
          <a:prstGeom prst="rect">
            <a:avLst/>
          </a:prstGeom>
        </p:spPr>
      </p:pic>
      <p:sp>
        <p:nvSpPr>
          <p:cNvPr id="2" name="ZoneTexte 1"/>
          <p:cNvSpPr txBox="1"/>
          <p:nvPr userDrawn="1"/>
        </p:nvSpPr>
        <p:spPr>
          <a:xfrm>
            <a:off x="6780171" y="5528555"/>
            <a:ext cx="20778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 Acte paramétré dans la Suite 9</a:t>
            </a:r>
            <a:endParaRPr lang="fr-FR" sz="1000" i="1" kern="1200" dirty="0">
              <a:solidFill>
                <a:srgbClr val="004272"/>
              </a:solidFill>
              <a:effectLst/>
              <a:latin typeface="+mn-lt"/>
              <a:ea typeface="ＭＳ Ｐゴシック" pitchFamily="34" charset="-128"/>
              <a:cs typeface="+mn-cs"/>
            </a:endParaRPr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1152" y="5454223"/>
            <a:ext cx="318039" cy="336260"/>
          </a:xfrm>
          <a:prstGeom prst="rect">
            <a:avLst/>
          </a:prstGeom>
        </p:spPr>
      </p:pic>
      <p:pic>
        <p:nvPicPr>
          <p:cNvPr id="58" name="Image 5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4175" y="2468742"/>
            <a:ext cx="318039" cy="336260"/>
          </a:xfrm>
          <a:prstGeom prst="rect">
            <a:avLst/>
          </a:prstGeom>
        </p:spPr>
      </p:pic>
      <p:sp>
        <p:nvSpPr>
          <p:cNvPr id="37" name="Rectangle 36"/>
          <p:cNvSpPr/>
          <p:nvPr userDrawn="1"/>
        </p:nvSpPr>
        <p:spPr bwMode="auto">
          <a:xfrm>
            <a:off x="2586711" y="3311400"/>
            <a:ext cx="288000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indent="0" algn="ctr">
              <a:buFont typeface="Arial" panose="020B0604020202020204" pitchFamily="34" charset="0"/>
              <a:buNone/>
            </a:pPr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Titularisation et</a:t>
            </a:r>
            <a:r>
              <a:rPr lang="fr-FR" sz="1050" i="1" kern="0" baseline="0" dirty="0">
                <a:solidFill>
                  <a:srgbClr val="004272"/>
                </a:solidFill>
                <a:latin typeface="+mn-lt"/>
                <a:cs typeface="ＭＳ Ｐゴシック"/>
              </a:rPr>
              <a:t> Classement</a:t>
            </a:r>
            <a:endParaRPr lang="fr-FR" sz="1050" i="1" kern="0" dirty="0">
              <a:solidFill>
                <a:srgbClr val="004272"/>
              </a:solidFill>
              <a:latin typeface="+mn-lt"/>
              <a:cs typeface="ＭＳ Ｐゴシック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INTCAR0024 (individuel)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INTCAR0033 (collectif)</a:t>
            </a:r>
          </a:p>
        </p:txBody>
      </p:sp>
      <p:sp>
        <p:nvSpPr>
          <p:cNvPr id="43" name="Rectangle 42"/>
          <p:cNvSpPr/>
          <p:nvPr userDrawn="1"/>
        </p:nvSpPr>
        <p:spPr bwMode="auto">
          <a:xfrm>
            <a:off x="2573965" y="4473196"/>
            <a:ext cx="288000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indent="0" algn="ctr">
              <a:buFont typeface="Arial" panose="020B0604020202020204" pitchFamily="34" charset="0"/>
              <a:buNone/>
            </a:pPr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Titularisation contractuel_art.L352-4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INTCAR0002</a:t>
            </a:r>
          </a:p>
        </p:txBody>
      </p:sp>
      <p:pic>
        <p:nvPicPr>
          <p:cNvPr id="59" name="Image 58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1448" y="3525282"/>
            <a:ext cx="318039" cy="336260"/>
          </a:xfrm>
          <a:prstGeom prst="rect">
            <a:avLst/>
          </a:prstGeom>
        </p:spPr>
      </p:pic>
      <p:pic>
        <p:nvPicPr>
          <p:cNvPr id="54" name="Image 53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1447" y="4715673"/>
            <a:ext cx="318039" cy="336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84959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sque class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graphicFrame>
        <p:nvGraphicFramePr>
          <p:cNvPr id="4" name="Object 20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238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20"/>
          <p:cNvGraphicFramePr>
            <a:graphicFrameLocks noChangeAspect="1"/>
          </p:cNvGraphicFramePr>
          <p:nvPr userDrawn="1">
            <p:custDataLst>
              <p:tags r:id="rId3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239" name="think-cell Slide" r:id="rId7" imgW="360" imgH="360" progId="">
                  <p:embed/>
                </p:oleObj>
              </mc:Choice>
              <mc:Fallback>
                <p:oleObj name="think-cell Slide" r:id="rId7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" name="Straight Connector 7"/>
          <p:cNvCxnSpPr>
            <a:cxnSpLocks noChangeShapeType="1"/>
          </p:cNvCxnSpPr>
          <p:nvPr userDrawn="1"/>
        </p:nvCxnSpPr>
        <p:spPr bwMode="auto">
          <a:xfrm>
            <a:off x="449263" y="1052513"/>
            <a:ext cx="3384550" cy="0"/>
          </a:xfrm>
          <a:prstGeom prst="line">
            <a:avLst/>
          </a:prstGeom>
          <a:noFill/>
          <a:ln w="285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cxnSp>
        <p:nvCxnSpPr>
          <p:cNvPr id="8" name="Straight Connector 8"/>
          <p:cNvCxnSpPr>
            <a:cxnSpLocks noChangeShapeType="1"/>
          </p:cNvCxnSpPr>
          <p:nvPr userDrawn="1"/>
        </p:nvCxnSpPr>
        <p:spPr bwMode="auto">
          <a:xfrm>
            <a:off x="3873500" y="1052513"/>
            <a:ext cx="5614988" cy="0"/>
          </a:xfrm>
          <a:prstGeom prst="line">
            <a:avLst/>
          </a:prstGeom>
          <a:noFill/>
          <a:ln w="31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sp>
        <p:nvSpPr>
          <p:cNvPr id="9" name="Slide Number Placeholder 16"/>
          <p:cNvSpPr txBox="1">
            <a:spLocks/>
          </p:cNvSpPr>
          <p:nvPr userDrawn="1"/>
        </p:nvSpPr>
        <p:spPr bwMode="gray">
          <a:xfrm>
            <a:off x="9247188" y="6369050"/>
            <a:ext cx="658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0" i="0" u="none" kern="1200">
                <a:solidFill>
                  <a:srgbClr val="004272"/>
                </a:solidFill>
                <a:latin typeface="+mn-lt"/>
                <a:ea typeface="ＭＳ Ｐゴシック" pitchFamily="-96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0" name="Parallelogram 6"/>
          <p:cNvSpPr>
            <a:spLocks noChangeArrowheads="1"/>
          </p:cNvSpPr>
          <p:nvPr userDrawn="1"/>
        </p:nvSpPr>
        <p:spPr bwMode="auto">
          <a:xfrm>
            <a:off x="9418638" y="6273800"/>
            <a:ext cx="107950" cy="539750"/>
          </a:xfrm>
          <a:prstGeom prst="parallelogram">
            <a:avLst>
              <a:gd name="adj" fmla="val 82329"/>
            </a:avLst>
          </a:prstGeom>
          <a:solidFill>
            <a:srgbClr val="00355C">
              <a:alpha val="39999"/>
            </a:srgbClr>
          </a:solidFill>
          <a:ln>
            <a:noFill/>
          </a:ln>
        </p:spPr>
        <p:txBody>
          <a:bodyPr anchor="ctr"/>
          <a:lstStyle>
            <a:lvl1pPr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fr-FR" sz="1200">
              <a:solidFill>
                <a:srgbClr val="004272"/>
              </a:solidFill>
            </a:endParaRPr>
          </a:p>
        </p:txBody>
      </p:sp>
      <p:sp>
        <p:nvSpPr>
          <p:cNvPr id="40" name="Slide Number Placeholder 3"/>
          <p:cNvSpPr txBox="1">
            <a:spLocks/>
          </p:cNvSpPr>
          <p:nvPr userDrawn="1"/>
        </p:nvSpPr>
        <p:spPr bwMode="gray">
          <a:xfrm>
            <a:off x="9247188" y="6369050"/>
            <a:ext cx="658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0" i="0" u="none" kern="1200">
                <a:solidFill>
                  <a:srgbClr val="004272"/>
                </a:solidFill>
                <a:latin typeface="+mn-lt"/>
                <a:ea typeface="ＭＳ Ｐゴシック" pitchFamily="-96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41" name="Title 2"/>
          <p:cNvSpPr txBox="1">
            <a:spLocks/>
          </p:cNvSpPr>
          <p:nvPr userDrawn="1"/>
        </p:nvSpPr>
        <p:spPr bwMode="gray">
          <a:xfrm>
            <a:off x="428625" y="260350"/>
            <a:ext cx="9061450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+mn-lt"/>
                <a:ea typeface="ＭＳ Ｐゴシック" pitchFamily="34" charset="-128"/>
                <a:cs typeface="Calibri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9pPr>
          </a:lstStyle>
          <a:p>
            <a:pPr eaLnBrk="1" hangingPunct="1"/>
            <a:r>
              <a:rPr lang="fr-FR" sz="1800" b="0" kern="0" dirty="0"/>
              <a:t>Détail des événements </a:t>
            </a:r>
            <a:br>
              <a:rPr lang="fr-FR" sz="1800" b="0" kern="0" dirty="0"/>
            </a:br>
            <a:r>
              <a:rPr lang="fr-FR" sz="1800" kern="0" dirty="0"/>
              <a:t>Processus – Gestion des actes de classement et reclassement</a:t>
            </a:r>
          </a:p>
        </p:txBody>
      </p:sp>
      <p:sp>
        <p:nvSpPr>
          <p:cNvPr id="42" name="TextBox 9"/>
          <p:cNvSpPr txBox="1"/>
          <p:nvPr userDrawn="1"/>
        </p:nvSpPr>
        <p:spPr>
          <a:xfrm>
            <a:off x="8185038" y="60593"/>
            <a:ext cx="1298479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b="1" i="1" dirty="0">
                <a:solidFill>
                  <a:srgbClr val="004272"/>
                </a:solidFill>
                <a:latin typeface="+mn-lt"/>
                <a:hlinkClick r:id="rId8" action="ppaction://hlinksldjump"/>
              </a:rPr>
              <a:t>RETOUR AU SOMMAIRE </a:t>
            </a:r>
            <a:r>
              <a:rPr lang="fr-FR" sz="700" b="1" i="1" dirty="0">
                <a:solidFill>
                  <a:srgbClr val="004272"/>
                </a:solidFill>
                <a:latin typeface="+mn-lt"/>
              </a:rPr>
              <a:t>:</a:t>
            </a:r>
            <a:endParaRPr lang="fr-FR" sz="700" b="1" i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43" name="Rectangle 42"/>
          <p:cNvSpPr/>
          <p:nvPr userDrawn="1"/>
        </p:nvSpPr>
        <p:spPr bwMode="auto">
          <a:xfrm>
            <a:off x="1099227" y="3541277"/>
            <a:ext cx="144000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1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Reclassement</a:t>
            </a:r>
          </a:p>
        </p:txBody>
      </p:sp>
      <p:sp>
        <p:nvSpPr>
          <p:cNvPr id="53" name="Rectangle 52"/>
          <p:cNvSpPr/>
          <p:nvPr userDrawn="1"/>
        </p:nvSpPr>
        <p:spPr bwMode="auto">
          <a:xfrm>
            <a:off x="3264898" y="2755147"/>
            <a:ext cx="2880000" cy="609339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indent="0" algn="ctr">
              <a:buFont typeface="Arial" panose="020B0604020202020204" pitchFamily="34" charset="0"/>
              <a:buNone/>
            </a:pPr>
            <a:r>
              <a:rPr lang="fr-FR" sz="1050" i="1" kern="0" dirty="0" err="1">
                <a:solidFill>
                  <a:srgbClr val="004272"/>
                </a:solidFill>
                <a:latin typeface="+mn-lt"/>
                <a:cs typeface="ＭＳ Ｐゴシック"/>
              </a:rPr>
              <a:t>Intégration_Reclassement</a:t>
            </a:r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 suite</a:t>
            </a:r>
            <a:r>
              <a:rPr lang="fr-FR" sz="1050" i="1" kern="0" baseline="0" dirty="0">
                <a:solidFill>
                  <a:srgbClr val="004272"/>
                </a:solidFill>
                <a:latin typeface="+mn-lt"/>
                <a:cs typeface="ＭＳ Ｐゴシック"/>
              </a:rPr>
              <a:t> à invalidité / inaptitude physique par détachement – intégration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fr-FR" sz="1050" i="1" kern="0" baseline="0" dirty="0">
                <a:solidFill>
                  <a:srgbClr val="004272"/>
                </a:solidFill>
                <a:latin typeface="+mn-lt"/>
                <a:cs typeface="ＭＳ Ｐゴシック"/>
              </a:rPr>
              <a:t>INTCAR0020</a:t>
            </a:r>
            <a:endParaRPr lang="fr-FR" sz="1050" i="1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cxnSp>
        <p:nvCxnSpPr>
          <p:cNvPr id="54" name="Straight Connector 34"/>
          <p:cNvCxnSpPr>
            <a:stCxn id="43" idx="3"/>
            <a:endCxn id="53" idx="1"/>
          </p:cNvCxnSpPr>
          <p:nvPr userDrawn="1"/>
        </p:nvCxnSpPr>
        <p:spPr bwMode="auto">
          <a:xfrm flipV="1">
            <a:off x="2539227" y="3059817"/>
            <a:ext cx="725671" cy="841460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7" name="TextBox 29"/>
          <p:cNvSpPr txBox="1"/>
          <p:nvPr userDrawn="1"/>
        </p:nvSpPr>
        <p:spPr>
          <a:xfrm>
            <a:off x="5958547" y="1215201"/>
            <a:ext cx="1188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Début d’événement</a:t>
            </a:r>
          </a:p>
        </p:txBody>
      </p:sp>
      <p:sp>
        <p:nvSpPr>
          <p:cNvPr id="78" name="TextBox 65"/>
          <p:cNvSpPr txBox="1"/>
          <p:nvPr userDrawn="1"/>
        </p:nvSpPr>
        <p:spPr>
          <a:xfrm>
            <a:off x="8532923" y="1215201"/>
            <a:ext cx="10757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Fin d’événement</a:t>
            </a:r>
          </a:p>
        </p:txBody>
      </p:sp>
      <p:sp>
        <p:nvSpPr>
          <p:cNvPr id="79" name="TextBox 69"/>
          <p:cNvSpPr txBox="1"/>
          <p:nvPr userDrawn="1"/>
        </p:nvSpPr>
        <p:spPr>
          <a:xfrm>
            <a:off x="7214541" y="1292146"/>
            <a:ext cx="11881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Renouvellement</a:t>
            </a:r>
          </a:p>
        </p:txBody>
      </p:sp>
      <p:sp>
        <p:nvSpPr>
          <p:cNvPr id="97" name="Rectangle 96"/>
          <p:cNvSpPr/>
          <p:nvPr userDrawn="1"/>
        </p:nvSpPr>
        <p:spPr bwMode="auto">
          <a:xfrm>
            <a:off x="8711074" y="1628848"/>
            <a:ext cx="793957" cy="3636356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sp>
        <p:nvSpPr>
          <p:cNvPr id="98" name="Rectangle 97"/>
          <p:cNvSpPr/>
          <p:nvPr userDrawn="1"/>
        </p:nvSpPr>
        <p:spPr bwMode="auto">
          <a:xfrm>
            <a:off x="7407274" y="1628801"/>
            <a:ext cx="793957" cy="2508823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cxnSp>
        <p:nvCxnSpPr>
          <p:cNvPr id="101" name="Straight Connector 66"/>
          <p:cNvCxnSpPr/>
          <p:nvPr userDrawn="1"/>
        </p:nvCxnSpPr>
        <p:spPr bwMode="auto">
          <a:xfrm>
            <a:off x="7180610" y="1629204"/>
            <a:ext cx="0" cy="3636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02" name="Straight Connector 68"/>
          <p:cNvCxnSpPr/>
          <p:nvPr userDrawn="1"/>
        </p:nvCxnSpPr>
        <p:spPr bwMode="auto">
          <a:xfrm>
            <a:off x="8436604" y="1623397"/>
            <a:ext cx="0" cy="3636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74" name="Rectangle 73"/>
          <p:cNvSpPr/>
          <p:nvPr userDrawn="1"/>
        </p:nvSpPr>
        <p:spPr bwMode="auto">
          <a:xfrm>
            <a:off x="1136576" y="1736812"/>
            <a:ext cx="1440000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1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Classement</a:t>
            </a:r>
          </a:p>
        </p:txBody>
      </p:sp>
      <p:sp>
        <p:nvSpPr>
          <p:cNvPr id="75" name="Rectangle 74"/>
          <p:cNvSpPr/>
          <p:nvPr userDrawn="1"/>
        </p:nvSpPr>
        <p:spPr bwMode="auto">
          <a:xfrm>
            <a:off x="3240204" y="1639087"/>
            <a:ext cx="2880000" cy="438539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indent="0" algn="ctr">
              <a:buFont typeface="Arial" panose="020B0604020202020204" pitchFamily="34" charset="0"/>
              <a:buNone/>
            </a:pPr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Classement  suite à avancement de grade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INTCAR0022</a:t>
            </a:r>
          </a:p>
        </p:txBody>
      </p:sp>
      <p:cxnSp>
        <p:nvCxnSpPr>
          <p:cNvPr id="312932" name="Connecteur droit 312931"/>
          <p:cNvCxnSpPr>
            <a:stCxn id="74" idx="3"/>
            <a:endCxn id="75" idx="1"/>
          </p:cNvCxnSpPr>
          <p:nvPr userDrawn="1"/>
        </p:nvCxnSpPr>
        <p:spPr bwMode="auto">
          <a:xfrm flipV="1">
            <a:off x="2576576" y="1858357"/>
            <a:ext cx="663628" cy="238455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56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357156" y="5792852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" name="Image 56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2775" y="6022353"/>
            <a:ext cx="362413" cy="362413"/>
          </a:xfrm>
          <a:prstGeom prst="rect">
            <a:avLst/>
          </a:prstGeom>
        </p:spPr>
      </p:pic>
      <p:grpSp>
        <p:nvGrpSpPr>
          <p:cNvPr id="59" name="Groupe 58"/>
          <p:cNvGrpSpPr/>
          <p:nvPr userDrawn="1"/>
        </p:nvGrpSpPr>
        <p:grpSpPr>
          <a:xfrm>
            <a:off x="6223389" y="6242136"/>
            <a:ext cx="2624809" cy="272288"/>
            <a:chOff x="5786383" y="6231640"/>
            <a:chExt cx="2624809" cy="342577"/>
          </a:xfrm>
        </p:grpSpPr>
        <p:sp>
          <p:nvSpPr>
            <p:cNvPr id="60" name="TextBox 54"/>
            <p:cNvSpPr txBox="1"/>
            <p:nvPr/>
          </p:nvSpPr>
          <p:spPr>
            <a:xfrm>
              <a:off x="5786383" y="6291428"/>
              <a:ext cx="396044" cy="282789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r>
                <a:rPr lang="fr-FR" sz="3200" b="1" dirty="0">
                  <a:solidFill>
                    <a:srgbClr val="FFC000"/>
                  </a:solidFill>
                  <a:latin typeface="+mn-lt"/>
                </a:rPr>
                <a:t>~</a:t>
              </a:r>
            </a:p>
          </p:txBody>
        </p:sp>
        <p:sp>
          <p:nvSpPr>
            <p:cNvPr id="61" name="TextBox 59"/>
            <p:cNvSpPr txBox="1"/>
            <p:nvPr/>
          </p:nvSpPr>
          <p:spPr>
            <a:xfrm>
              <a:off x="6272165" y="6231640"/>
              <a:ext cx="2139027" cy="3097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en cours de validation</a:t>
              </a:r>
            </a:p>
          </p:txBody>
        </p:sp>
      </p:grpSp>
      <p:sp>
        <p:nvSpPr>
          <p:cNvPr id="64" name="TextBox 60"/>
          <p:cNvSpPr txBox="1"/>
          <p:nvPr/>
        </p:nvSpPr>
        <p:spPr>
          <a:xfrm>
            <a:off x="6707206" y="6444928"/>
            <a:ext cx="21390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dirty="0">
                <a:solidFill>
                  <a:srgbClr val="004272"/>
                </a:solidFill>
                <a:latin typeface="+mn-lt"/>
              </a:rPr>
              <a:t>Acte à produire</a:t>
            </a:r>
          </a:p>
        </p:txBody>
      </p:sp>
      <p:sp>
        <p:nvSpPr>
          <p:cNvPr id="44" name="Rectangle 43"/>
          <p:cNvSpPr/>
          <p:nvPr userDrawn="1"/>
        </p:nvSpPr>
        <p:spPr bwMode="auto">
          <a:xfrm rot="16200000">
            <a:off x="-1313493" y="3077324"/>
            <a:ext cx="3644146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4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Carrière</a:t>
            </a:r>
          </a:p>
        </p:txBody>
      </p:sp>
      <p:sp>
        <p:nvSpPr>
          <p:cNvPr id="48" name="Rectangle 47"/>
          <p:cNvSpPr/>
          <p:nvPr userDrawn="1"/>
        </p:nvSpPr>
        <p:spPr bwMode="auto">
          <a:xfrm>
            <a:off x="3260752" y="3664930"/>
            <a:ext cx="2880000" cy="472694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indent="0" algn="ctr">
              <a:buFont typeface="Arial" panose="020B0604020202020204" pitchFamily="34" charset="0"/>
              <a:buNone/>
            </a:pPr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Reclassement suite à invalidité / inaptitude physique par détachement – réintégration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INTCAR0019</a:t>
            </a:r>
          </a:p>
        </p:txBody>
      </p:sp>
      <p:cxnSp>
        <p:nvCxnSpPr>
          <p:cNvPr id="49" name="Straight Connector 34"/>
          <p:cNvCxnSpPr>
            <a:stCxn id="43" idx="3"/>
            <a:endCxn id="48" idx="1"/>
          </p:cNvCxnSpPr>
          <p:nvPr userDrawn="1"/>
        </p:nvCxnSpPr>
        <p:spPr bwMode="auto">
          <a:xfrm>
            <a:off x="2539227" y="3901277"/>
            <a:ext cx="721525" cy="0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0" name="Rectangle 49"/>
          <p:cNvSpPr/>
          <p:nvPr userDrawn="1"/>
        </p:nvSpPr>
        <p:spPr bwMode="auto">
          <a:xfrm>
            <a:off x="3319589" y="4432469"/>
            <a:ext cx="2880000" cy="688719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indent="0" algn="ctr">
              <a:buFont typeface="Arial" panose="020B0604020202020204" pitchFamily="34" charset="0"/>
              <a:buNone/>
            </a:pPr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Reclassement suite à invalidité</a:t>
            </a:r>
            <a:r>
              <a:rPr lang="fr-FR" sz="1050" i="1" kern="0" baseline="0" dirty="0">
                <a:solidFill>
                  <a:srgbClr val="004272"/>
                </a:solidFill>
                <a:latin typeface="+mn-lt"/>
                <a:cs typeface="ＭＳ Ｐゴシック"/>
              </a:rPr>
              <a:t> / inaptitude physique par détachement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fr-FR" sz="1050" i="1" kern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INTCAR0017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fr-FR" sz="1050" i="1" kern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INTCAR0018</a:t>
            </a:r>
          </a:p>
        </p:txBody>
      </p:sp>
      <p:cxnSp>
        <p:nvCxnSpPr>
          <p:cNvPr id="51" name="Straight Connector 34"/>
          <p:cNvCxnSpPr>
            <a:stCxn id="43" idx="3"/>
            <a:endCxn id="50" idx="1"/>
          </p:cNvCxnSpPr>
          <p:nvPr userDrawn="1"/>
        </p:nvCxnSpPr>
        <p:spPr bwMode="auto">
          <a:xfrm>
            <a:off x="2539227" y="3901277"/>
            <a:ext cx="780362" cy="875552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65" name="Image 64" descr="Capture d’écran">
            <a:hlinkClick r:id="rId8" action="ppaction://hlinksldjump"/>
          </p:cNvPr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8524" y="250341"/>
            <a:ext cx="1173921" cy="769672"/>
          </a:xfrm>
          <a:prstGeom prst="rect">
            <a:avLst/>
          </a:prstGeom>
        </p:spPr>
      </p:pic>
      <p:sp>
        <p:nvSpPr>
          <p:cNvPr id="71" name="Rectangle 70"/>
          <p:cNvSpPr/>
          <p:nvPr userDrawn="1"/>
        </p:nvSpPr>
        <p:spPr bwMode="auto">
          <a:xfrm>
            <a:off x="3260752" y="2175877"/>
            <a:ext cx="2880000" cy="438539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indent="0" algn="ctr">
              <a:buFont typeface="Arial" panose="020B0604020202020204" pitchFamily="34" charset="0"/>
              <a:buNone/>
            </a:pPr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Classement suite à changement de corps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fr-FR" sz="1050" i="1" kern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INTCAR0023</a:t>
            </a:r>
          </a:p>
        </p:txBody>
      </p:sp>
      <p:cxnSp>
        <p:nvCxnSpPr>
          <p:cNvPr id="73" name="Connecteur droit 72"/>
          <p:cNvCxnSpPr>
            <a:stCxn id="74" idx="3"/>
            <a:endCxn id="71" idx="1"/>
          </p:cNvCxnSpPr>
          <p:nvPr userDrawn="1"/>
        </p:nvCxnSpPr>
        <p:spPr bwMode="auto">
          <a:xfrm>
            <a:off x="2576576" y="2096812"/>
            <a:ext cx="684176" cy="298335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6" name="TextBox 58"/>
          <p:cNvSpPr txBox="1"/>
          <p:nvPr userDrawn="1"/>
        </p:nvSpPr>
        <p:spPr>
          <a:xfrm>
            <a:off x="6717196" y="5769260"/>
            <a:ext cx="2126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Acte modélisé dans INGRES</a:t>
            </a:r>
            <a:endParaRPr lang="fr-FR" sz="1000" b="1" i="1" dirty="0">
              <a:solidFill>
                <a:srgbClr val="004272"/>
              </a:solidFill>
              <a:latin typeface="+mn-lt"/>
            </a:endParaRPr>
          </a:p>
        </p:txBody>
      </p:sp>
      <p:sp>
        <p:nvSpPr>
          <p:cNvPr id="80" name="TextBox 58"/>
          <p:cNvSpPr txBox="1"/>
          <p:nvPr userDrawn="1"/>
        </p:nvSpPr>
        <p:spPr>
          <a:xfrm>
            <a:off x="6698775" y="6019984"/>
            <a:ext cx="23444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dirty="0">
                <a:solidFill>
                  <a:srgbClr val="004272"/>
                </a:solidFill>
                <a:latin typeface="+mn-lt"/>
              </a:rPr>
              <a:t>A</a:t>
            </a:r>
            <a:r>
              <a:rPr lang="fr-FR" sz="1000" b="1" i="1" baseline="0" dirty="0">
                <a:solidFill>
                  <a:srgbClr val="004272"/>
                </a:solidFill>
                <a:latin typeface="+mn-lt"/>
              </a:rPr>
              <a:t>cte</a:t>
            </a:r>
            <a:r>
              <a:rPr lang="fr-FR" sz="1000" b="1" i="1" dirty="0">
                <a:solidFill>
                  <a:srgbClr val="004272"/>
                </a:solidFill>
                <a:latin typeface="+mn-lt"/>
              </a:rPr>
              <a:t> documentaire validé</a:t>
            </a:r>
          </a:p>
        </p:txBody>
      </p:sp>
      <p:sp>
        <p:nvSpPr>
          <p:cNvPr id="81" name="Rectangle 80"/>
          <p:cNvSpPr/>
          <p:nvPr userDrawn="1"/>
        </p:nvSpPr>
        <p:spPr bwMode="auto">
          <a:xfrm>
            <a:off x="6263824" y="5349832"/>
            <a:ext cx="2854029" cy="1343158"/>
          </a:xfrm>
          <a:prstGeom prst="rect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1200" kern="0" dirty="0" err="1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83" name="ZoneTexte 82"/>
          <p:cNvSpPr txBox="1"/>
          <p:nvPr userDrawn="1"/>
        </p:nvSpPr>
        <p:spPr>
          <a:xfrm>
            <a:off x="6717196" y="5528555"/>
            <a:ext cx="204254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Acte paramétré dans la Suite 9</a:t>
            </a:r>
            <a:endParaRPr lang="fr-FR" sz="1000" i="1" kern="1200" dirty="0">
              <a:solidFill>
                <a:srgbClr val="004272"/>
              </a:solidFill>
              <a:effectLst/>
              <a:latin typeface="+mn-lt"/>
              <a:ea typeface="ＭＳ Ｐゴシック" pitchFamily="34" charset="-128"/>
              <a:cs typeface="+mn-cs"/>
            </a:endParaRPr>
          </a:p>
        </p:txBody>
      </p:sp>
      <p:pic>
        <p:nvPicPr>
          <p:cNvPr id="84" name="Image 83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1152" y="5454223"/>
            <a:ext cx="318039" cy="336260"/>
          </a:xfrm>
          <a:prstGeom prst="rect">
            <a:avLst/>
          </a:prstGeom>
        </p:spPr>
      </p:pic>
      <p:sp>
        <p:nvSpPr>
          <p:cNvPr id="55" name="TextBox 64"/>
          <p:cNvSpPr txBox="1"/>
          <p:nvPr userDrawn="1"/>
        </p:nvSpPr>
        <p:spPr>
          <a:xfrm>
            <a:off x="6258881" y="5210369"/>
            <a:ext cx="710343" cy="2462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>
                <a:solidFill>
                  <a:srgbClr val="004272"/>
                </a:solidFill>
                <a:latin typeface="+mn-lt"/>
              </a:rPr>
              <a:t>Légende</a:t>
            </a:r>
          </a:p>
        </p:txBody>
      </p:sp>
      <p:pic>
        <p:nvPicPr>
          <p:cNvPr id="85" name="Image 84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2374" y="2939710"/>
            <a:ext cx="318039" cy="336260"/>
          </a:xfrm>
          <a:prstGeom prst="rect">
            <a:avLst/>
          </a:prstGeom>
        </p:spPr>
      </p:pic>
      <p:pic>
        <p:nvPicPr>
          <p:cNvPr id="86" name="Image 85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0162" y="2201749"/>
            <a:ext cx="318039" cy="336260"/>
          </a:xfrm>
          <a:prstGeom prst="rect">
            <a:avLst/>
          </a:prstGeom>
        </p:spPr>
      </p:pic>
      <p:pic>
        <p:nvPicPr>
          <p:cNvPr id="87" name="Image 86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2374" y="1714485"/>
            <a:ext cx="318039" cy="336260"/>
          </a:xfrm>
          <a:prstGeom prst="rect">
            <a:avLst/>
          </a:prstGeom>
        </p:spPr>
      </p:pic>
      <p:pic>
        <p:nvPicPr>
          <p:cNvPr id="58" name="Picture 3" descr="D:\SkyDrive\Pro\Divers\Couteau suisse\PNG\Flèches &amp; signes\button_cancel.pn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371568" y="6523557"/>
            <a:ext cx="201612" cy="140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" name="Image 51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0162" y="3740812"/>
            <a:ext cx="318039" cy="336260"/>
          </a:xfrm>
          <a:prstGeom prst="rect">
            <a:avLst/>
          </a:prstGeom>
        </p:spPr>
      </p:pic>
      <p:pic>
        <p:nvPicPr>
          <p:cNvPr id="62" name="Image 61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2374" y="4615454"/>
            <a:ext cx="318039" cy="336260"/>
          </a:xfrm>
          <a:prstGeom prst="rect">
            <a:avLst/>
          </a:prstGeom>
        </p:spPr>
      </p:pic>
      <p:pic>
        <p:nvPicPr>
          <p:cNvPr id="63" name="Image 62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7841" y="4599619"/>
            <a:ext cx="318039" cy="336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6754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sque avct échelon chevr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20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276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20"/>
          <p:cNvGraphicFramePr>
            <a:graphicFrameLocks noChangeAspect="1"/>
          </p:cNvGraphicFramePr>
          <p:nvPr userDrawn="1">
            <p:custDataLst>
              <p:tags r:id="rId3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277" name="think-cell Slide" r:id="rId7" imgW="360" imgH="360" progId="">
                  <p:embed/>
                </p:oleObj>
              </mc:Choice>
              <mc:Fallback>
                <p:oleObj name="think-cell Slide" r:id="rId7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6" name="Straight Connector 7"/>
          <p:cNvCxnSpPr>
            <a:cxnSpLocks noChangeShapeType="1"/>
          </p:cNvCxnSpPr>
          <p:nvPr userDrawn="1"/>
        </p:nvCxnSpPr>
        <p:spPr bwMode="auto">
          <a:xfrm>
            <a:off x="449263" y="1052513"/>
            <a:ext cx="3384550" cy="0"/>
          </a:xfrm>
          <a:prstGeom prst="line">
            <a:avLst/>
          </a:prstGeom>
          <a:noFill/>
          <a:ln w="285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cxnSp>
        <p:nvCxnSpPr>
          <p:cNvPr id="117" name="Straight Connector 8"/>
          <p:cNvCxnSpPr>
            <a:cxnSpLocks noChangeShapeType="1"/>
          </p:cNvCxnSpPr>
          <p:nvPr userDrawn="1"/>
        </p:nvCxnSpPr>
        <p:spPr bwMode="auto">
          <a:xfrm>
            <a:off x="3873500" y="1052513"/>
            <a:ext cx="5614988" cy="0"/>
          </a:xfrm>
          <a:prstGeom prst="line">
            <a:avLst/>
          </a:prstGeom>
          <a:noFill/>
          <a:ln w="3175" algn="ctr">
            <a:solidFill>
              <a:srgbClr val="00355C">
                <a:alpha val="39999"/>
              </a:srgbClr>
            </a:solidFill>
            <a:round/>
            <a:headEnd/>
            <a:tailEnd/>
          </a:ln>
        </p:spPr>
      </p:cxnSp>
      <p:sp>
        <p:nvSpPr>
          <p:cNvPr id="146" name="Slide Number Placeholder 3"/>
          <p:cNvSpPr txBox="1">
            <a:spLocks/>
          </p:cNvSpPr>
          <p:nvPr userDrawn="1"/>
        </p:nvSpPr>
        <p:spPr bwMode="gray">
          <a:xfrm>
            <a:off x="9247188" y="6369050"/>
            <a:ext cx="658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0" i="0" u="none" kern="1200">
                <a:solidFill>
                  <a:srgbClr val="004272"/>
                </a:solidFill>
                <a:latin typeface="+mn-lt"/>
                <a:ea typeface="ＭＳ Ｐゴシック" pitchFamily="-96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rgbClr val="007469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49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9247188" y="6369050"/>
            <a:ext cx="658812" cy="457200"/>
          </a:xfrm>
        </p:spPr>
        <p:txBody>
          <a:bodyPr/>
          <a:lstStyle/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50" name="TextBox 9"/>
          <p:cNvSpPr txBox="1"/>
          <p:nvPr userDrawn="1"/>
        </p:nvSpPr>
        <p:spPr>
          <a:xfrm>
            <a:off x="8185038" y="60593"/>
            <a:ext cx="1298479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700" b="1" i="1" dirty="0">
                <a:solidFill>
                  <a:srgbClr val="004272"/>
                </a:solidFill>
                <a:latin typeface="+mn-lt"/>
                <a:hlinkClick r:id="rId8" action="ppaction://hlinksldjump"/>
              </a:rPr>
              <a:t>RETOUR AU SOMMAIRE </a:t>
            </a:r>
            <a:r>
              <a:rPr lang="fr-FR" sz="700" b="1" i="1" dirty="0">
                <a:solidFill>
                  <a:srgbClr val="004272"/>
                </a:solidFill>
                <a:latin typeface="+mn-lt"/>
              </a:rPr>
              <a:t>:</a:t>
            </a:r>
            <a:endParaRPr lang="fr-FR" sz="700" b="1" i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151" name="Rectangle 150"/>
          <p:cNvSpPr/>
          <p:nvPr userDrawn="1"/>
        </p:nvSpPr>
        <p:spPr bwMode="auto">
          <a:xfrm>
            <a:off x="992560" y="2240868"/>
            <a:ext cx="1800200" cy="576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100" b="1" kern="0" dirty="0">
                <a:solidFill>
                  <a:srgbClr val="004272"/>
                </a:solidFill>
                <a:latin typeface="+mn-lt"/>
                <a:cs typeface="Arial" panose="020B0604020202020204" pitchFamily="34" charset="0"/>
              </a:rPr>
              <a:t>Avancement d’échelon</a:t>
            </a:r>
          </a:p>
        </p:txBody>
      </p:sp>
      <p:sp>
        <p:nvSpPr>
          <p:cNvPr id="153" name="Rectangle 152"/>
          <p:cNvSpPr/>
          <p:nvPr userDrawn="1"/>
        </p:nvSpPr>
        <p:spPr bwMode="auto">
          <a:xfrm>
            <a:off x="3462122" y="2240868"/>
            <a:ext cx="2508225" cy="576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Avancement d’échelon</a:t>
            </a:r>
            <a:r>
              <a:rPr lang="fr-FR" sz="1050" i="1" kern="0" baseline="0" dirty="0">
                <a:solidFill>
                  <a:srgbClr val="004272"/>
                </a:solidFill>
                <a:latin typeface="+mn-lt"/>
                <a:cs typeface="ＭＳ Ｐゴシック"/>
              </a:rPr>
              <a:t> sur un emploi fonctionnel</a:t>
            </a:r>
          </a:p>
          <a:p>
            <a:pPr algn="ctr"/>
            <a:r>
              <a:rPr lang="fr-FR" sz="1050" i="1" kern="0" baseline="0" dirty="0">
                <a:solidFill>
                  <a:srgbClr val="004272"/>
                </a:solidFill>
                <a:latin typeface="+mn-lt"/>
                <a:cs typeface="ＭＳ Ｐゴシック"/>
              </a:rPr>
              <a:t>INTCAR0008</a:t>
            </a:r>
            <a:endParaRPr lang="fr-FR" sz="1050" i="1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cxnSp>
        <p:nvCxnSpPr>
          <p:cNvPr id="154" name="Straight Connector 34"/>
          <p:cNvCxnSpPr>
            <a:stCxn id="151" idx="3"/>
            <a:endCxn id="153" idx="1"/>
          </p:cNvCxnSpPr>
          <p:nvPr userDrawn="1"/>
        </p:nvCxnSpPr>
        <p:spPr bwMode="auto">
          <a:xfrm>
            <a:off x="2792760" y="2528868"/>
            <a:ext cx="669362" cy="0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3" name="Title 2"/>
          <p:cNvSpPr txBox="1">
            <a:spLocks/>
          </p:cNvSpPr>
          <p:nvPr userDrawn="1"/>
        </p:nvSpPr>
        <p:spPr bwMode="gray">
          <a:xfrm>
            <a:off x="425480" y="260647"/>
            <a:ext cx="9061450" cy="7557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+mn-lt"/>
                <a:ea typeface="ＭＳ Ｐゴシック" pitchFamily="34" charset="-128"/>
                <a:cs typeface="Calibri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355C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755C"/>
                </a:solidFill>
                <a:latin typeface="Verdana" pitchFamily="34" charset="0"/>
                <a:ea typeface="ＭＳ Ｐゴシック" pitchFamily="-96" charset="-128"/>
              </a:defRPr>
            </a:lvl9pPr>
          </a:lstStyle>
          <a:p>
            <a:pPr eaLnBrk="1" hangingPunct="1"/>
            <a:r>
              <a:rPr lang="fr-FR" sz="1800" b="0" kern="0" dirty="0"/>
              <a:t>Détail des événements </a:t>
            </a:r>
            <a:br>
              <a:rPr lang="fr-FR" sz="1800" b="0" kern="0" dirty="0"/>
            </a:br>
            <a:r>
              <a:rPr lang="fr-FR" sz="1800" kern="0" dirty="0"/>
              <a:t>Processus - Gestion de l’avancement d’échelon et </a:t>
            </a:r>
          </a:p>
          <a:p>
            <a:pPr eaLnBrk="1" hangingPunct="1"/>
            <a:r>
              <a:rPr lang="fr-FR" sz="1800" kern="0" dirty="0"/>
              <a:t>du</a:t>
            </a:r>
            <a:r>
              <a:rPr lang="fr-FR" sz="1800" kern="0" baseline="0" dirty="0"/>
              <a:t> Reclassement hors promotion</a:t>
            </a:r>
            <a:endParaRPr lang="fr-FR" sz="1800" kern="0" dirty="0"/>
          </a:p>
        </p:txBody>
      </p:sp>
      <p:sp>
        <p:nvSpPr>
          <p:cNvPr id="66" name="TextBox 29"/>
          <p:cNvSpPr txBox="1"/>
          <p:nvPr userDrawn="1"/>
        </p:nvSpPr>
        <p:spPr>
          <a:xfrm>
            <a:off x="5970347" y="1215201"/>
            <a:ext cx="1188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Début d’événement</a:t>
            </a:r>
          </a:p>
        </p:txBody>
      </p:sp>
      <p:sp>
        <p:nvSpPr>
          <p:cNvPr id="67" name="TextBox 65"/>
          <p:cNvSpPr txBox="1"/>
          <p:nvPr userDrawn="1"/>
        </p:nvSpPr>
        <p:spPr>
          <a:xfrm>
            <a:off x="8544723" y="1215201"/>
            <a:ext cx="10757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Fin d’événement</a:t>
            </a:r>
          </a:p>
        </p:txBody>
      </p:sp>
      <p:sp>
        <p:nvSpPr>
          <p:cNvPr id="79" name="TextBox 69"/>
          <p:cNvSpPr txBox="1"/>
          <p:nvPr userDrawn="1"/>
        </p:nvSpPr>
        <p:spPr>
          <a:xfrm>
            <a:off x="7226341" y="1292146"/>
            <a:ext cx="11881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>
                <a:solidFill>
                  <a:srgbClr val="004272"/>
                </a:solidFill>
                <a:latin typeface="+mn-lt"/>
              </a:rPr>
              <a:t>Renouvellement</a:t>
            </a:r>
          </a:p>
        </p:txBody>
      </p:sp>
      <p:sp>
        <p:nvSpPr>
          <p:cNvPr id="88" name="Rectangle 87"/>
          <p:cNvSpPr/>
          <p:nvPr userDrawn="1"/>
        </p:nvSpPr>
        <p:spPr bwMode="auto">
          <a:xfrm>
            <a:off x="8722874" y="1628848"/>
            <a:ext cx="793957" cy="3385540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sp>
        <p:nvSpPr>
          <p:cNvPr id="89" name="Rectangle 88"/>
          <p:cNvSpPr/>
          <p:nvPr userDrawn="1"/>
        </p:nvSpPr>
        <p:spPr bwMode="auto">
          <a:xfrm>
            <a:off x="7419074" y="1628802"/>
            <a:ext cx="793957" cy="3390638"/>
          </a:xfrm>
          <a:prstGeom prst="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Sans objet</a:t>
            </a:r>
          </a:p>
        </p:txBody>
      </p:sp>
      <p:cxnSp>
        <p:nvCxnSpPr>
          <p:cNvPr id="92" name="Straight Connector 66"/>
          <p:cNvCxnSpPr/>
          <p:nvPr userDrawn="1"/>
        </p:nvCxnSpPr>
        <p:spPr bwMode="auto">
          <a:xfrm>
            <a:off x="7192410" y="1629204"/>
            <a:ext cx="0" cy="3888028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3" name="Straight Connector 68"/>
          <p:cNvCxnSpPr/>
          <p:nvPr userDrawn="1"/>
        </p:nvCxnSpPr>
        <p:spPr bwMode="auto">
          <a:xfrm>
            <a:off x="8448404" y="1623397"/>
            <a:ext cx="0" cy="3893835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64" name="Rectangle 63"/>
          <p:cNvSpPr/>
          <p:nvPr userDrawn="1"/>
        </p:nvSpPr>
        <p:spPr bwMode="auto">
          <a:xfrm>
            <a:off x="3471226" y="4646936"/>
            <a:ext cx="2499121" cy="72628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 err="1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Reclassement_chgt_corpsOUgrade_hors_promotion</a:t>
            </a:r>
            <a:r>
              <a:rPr lang="fr-FR" sz="1050" i="1" kern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 (T)</a:t>
            </a:r>
          </a:p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INTCAR0036</a:t>
            </a:r>
            <a:r>
              <a:rPr lang="fr-FR" sz="1050" i="1" kern="0" baseline="0" dirty="0">
                <a:solidFill>
                  <a:srgbClr val="004272"/>
                </a:solidFill>
                <a:latin typeface="+mn-lt"/>
                <a:cs typeface="ＭＳ Ｐゴシック"/>
              </a:rPr>
              <a:t> (individuel)</a:t>
            </a:r>
          </a:p>
          <a:p>
            <a:pPr algn="ctr"/>
            <a:r>
              <a:rPr lang="fr-FR" sz="1050" i="1" kern="0" baseline="0" dirty="0">
                <a:solidFill>
                  <a:srgbClr val="004272"/>
                </a:solidFill>
                <a:latin typeface="+mn-lt"/>
                <a:cs typeface="ＭＳ Ｐゴシック"/>
              </a:rPr>
              <a:t>INTCAR0038 (collectif)</a:t>
            </a:r>
            <a:endParaRPr lang="fr-FR" sz="1050" i="1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65" name="Rectangle 64"/>
          <p:cNvSpPr/>
          <p:nvPr userDrawn="1"/>
        </p:nvSpPr>
        <p:spPr bwMode="auto">
          <a:xfrm>
            <a:off x="3440831" y="1577009"/>
            <a:ext cx="2529516" cy="576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Avancement d’échelon</a:t>
            </a:r>
            <a:r>
              <a:rPr lang="fr-FR" sz="1050" i="1" kern="0" baseline="0" dirty="0">
                <a:solidFill>
                  <a:srgbClr val="004272"/>
                </a:solidFill>
                <a:latin typeface="+mn-lt"/>
                <a:cs typeface="ＭＳ Ｐゴシック"/>
              </a:rPr>
              <a:t> dans un corps</a:t>
            </a:r>
          </a:p>
          <a:p>
            <a:pPr algn="ctr"/>
            <a:r>
              <a:rPr lang="fr-FR" sz="1050" i="1" kern="0" baseline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INTCAR0003</a:t>
            </a:r>
          </a:p>
        </p:txBody>
      </p:sp>
      <p:sp>
        <p:nvSpPr>
          <p:cNvPr id="69" name="Rectangle 68"/>
          <p:cNvSpPr/>
          <p:nvPr userDrawn="1"/>
        </p:nvSpPr>
        <p:spPr bwMode="auto">
          <a:xfrm>
            <a:off x="3471226" y="3645088"/>
            <a:ext cx="2499121" cy="757552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 err="1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Reclassement_dans_grade_hors_promotion</a:t>
            </a:r>
            <a:r>
              <a:rPr lang="fr-FR" sz="1050" i="1" kern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 (T)</a:t>
            </a:r>
          </a:p>
          <a:p>
            <a:pPr algn="ctr"/>
            <a:r>
              <a:rPr lang="fr-FR" sz="1050" i="1" kern="0" baseline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INTCAR0035</a:t>
            </a:r>
            <a:r>
              <a:rPr lang="fr-FR" sz="1050" i="1" kern="0" baseline="0" dirty="0">
                <a:solidFill>
                  <a:srgbClr val="004272"/>
                </a:solidFill>
                <a:latin typeface="+mn-lt"/>
                <a:cs typeface="ＭＳ Ｐゴシック"/>
              </a:rPr>
              <a:t> (individuel)</a:t>
            </a:r>
          </a:p>
          <a:p>
            <a:pPr algn="ctr"/>
            <a:r>
              <a:rPr lang="fr-FR" sz="1050" i="1" kern="0" baseline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ＭＳ Ｐゴシック"/>
              </a:rPr>
              <a:t>INTCAR0037 </a:t>
            </a:r>
            <a:r>
              <a:rPr lang="fr-FR" sz="1050" i="1" kern="0" baseline="0" dirty="0">
                <a:solidFill>
                  <a:srgbClr val="004272"/>
                </a:solidFill>
                <a:latin typeface="+mn-lt"/>
                <a:cs typeface="ＭＳ Ｐゴシック"/>
              </a:rPr>
              <a:t>(collectif)</a:t>
            </a:r>
            <a:endParaRPr lang="fr-FR" sz="1050" i="1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cxnSp>
        <p:nvCxnSpPr>
          <p:cNvPr id="6" name="Connecteur droit 5"/>
          <p:cNvCxnSpPr>
            <a:stCxn id="151" idx="3"/>
            <a:endCxn id="65" idx="1"/>
          </p:cNvCxnSpPr>
          <p:nvPr userDrawn="1"/>
        </p:nvCxnSpPr>
        <p:spPr bwMode="auto">
          <a:xfrm flipV="1">
            <a:off x="2792760" y="1865009"/>
            <a:ext cx="648071" cy="663859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Connecteur droit 7"/>
          <p:cNvCxnSpPr>
            <a:stCxn id="55" idx="3"/>
            <a:endCxn id="69" idx="1"/>
          </p:cNvCxnSpPr>
          <p:nvPr userDrawn="1"/>
        </p:nvCxnSpPr>
        <p:spPr bwMode="auto">
          <a:xfrm flipV="1">
            <a:off x="2792760" y="4023864"/>
            <a:ext cx="678466" cy="449284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Connecteur droit 11"/>
          <p:cNvCxnSpPr>
            <a:stCxn id="55" idx="3"/>
            <a:endCxn id="64" idx="1"/>
          </p:cNvCxnSpPr>
          <p:nvPr userDrawn="1"/>
        </p:nvCxnSpPr>
        <p:spPr bwMode="auto">
          <a:xfrm>
            <a:off x="2792760" y="4473148"/>
            <a:ext cx="678466" cy="536928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44" name="Image 43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2922" y="6090923"/>
            <a:ext cx="362413" cy="362413"/>
          </a:xfrm>
          <a:prstGeom prst="rect">
            <a:avLst/>
          </a:prstGeom>
        </p:spPr>
      </p:pic>
      <p:sp>
        <p:nvSpPr>
          <p:cNvPr id="45" name="TextBox 58"/>
          <p:cNvSpPr txBox="1"/>
          <p:nvPr userDrawn="1"/>
        </p:nvSpPr>
        <p:spPr>
          <a:xfrm>
            <a:off x="6825208" y="6099103"/>
            <a:ext cx="23444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dirty="0">
                <a:solidFill>
                  <a:srgbClr val="004272"/>
                </a:solidFill>
                <a:latin typeface="+mn-lt"/>
              </a:rPr>
              <a:t>A</a:t>
            </a:r>
            <a:r>
              <a:rPr lang="fr-FR" sz="1000" b="1" i="1" baseline="0" dirty="0">
                <a:solidFill>
                  <a:srgbClr val="004272"/>
                </a:solidFill>
                <a:latin typeface="+mn-lt"/>
              </a:rPr>
              <a:t>cte</a:t>
            </a:r>
            <a:r>
              <a:rPr lang="fr-FR" sz="1000" b="1" i="1" dirty="0">
                <a:solidFill>
                  <a:srgbClr val="004272"/>
                </a:solidFill>
                <a:latin typeface="+mn-lt"/>
              </a:rPr>
              <a:t> documentaire validé</a:t>
            </a:r>
          </a:p>
        </p:txBody>
      </p:sp>
      <p:grpSp>
        <p:nvGrpSpPr>
          <p:cNvPr id="46" name="Groupe 45"/>
          <p:cNvGrpSpPr/>
          <p:nvPr userDrawn="1"/>
        </p:nvGrpSpPr>
        <p:grpSpPr>
          <a:xfrm>
            <a:off x="6368169" y="6315126"/>
            <a:ext cx="2596066" cy="246222"/>
            <a:chOff x="5727309" y="6347218"/>
            <a:chExt cx="2596066" cy="309782"/>
          </a:xfrm>
        </p:grpSpPr>
        <p:sp>
          <p:nvSpPr>
            <p:cNvPr id="47" name="TextBox 54"/>
            <p:cNvSpPr txBox="1"/>
            <p:nvPr/>
          </p:nvSpPr>
          <p:spPr>
            <a:xfrm>
              <a:off x="5727309" y="6374210"/>
              <a:ext cx="396044" cy="282789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r>
                <a:rPr lang="fr-FR" sz="3200" b="1" dirty="0">
                  <a:solidFill>
                    <a:srgbClr val="FFC000"/>
                  </a:solidFill>
                  <a:latin typeface="+mn-lt"/>
                </a:rPr>
                <a:t>~</a:t>
              </a:r>
            </a:p>
          </p:txBody>
        </p:sp>
        <p:sp>
          <p:nvSpPr>
            <p:cNvPr id="48" name="TextBox 59"/>
            <p:cNvSpPr txBox="1"/>
            <p:nvPr/>
          </p:nvSpPr>
          <p:spPr>
            <a:xfrm>
              <a:off x="6184348" y="6347218"/>
              <a:ext cx="2139027" cy="3097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en cours de validation</a:t>
              </a:r>
            </a:p>
          </p:txBody>
        </p:sp>
      </p:grpSp>
      <p:grpSp>
        <p:nvGrpSpPr>
          <p:cNvPr id="49" name="Groupe 48"/>
          <p:cNvGrpSpPr/>
          <p:nvPr userDrawn="1"/>
        </p:nvGrpSpPr>
        <p:grpSpPr>
          <a:xfrm>
            <a:off x="6482648" y="6532801"/>
            <a:ext cx="2385107" cy="205373"/>
            <a:chOff x="6108241" y="6482036"/>
            <a:chExt cx="2481586" cy="316030"/>
          </a:xfrm>
        </p:grpSpPr>
        <p:pic>
          <p:nvPicPr>
            <p:cNvPr id="50" name="Picture 3" descr="D:\SkyDrive\Pro\Divers\Couteau suisse\PNG\Flèches &amp; signes\button_cancel.png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6108241" y="6548414"/>
              <a:ext cx="201612" cy="201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1" name="TextBox 60"/>
            <p:cNvSpPr txBox="1"/>
            <p:nvPr/>
          </p:nvSpPr>
          <p:spPr>
            <a:xfrm>
              <a:off x="6450800" y="6482036"/>
              <a:ext cx="2139027" cy="316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i="1" dirty="0">
                  <a:solidFill>
                    <a:srgbClr val="004272"/>
                  </a:solidFill>
                  <a:latin typeface="+mn-lt"/>
                </a:rPr>
                <a:t>Acte à produire</a:t>
              </a:r>
            </a:p>
          </p:txBody>
        </p:sp>
      </p:grpSp>
      <p:sp>
        <p:nvSpPr>
          <p:cNvPr id="52" name="Rectangle 51"/>
          <p:cNvSpPr/>
          <p:nvPr userDrawn="1"/>
        </p:nvSpPr>
        <p:spPr bwMode="auto">
          <a:xfrm>
            <a:off x="6274206" y="5582236"/>
            <a:ext cx="2854029" cy="1220189"/>
          </a:xfrm>
          <a:prstGeom prst="rect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1200" kern="0" dirty="0" err="1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pic>
        <p:nvPicPr>
          <p:cNvPr id="54" name="Picture 2" descr="D:\SkyDrive\Pro\Divers\Couteau suisse\PNG\Flèches &amp; signes\button_ok.png"/>
          <p:cNvPicPr>
            <a:picLocks noChangeAspect="1" noChangeArrowheads="1"/>
          </p:cNvPicPr>
          <p:nvPr userDrawn="1"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448414" y="5909717"/>
            <a:ext cx="2555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" name="Rectangle 56"/>
          <p:cNvSpPr/>
          <p:nvPr userDrawn="1"/>
        </p:nvSpPr>
        <p:spPr bwMode="auto">
          <a:xfrm>
            <a:off x="3442368" y="2888940"/>
            <a:ext cx="2527979" cy="576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i="1" kern="0" dirty="0">
                <a:solidFill>
                  <a:srgbClr val="004272"/>
                </a:solidFill>
                <a:latin typeface="+mn-lt"/>
                <a:cs typeface="ＭＳ Ｐゴシック"/>
              </a:rPr>
              <a:t>Avancement d’échelon</a:t>
            </a:r>
            <a:r>
              <a:rPr lang="fr-FR" sz="1050" i="1" kern="0" baseline="0" dirty="0">
                <a:solidFill>
                  <a:srgbClr val="004272"/>
                </a:solidFill>
                <a:latin typeface="+mn-lt"/>
                <a:cs typeface="ＭＳ Ｐゴシック"/>
              </a:rPr>
              <a:t> collectif</a:t>
            </a:r>
          </a:p>
          <a:p>
            <a:pPr algn="ctr"/>
            <a:r>
              <a:rPr lang="fr-FR" sz="1050" i="1" kern="0" baseline="0" dirty="0">
                <a:solidFill>
                  <a:srgbClr val="004272"/>
                </a:solidFill>
                <a:latin typeface="+mn-lt"/>
                <a:cs typeface="ＭＳ Ｐゴシック"/>
              </a:rPr>
              <a:t>INTCAR0012</a:t>
            </a:r>
            <a:endParaRPr lang="fr-FR" sz="1050" i="1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cxnSp>
        <p:nvCxnSpPr>
          <p:cNvPr id="24" name="Connecteur droit 23"/>
          <p:cNvCxnSpPr>
            <a:stCxn id="151" idx="3"/>
            <a:endCxn id="57" idx="1"/>
          </p:cNvCxnSpPr>
          <p:nvPr userDrawn="1"/>
        </p:nvCxnSpPr>
        <p:spPr bwMode="auto">
          <a:xfrm>
            <a:off x="2792760" y="2528868"/>
            <a:ext cx="649608" cy="648072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0" name="Rectangle 59"/>
          <p:cNvSpPr/>
          <p:nvPr userDrawn="1"/>
        </p:nvSpPr>
        <p:spPr bwMode="auto">
          <a:xfrm rot="16200000">
            <a:off x="-1423923" y="3187121"/>
            <a:ext cx="3940224" cy="720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4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Carrière</a:t>
            </a:r>
          </a:p>
        </p:txBody>
      </p:sp>
      <p:pic>
        <p:nvPicPr>
          <p:cNvPr id="73" name="Image 72" descr="Capture d’écran">
            <a:hlinkClick r:id="rId8" action="ppaction://hlinksldjump"/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8524" y="250341"/>
            <a:ext cx="1173921" cy="769672"/>
          </a:xfrm>
          <a:prstGeom prst="rect">
            <a:avLst/>
          </a:prstGeom>
        </p:spPr>
      </p:pic>
      <p:sp>
        <p:nvSpPr>
          <p:cNvPr id="56" name="TextBox 58"/>
          <p:cNvSpPr txBox="1"/>
          <p:nvPr userDrawn="1"/>
        </p:nvSpPr>
        <p:spPr>
          <a:xfrm>
            <a:off x="6809952" y="5878312"/>
            <a:ext cx="2126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Acte modélisé dans INGRES</a:t>
            </a:r>
            <a:endParaRPr lang="fr-FR" sz="1000" b="1" i="1" dirty="0">
              <a:solidFill>
                <a:srgbClr val="004272"/>
              </a:solidFill>
              <a:latin typeface="+mn-lt"/>
            </a:endParaRPr>
          </a:p>
        </p:txBody>
      </p:sp>
      <p:sp>
        <p:nvSpPr>
          <p:cNvPr id="62" name="ZoneTexte 61"/>
          <p:cNvSpPr txBox="1"/>
          <p:nvPr userDrawn="1"/>
        </p:nvSpPr>
        <p:spPr>
          <a:xfrm>
            <a:off x="6818548" y="5627549"/>
            <a:ext cx="204254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00" b="1" i="1" kern="1200" dirty="0">
                <a:solidFill>
                  <a:srgbClr val="004272"/>
                </a:solidFill>
                <a:effectLst/>
                <a:latin typeface="+mn-lt"/>
                <a:ea typeface="ＭＳ Ｐゴシック" pitchFamily="34" charset="-128"/>
                <a:cs typeface="+mn-cs"/>
              </a:rPr>
              <a:t>Acte paramétré dans la Suite 9</a:t>
            </a:r>
            <a:endParaRPr lang="fr-FR" sz="1000" i="1" kern="1200" dirty="0">
              <a:solidFill>
                <a:srgbClr val="004272"/>
              </a:solidFill>
              <a:effectLst/>
              <a:latin typeface="+mn-lt"/>
              <a:ea typeface="ＭＳ Ｐゴシック" pitchFamily="34" charset="-128"/>
              <a:cs typeface="+mn-cs"/>
            </a:endParaRPr>
          </a:p>
        </p:txBody>
      </p:sp>
      <p:pic>
        <p:nvPicPr>
          <p:cNvPr id="76" name="Image 75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6084" y="2387420"/>
            <a:ext cx="318039" cy="336260"/>
          </a:xfrm>
          <a:prstGeom prst="rect">
            <a:avLst/>
          </a:prstGeom>
        </p:spPr>
      </p:pic>
      <p:pic>
        <p:nvPicPr>
          <p:cNvPr id="77" name="Image 7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6351" y="1753214"/>
            <a:ext cx="318039" cy="336260"/>
          </a:xfrm>
          <a:prstGeom prst="rect">
            <a:avLst/>
          </a:prstGeom>
        </p:spPr>
      </p:pic>
      <p:sp>
        <p:nvSpPr>
          <p:cNvPr id="53" name="TextBox 64"/>
          <p:cNvSpPr txBox="1"/>
          <p:nvPr userDrawn="1"/>
        </p:nvSpPr>
        <p:spPr>
          <a:xfrm>
            <a:off x="6141132" y="5373216"/>
            <a:ext cx="710343" cy="2462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>
                <a:solidFill>
                  <a:srgbClr val="004272"/>
                </a:solidFill>
                <a:latin typeface="+mn-lt"/>
              </a:rPr>
              <a:t>Légende</a:t>
            </a:r>
          </a:p>
        </p:txBody>
      </p:sp>
      <p:pic>
        <p:nvPicPr>
          <p:cNvPr id="72" name="Image 71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9157" y="5589240"/>
            <a:ext cx="318039" cy="336260"/>
          </a:xfrm>
          <a:prstGeom prst="rect">
            <a:avLst/>
          </a:prstGeom>
        </p:spPr>
      </p:pic>
      <p:sp>
        <p:nvSpPr>
          <p:cNvPr id="55" name="Rectangle 54"/>
          <p:cNvSpPr/>
          <p:nvPr userDrawn="1"/>
        </p:nvSpPr>
        <p:spPr bwMode="auto">
          <a:xfrm>
            <a:off x="992560" y="4185148"/>
            <a:ext cx="1800200" cy="576000"/>
          </a:xfrm>
          <a:prstGeom prst="rect">
            <a:avLst/>
          </a:prstGeom>
          <a:solidFill>
            <a:srgbClr val="D6E0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fr-FR" sz="1100" b="1" kern="0" dirty="0">
                <a:solidFill>
                  <a:srgbClr val="004272"/>
                </a:solidFill>
                <a:latin typeface="+mn-lt"/>
                <a:ea typeface="ＭＳ Ｐゴシック" pitchFamily="34" charset="-128"/>
                <a:cs typeface="Arial" panose="020B0604020202020204" pitchFamily="34" charset="0"/>
              </a:rPr>
              <a:t>Reclassement hors promotion</a:t>
            </a:r>
          </a:p>
        </p:txBody>
      </p:sp>
      <p:pic>
        <p:nvPicPr>
          <p:cNvPr id="58" name="Image 5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8537" y="3857514"/>
            <a:ext cx="318039" cy="336260"/>
          </a:xfrm>
          <a:prstGeom prst="rect">
            <a:avLst/>
          </a:prstGeom>
        </p:spPr>
      </p:pic>
      <p:pic>
        <p:nvPicPr>
          <p:cNvPr id="59" name="Image 58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6083" y="3021736"/>
            <a:ext cx="318039" cy="336260"/>
          </a:xfrm>
          <a:prstGeom prst="rect">
            <a:avLst/>
          </a:prstGeom>
        </p:spPr>
      </p:pic>
      <p:pic>
        <p:nvPicPr>
          <p:cNvPr id="61" name="Image 60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6082" y="4864413"/>
            <a:ext cx="318039" cy="336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60158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tags" Target="../tags/tag2.xml"/><Relationship Id="rId5" Type="http://schemas.openxmlformats.org/officeDocument/2006/relationships/slideLayout" Target="../slideLayouts/slideLayout5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oleObject" Target="../embeddings/oleObject1.bin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vmlDrawing" Target="../drawings/vmlDrawing1.v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1"/>
          <p:cNvGraphicFramePr>
            <a:graphicFrameLocks noChangeAspect="1"/>
          </p:cNvGraphicFramePr>
          <p:nvPr>
            <p:custDataLst>
              <p:tags r:id="rId58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24" name="think-cell Slide" r:id="rId59" imgW="360" imgH="360" progId="">
                  <p:embed/>
                </p:oleObj>
              </mc:Choice>
              <mc:Fallback>
                <p:oleObj name="think-cell Slide" r:id="rId59" imgW="360" imgH="360" progId="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428625" y="260350"/>
            <a:ext cx="9061450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dirty="0"/>
              <a:t>Cliquez et modifiez le titre</a:t>
            </a:r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508000" y="1484313"/>
            <a:ext cx="8982075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dirty="0"/>
              <a:t>Cliquez pour modifier les styles du texte du masque</a:t>
            </a:r>
          </a:p>
          <a:p>
            <a:pPr lvl="1"/>
            <a:r>
              <a:rPr lang="fr-FR" altLang="fr-FR" dirty="0"/>
              <a:t>Deuxième niveau</a:t>
            </a:r>
          </a:p>
          <a:p>
            <a:pPr lvl="2"/>
            <a:r>
              <a:rPr lang="fr-FR" altLang="fr-FR" dirty="0"/>
              <a:t>Troisième niveau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9247188" y="6369050"/>
            <a:ext cx="658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0" i="0" u="none">
                <a:solidFill>
                  <a:srgbClr val="004272"/>
                </a:solidFill>
                <a:latin typeface="+mn-lt"/>
                <a:ea typeface="ＭＳ Ｐゴシック" pitchFamily="-96" charset="-128"/>
                <a:cs typeface="+mn-cs"/>
              </a:defRPr>
            </a:lvl1pPr>
          </a:lstStyle>
          <a:p>
            <a:pPr>
              <a:defRPr/>
            </a:pPr>
            <a:r>
              <a:rPr lang="fr-FR" dirty="0"/>
              <a:t> </a:t>
            </a:r>
            <a:fld id="{113F9569-DEDB-4232-B405-4DF905CA75AA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391" r:id="rId1"/>
    <p:sldLayoutId id="2147487396" r:id="rId2"/>
    <p:sldLayoutId id="2147487397" r:id="rId3"/>
    <p:sldLayoutId id="2147487399" r:id="rId4"/>
    <p:sldLayoutId id="2147487444" r:id="rId5"/>
    <p:sldLayoutId id="2147487449" r:id="rId6"/>
    <p:sldLayoutId id="2147487398" r:id="rId7"/>
    <p:sldLayoutId id="2147487400" r:id="rId8"/>
    <p:sldLayoutId id="2147487401" r:id="rId9"/>
    <p:sldLayoutId id="2147487445" r:id="rId10"/>
    <p:sldLayoutId id="2147487402" r:id="rId11"/>
    <p:sldLayoutId id="2147487403" r:id="rId12"/>
    <p:sldLayoutId id="2147487404" r:id="rId13"/>
    <p:sldLayoutId id="2147487405" r:id="rId14"/>
    <p:sldLayoutId id="2147487450" r:id="rId15"/>
    <p:sldLayoutId id="2147487433" r:id="rId16"/>
    <p:sldLayoutId id="2147487442" r:id="rId17"/>
    <p:sldLayoutId id="2147487451" r:id="rId18"/>
    <p:sldLayoutId id="2147487406" r:id="rId19"/>
    <p:sldLayoutId id="2147487448" r:id="rId20"/>
    <p:sldLayoutId id="2147487441" r:id="rId21"/>
    <p:sldLayoutId id="2147487407" r:id="rId22"/>
    <p:sldLayoutId id="2147487408" r:id="rId23"/>
    <p:sldLayoutId id="2147487439" r:id="rId24"/>
    <p:sldLayoutId id="2147487434" r:id="rId25"/>
    <p:sldLayoutId id="2147487409" r:id="rId26"/>
    <p:sldLayoutId id="2147487443" r:id="rId27"/>
    <p:sldLayoutId id="2147487446" r:id="rId28"/>
    <p:sldLayoutId id="2147487410" r:id="rId29"/>
    <p:sldLayoutId id="2147487412" r:id="rId30"/>
    <p:sldLayoutId id="2147487411" r:id="rId31"/>
    <p:sldLayoutId id="2147487413" r:id="rId32"/>
    <p:sldLayoutId id="2147487414" r:id="rId33"/>
    <p:sldLayoutId id="2147487435" r:id="rId34"/>
    <p:sldLayoutId id="2147487415" r:id="rId35"/>
    <p:sldLayoutId id="2147487416" r:id="rId36"/>
    <p:sldLayoutId id="2147487417" r:id="rId37"/>
    <p:sldLayoutId id="2147487418" r:id="rId38"/>
    <p:sldLayoutId id="2147487419" r:id="rId39"/>
    <p:sldLayoutId id="2147487447" r:id="rId40"/>
    <p:sldLayoutId id="2147487440" r:id="rId41"/>
    <p:sldLayoutId id="2147487420" r:id="rId42"/>
    <p:sldLayoutId id="2147487421" r:id="rId43"/>
    <p:sldLayoutId id="2147487422" r:id="rId44"/>
    <p:sldLayoutId id="2147487423" r:id="rId45"/>
    <p:sldLayoutId id="2147487424" r:id="rId46"/>
    <p:sldLayoutId id="2147487425" r:id="rId47"/>
    <p:sldLayoutId id="2147487426" r:id="rId48"/>
    <p:sldLayoutId id="2147487427" r:id="rId49"/>
    <p:sldLayoutId id="2147487428" r:id="rId50"/>
    <p:sldLayoutId id="2147487429" r:id="rId51"/>
    <p:sldLayoutId id="2147487437" r:id="rId52"/>
    <p:sldLayoutId id="2147487430" r:id="rId53"/>
    <p:sldLayoutId id="2147487438" r:id="rId54"/>
    <p:sldLayoutId id="2147487432" r:id="rId55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00355C"/>
          </a:solidFill>
          <a:latin typeface="+mn-lt"/>
          <a:ea typeface="ＭＳ Ｐゴシック" pitchFamily="34" charset="-128"/>
          <a:cs typeface="Calibri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00355C"/>
          </a:solidFill>
          <a:latin typeface="Calibri" pitchFamily="34" charset="0"/>
          <a:ea typeface="ＭＳ Ｐゴシック" pitchFamily="34" charset="-128"/>
          <a:cs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00355C"/>
          </a:solidFill>
          <a:latin typeface="Calibri" pitchFamily="34" charset="0"/>
          <a:ea typeface="ＭＳ Ｐゴシック" pitchFamily="34" charset="-128"/>
          <a:cs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00355C"/>
          </a:solidFill>
          <a:latin typeface="Calibri" pitchFamily="34" charset="0"/>
          <a:ea typeface="ＭＳ Ｐゴシック" pitchFamily="34" charset="-128"/>
          <a:cs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00355C"/>
          </a:solidFill>
          <a:latin typeface="Calibri" pitchFamily="34" charset="0"/>
          <a:ea typeface="ＭＳ Ｐゴシック" pitchFamily="34" charset="-128"/>
          <a:cs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rgbClr val="00755C"/>
          </a:solidFill>
          <a:latin typeface="Verdana" pitchFamily="34" charset="0"/>
          <a:ea typeface="ＭＳ Ｐゴシック" pitchFamily="-96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rgbClr val="00755C"/>
          </a:solidFill>
          <a:latin typeface="Verdana" pitchFamily="34" charset="0"/>
          <a:ea typeface="ＭＳ Ｐゴシック" pitchFamily="-96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rgbClr val="00755C"/>
          </a:solidFill>
          <a:latin typeface="Verdana" pitchFamily="34" charset="0"/>
          <a:ea typeface="ＭＳ Ｐゴシック" pitchFamily="-96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rgbClr val="00755C"/>
          </a:solidFill>
          <a:latin typeface="Verdana" pitchFamily="34" charset="0"/>
          <a:ea typeface="ＭＳ Ｐゴシック" pitchFamily="-96" charset="-128"/>
        </a:defRPr>
      </a:lvl9pPr>
    </p:titleStyle>
    <p:bodyStyle>
      <a:lvl1pPr marL="266700" indent="-266700" algn="l" rtl="0" eaLnBrk="0" fontAlgn="base" hangingPunct="0">
        <a:spcBef>
          <a:spcPts val="600"/>
        </a:spcBef>
        <a:spcAft>
          <a:spcPts val="600"/>
        </a:spcAft>
        <a:buClr>
          <a:srgbClr val="004272"/>
        </a:buClr>
        <a:buSzPct val="120000"/>
        <a:buFont typeface="Arial" pitchFamily="34" charset="0"/>
        <a:buChar char="•"/>
        <a:defRPr sz="1800" b="0">
          <a:solidFill>
            <a:srgbClr val="00355C"/>
          </a:solidFill>
          <a:latin typeface="+mn-lt"/>
          <a:ea typeface="ＭＳ Ｐゴシック" pitchFamily="34" charset="-128"/>
          <a:cs typeface="Calibri" pitchFamily="34" charset="0"/>
        </a:defRPr>
      </a:lvl1pPr>
      <a:lvl2pPr marL="533400" indent="-265113" algn="l" rtl="0" eaLnBrk="0" fontAlgn="base" hangingPunct="0">
        <a:spcBef>
          <a:spcPts val="600"/>
        </a:spcBef>
        <a:spcAft>
          <a:spcPts val="600"/>
        </a:spcAft>
        <a:buClr>
          <a:srgbClr val="004272"/>
        </a:buClr>
        <a:buFont typeface="Calibri" pitchFamily="34" charset="0"/>
        <a:buChar char="–"/>
        <a:defRPr sz="1600" b="0">
          <a:solidFill>
            <a:srgbClr val="00355C"/>
          </a:solidFill>
          <a:latin typeface="+mn-lt"/>
          <a:ea typeface="ＭＳ Ｐゴシック" pitchFamily="34" charset="-128"/>
          <a:cs typeface="Calibri" pitchFamily="34" charset="0"/>
        </a:defRPr>
      </a:lvl2pPr>
      <a:lvl3pPr marL="1085850" indent="-361950" algn="l" rtl="0" eaLnBrk="0" fontAlgn="base" hangingPunct="0">
        <a:spcBef>
          <a:spcPts val="600"/>
        </a:spcBef>
        <a:spcAft>
          <a:spcPts val="600"/>
        </a:spcAft>
        <a:buClr>
          <a:srgbClr val="004272"/>
        </a:buClr>
        <a:buFont typeface="Courier New" pitchFamily="49" charset="0"/>
        <a:buChar char="o"/>
        <a:defRPr sz="1400" b="0">
          <a:solidFill>
            <a:srgbClr val="00355C"/>
          </a:solidFill>
          <a:latin typeface="+mn-lt"/>
          <a:ea typeface="ＭＳ Ｐゴシック" pitchFamily="34" charset="-128"/>
          <a:cs typeface="Calibri" pitchFamily="34" charset="0"/>
        </a:defRPr>
      </a:lvl3pPr>
      <a:lvl4pPr marL="1600200" indent="-228600" algn="l" rtl="0" eaLnBrk="0" fontAlgn="base" hangingPunct="0">
        <a:spcBef>
          <a:spcPts val="600"/>
        </a:spcBef>
        <a:spcAft>
          <a:spcPts val="600"/>
        </a:spcAft>
        <a:buChar char="–"/>
        <a:defRPr sz="1200">
          <a:solidFill>
            <a:srgbClr val="4D4D4D"/>
          </a:solidFill>
          <a:latin typeface="Calibri" pitchFamily="34" charset="0"/>
          <a:ea typeface="ＭＳ Ｐゴシック" pitchFamily="34" charset="-128"/>
          <a:cs typeface="Calibri" pitchFamily="34" charset="0"/>
        </a:defRPr>
      </a:lvl4pPr>
      <a:lvl5pPr marL="2057400" indent="-228600" algn="l" rtl="0" eaLnBrk="0" fontAlgn="base" hangingPunct="0">
        <a:spcBef>
          <a:spcPts val="600"/>
        </a:spcBef>
        <a:spcAft>
          <a:spcPts val="600"/>
        </a:spcAft>
        <a:buChar char="»"/>
        <a:defRPr sz="1200">
          <a:solidFill>
            <a:schemeClr val="tx1"/>
          </a:solidFill>
          <a:latin typeface="+mn-lt"/>
          <a:ea typeface="ＭＳ Ｐゴシック" pitchFamily="34" charset="-128"/>
          <a:cs typeface="Calibri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kelig.le-grand@finances.gouv.fr" TargetMode="External"/><Relationship Id="rId7" Type="http://schemas.openxmlformats.org/officeDocument/2006/relationships/image" Target="../media/image21.png"/><Relationship Id="rId2" Type="http://schemas.openxmlformats.org/officeDocument/2006/relationships/hyperlink" Target="mailto:virginie.lentignac@finances.gouv.fr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hyperlink" Target="mailto:L-CISIRH&#8212;BARRI-BDA@finances.gouv.fr" TargetMode="External"/><Relationship Id="rId4" Type="http://schemas.openxmlformats.org/officeDocument/2006/relationships/hyperlink" Target="mailto:marwa.moussif@finances.gouv.fr" TargetMode="Externa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9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9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5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6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pissarho.cisirh.rie.gouv.fr/fonds-documentaire/open-rh-fpe/gestion-administrative" TargetMode="External"/><Relationship Id="rId3" Type="http://schemas.openxmlformats.org/officeDocument/2006/relationships/image" Target="../media/image23.png"/><Relationship Id="rId7" Type="http://schemas.openxmlformats.org/officeDocument/2006/relationships/hyperlink" Target="https://hopper.cisirh.budget.gouv.fr/BdA" TargetMode="Externa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10" Type="http://schemas.openxmlformats.org/officeDocument/2006/relationships/image" Target="../media/image28.png"/><Relationship Id="rId4" Type="http://schemas.openxmlformats.org/officeDocument/2006/relationships/image" Target="../media/image24.png"/><Relationship Id="rId9" Type="http://schemas.openxmlformats.org/officeDocument/2006/relationships/image" Target="../media/image27.tmp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1"/>
          <p:cNvSpPr>
            <a:spLocks noGrp="1"/>
          </p:cNvSpPr>
          <p:nvPr>
            <p:ph type="ctrTitle"/>
          </p:nvPr>
        </p:nvSpPr>
        <p:spPr>
          <a:xfrm>
            <a:off x="3521075" y="620688"/>
            <a:ext cx="5032375" cy="1295400"/>
          </a:xfrm>
        </p:spPr>
        <p:txBody>
          <a:bodyPr/>
          <a:lstStyle/>
          <a:p>
            <a:r>
              <a:rPr lang="fr-FR" altLang="fr-FR" dirty="0"/>
              <a:t>CISIRH</a:t>
            </a:r>
            <a:br>
              <a:rPr lang="fr-FR" altLang="fr-FR" dirty="0"/>
            </a:br>
            <a:r>
              <a:rPr lang="fr-FR" altLang="fr-FR" dirty="0"/>
              <a:t>Bibliothèque des actes</a:t>
            </a:r>
            <a:endParaRPr lang="fr-FR" altLang="fr-FR" b="0" i="1" dirty="0"/>
          </a:p>
        </p:txBody>
      </p:sp>
      <p:sp>
        <p:nvSpPr>
          <p:cNvPr id="52227" name="Subtitle 2"/>
          <p:cNvSpPr>
            <a:spLocks noGrp="1"/>
          </p:cNvSpPr>
          <p:nvPr>
            <p:ph type="subTitle" idx="1"/>
          </p:nvPr>
        </p:nvSpPr>
        <p:spPr>
          <a:xfrm>
            <a:off x="2504728" y="1484784"/>
            <a:ext cx="6048722" cy="1836204"/>
          </a:xfrm>
        </p:spPr>
        <p:txBody>
          <a:bodyPr/>
          <a:lstStyle/>
          <a:p>
            <a:endParaRPr lang="fr-FR" dirty="0">
              <a:ea typeface="ＭＳ Ｐゴシック"/>
            </a:endParaRPr>
          </a:p>
          <a:p>
            <a:endParaRPr lang="fr-FR" dirty="0">
              <a:ea typeface="ＭＳ Ｐゴシック"/>
            </a:endParaRPr>
          </a:p>
          <a:p>
            <a:r>
              <a:rPr lang="fr-FR" dirty="0">
                <a:ea typeface="ＭＳ Ｐゴシック"/>
              </a:rPr>
              <a:t>Parcours de l’agent fonctionnaire</a:t>
            </a:r>
          </a:p>
          <a:p>
            <a:endParaRPr lang="fr-FR" dirty="0">
              <a:ea typeface="ＭＳ Ｐゴシック"/>
            </a:endParaRPr>
          </a:p>
          <a:p>
            <a:r>
              <a:rPr lang="fr-FR" dirty="0">
                <a:ea typeface="ＭＳ Ｐゴシック"/>
              </a:rPr>
              <a:t>Version 24.00.00</a:t>
            </a:r>
          </a:p>
          <a:p>
            <a:endParaRPr lang="fr-FR" dirty="0">
              <a:ea typeface="ＭＳ Ｐゴシック"/>
            </a:endParaRPr>
          </a:p>
          <a:p>
            <a:r>
              <a:rPr lang="fr-FR" dirty="0">
                <a:ea typeface="ＭＳ Ｐゴシック"/>
              </a:rPr>
              <a:t>1</a:t>
            </a:r>
            <a:r>
              <a:rPr lang="fr-FR" baseline="30000" dirty="0">
                <a:ea typeface="ＭＳ Ｐゴシック"/>
              </a:rPr>
              <a:t>er</a:t>
            </a:r>
            <a:r>
              <a:rPr lang="fr-FR" dirty="0">
                <a:ea typeface="ＭＳ Ｐゴシック"/>
              </a:rPr>
              <a:t>/07/2024</a:t>
            </a:r>
          </a:p>
          <a:p>
            <a:endParaRPr lang="fr-FR" dirty="0"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6931423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10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776721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11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71585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46639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64936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14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658878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39814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25988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42563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24314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84379938-8EE9-463E-ACB2-E8753203CF2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19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36953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8687" y="3717032"/>
            <a:ext cx="7706801" cy="3105583"/>
          </a:xfrm>
          <a:prstGeom prst="rect">
            <a:avLst/>
          </a:prstGeom>
        </p:spPr>
      </p:pic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Contexte et objectifs du document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>
          <a:xfrm>
            <a:off x="1736989" y="1124744"/>
            <a:ext cx="7740860" cy="4465637"/>
          </a:xfrm>
        </p:spPr>
        <p:txBody>
          <a:bodyPr/>
          <a:lstStyle/>
          <a:p>
            <a:pPr marL="174625" indent="-174625" algn="just">
              <a:spcBef>
                <a:spcPts val="1200"/>
              </a:spcBef>
              <a:buClr>
                <a:srgbClr val="002060"/>
              </a:buClr>
              <a:defRPr/>
            </a:pPr>
            <a:r>
              <a:rPr lang="fr-FR" altLang="fr-FR" dirty="0">
                <a:solidFill>
                  <a:srgbClr val="002060"/>
                </a:solidFill>
              </a:rPr>
              <a:t>Dans le cadre du projet d’appui à la modernisation de la fonction RH, l</a:t>
            </a:r>
            <a:r>
              <a:rPr lang="fr-FR" dirty="0">
                <a:solidFill>
                  <a:srgbClr val="002060"/>
                </a:solidFill>
              </a:rPr>
              <a:t>e COPIL métier du 8 octobre 2014 a décidé </a:t>
            </a:r>
            <a:r>
              <a:rPr lang="fr-FR" b="1" dirty="0">
                <a:solidFill>
                  <a:srgbClr val="002060"/>
                </a:solidFill>
              </a:rPr>
              <a:t>d’initier</a:t>
            </a:r>
            <a:r>
              <a:rPr lang="fr-FR" altLang="fr-FR" b="1" dirty="0">
                <a:solidFill>
                  <a:srgbClr val="002060"/>
                </a:solidFill>
              </a:rPr>
              <a:t> un groupe de travail afin de constituer la bibliothèque des actes administratifs</a:t>
            </a:r>
            <a:r>
              <a:rPr lang="fr-FR" altLang="fr-FR" dirty="0">
                <a:solidFill>
                  <a:srgbClr val="002060"/>
                </a:solidFill>
              </a:rPr>
              <a:t>. Cette démarche a été, dans un premier temps, </a:t>
            </a:r>
            <a:r>
              <a:rPr lang="fr-FR" dirty="0">
                <a:solidFill>
                  <a:srgbClr val="002060"/>
                </a:solidFill>
              </a:rPr>
              <a:t>initiée avec les ministères clients de RenoiRH, ces derniers disposant déjà d’un cadre de travail bien établi avec le CISIRH. </a:t>
            </a:r>
          </a:p>
          <a:p>
            <a:pPr marL="174625" indent="-174625" algn="just">
              <a:spcBef>
                <a:spcPts val="1200"/>
              </a:spcBef>
              <a:buClr>
                <a:srgbClr val="002060"/>
              </a:buClr>
              <a:defRPr/>
            </a:pPr>
            <a:r>
              <a:rPr lang="fr-FR" dirty="0">
                <a:solidFill>
                  <a:srgbClr val="002060"/>
                </a:solidFill>
              </a:rPr>
              <a:t>Le groupe de travail bénéficie de la participation permanente de la DGAFP, du bureau CE-2A de la DGFIP et de la validation du SRE.</a:t>
            </a:r>
          </a:p>
          <a:p>
            <a:pPr marL="174625" indent="-174625" algn="just">
              <a:spcBef>
                <a:spcPts val="1200"/>
              </a:spcBef>
              <a:buClr>
                <a:srgbClr val="002060"/>
              </a:buClr>
              <a:defRPr/>
            </a:pPr>
            <a:r>
              <a:rPr lang="fr-FR" dirty="0">
                <a:solidFill>
                  <a:srgbClr val="002060"/>
                </a:solidFill>
              </a:rPr>
              <a:t>Représenter de manière logique et structurée l’état des lieux de la production des modèles d’actes administratifs</a:t>
            </a:r>
            <a:r>
              <a:rPr lang="fr-FR" i="1" dirty="0">
                <a:solidFill>
                  <a:srgbClr val="002060"/>
                </a:solidFill>
              </a:rPr>
              <a:t>.</a:t>
            </a:r>
          </a:p>
          <a:p>
            <a:pPr marL="0" indent="0" algn="just">
              <a:spcBef>
                <a:spcPts val="1200"/>
              </a:spcBef>
              <a:buClr>
                <a:srgbClr val="002060"/>
              </a:buClr>
              <a:buNone/>
              <a:defRPr/>
            </a:pPr>
            <a:endParaRPr lang="fr-FR" dirty="0">
              <a:solidFill>
                <a:srgbClr val="002060"/>
              </a:solidFill>
            </a:endParaRPr>
          </a:p>
        </p:txBody>
      </p:sp>
      <p:sp>
        <p:nvSpPr>
          <p:cNvPr id="6" name="Pentagon 5"/>
          <p:cNvSpPr/>
          <p:nvPr/>
        </p:nvSpPr>
        <p:spPr bwMode="auto">
          <a:xfrm>
            <a:off x="343916" y="1592796"/>
            <a:ext cx="1404728" cy="615553"/>
          </a:xfrm>
          <a:prstGeom prst="homePlate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4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Contexte</a:t>
            </a:r>
          </a:p>
        </p:txBody>
      </p:sp>
      <p:sp>
        <p:nvSpPr>
          <p:cNvPr id="9" name="Pentagon 5"/>
          <p:cNvSpPr/>
          <p:nvPr/>
        </p:nvSpPr>
        <p:spPr bwMode="auto">
          <a:xfrm>
            <a:off x="308484" y="3140968"/>
            <a:ext cx="1512740" cy="615553"/>
          </a:xfrm>
          <a:prstGeom prst="homePlate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4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Objectifs</a:t>
            </a:r>
          </a:p>
        </p:txBody>
      </p:sp>
      <p:pic>
        <p:nvPicPr>
          <p:cNvPr id="8" name="Image 1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0F1F3"/>
              </a:clrFrom>
              <a:clrTo>
                <a:srgbClr val="F0F1F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03" r="7204" b="12483"/>
          <a:stretch>
            <a:fillRect/>
          </a:stretch>
        </p:blipFill>
        <p:spPr bwMode="auto">
          <a:xfrm>
            <a:off x="681038" y="3571677"/>
            <a:ext cx="504825" cy="433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721282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20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975350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21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956989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4FACEECE-4E59-43A6-A880-C7F46040F24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22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5788910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23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1789357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24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9930045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25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6871708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891981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4762BA01-3D12-433C-87F2-454DF7DD36F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27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9874622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3646043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61517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fr-FR" dirty="0"/>
              <a:t>Mise à jour du document et contacts</a:t>
            </a:r>
            <a:endParaRPr lang="fr-FR" altLang="fr-FR" dirty="0"/>
          </a:p>
        </p:txBody>
      </p:sp>
      <p:sp>
        <p:nvSpPr>
          <p:cNvPr id="11" name="Espace réservé du contenu 1"/>
          <p:cNvSpPr>
            <a:spLocks noGrp="1"/>
          </p:cNvSpPr>
          <p:nvPr>
            <p:ph idx="1"/>
          </p:nvPr>
        </p:nvSpPr>
        <p:spPr>
          <a:xfrm>
            <a:off x="2108684" y="1196752"/>
            <a:ext cx="7381392" cy="3492388"/>
          </a:xfrm>
        </p:spPr>
        <p:txBody>
          <a:bodyPr/>
          <a:lstStyle/>
          <a:p>
            <a:pPr marL="174625" indent="-174625">
              <a:spcBef>
                <a:spcPts val="1200"/>
              </a:spcBef>
            </a:pPr>
            <a:r>
              <a:rPr lang="fr-FR" sz="1200" i="1" dirty="0">
                <a:solidFill>
                  <a:srgbClr val="002060"/>
                </a:solidFill>
              </a:rPr>
              <a:t>Le document sera mis à jour en suivant le rythme de publication du Noyau RH FPE en fonction :</a:t>
            </a:r>
          </a:p>
          <a:p>
            <a:pPr marL="685800" lvl="1" indent="-228600">
              <a:spcBef>
                <a:spcPts val="1200"/>
              </a:spcBef>
              <a:buFont typeface="Wingdings" pitchFamily="2" charset="2"/>
              <a:buChar char="ü"/>
            </a:pPr>
            <a:r>
              <a:rPr lang="fr-FR" sz="1200" i="1" dirty="0">
                <a:solidFill>
                  <a:srgbClr val="002060"/>
                </a:solidFill>
              </a:rPr>
              <a:t>de la </a:t>
            </a:r>
            <a:r>
              <a:rPr lang="fr-FR" sz="1200" b="1" i="1" dirty="0">
                <a:solidFill>
                  <a:srgbClr val="002060"/>
                </a:solidFill>
              </a:rPr>
              <a:t>veille juridique </a:t>
            </a:r>
            <a:r>
              <a:rPr lang="fr-FR" sz="1200" i="1" dirty="0">
                <a:solidFill>
                  <a:srgbClr val="002060"/>
                </a:solidFill>
              </a:rPr>
              <a:t>(nouveaux textes impactant les modèles d’actes) ;</a:t>
            </a:r>
          </a:p>
          <a:p>
            <a:pPr marL="685800" lvl="1" indent="-228600">
              <a:spcBef>
                <a:spcPts val="1200"/>
              </a:spcBef>
              <a:buFont typeface="Wingdings" pitchFamily="2" charset="2"/>
              <a:buChar char="ü"/>
            </a:pPr>
            <a:r>
              <a:rPr lang="fr-FR" sz="1200" i="1" dirty="0">
                <a:solidFill>
                  <a:srgbClr val="002060"/>
                </a:solidFill>
              </a:rPr>
              <a:t>des </a:t>
            </a:r>
            <a:r>
              <a:rPr lang="fr-FR" sz="1200" b="1" i="1" dirty="0">
                <a:solidFill>
                  <a:srgbClr val="002060"/>
                </a:solidFill>
              </a:rPr>
              <a:t>modèles validés dans le cadre des GT </a:t>
            </a:r>
            <a:r>
              <a:rPr lang="fr-FR" sz="1200" i="1" dirty="0">
                <a:solidFill>
                  <a:srgbClr val="002060"/>
                </a:solidFill>
              </a:rPr>
              <a:t>interministériels bibliothèque des actes et </a:t>
            </a:r>
            <a:r>
              <a:rPr lang="fr-FR" sz="1200" b="1" i="1" dirty="0">
                <a:solidFill>
                  <a:srgbClr val="002060"/>
                </a:solidFill>
              </a:rPr>
              <a:t>via</a:t>
            </a:r>
            <a:r>
              <a:rPr lang="fr-FR" sz="1200" i="1" dirty="0">
                <a:solidFill>
                  <a:srgbClr val="002060"/>
                </a:solidFill>
              </a:rPr>
              <a:t> </a:t>
            </a:r>
            <a:r>
              <a:rPr lang="fr-FR" sz="1200" b="1" i="1" dirty="0">
                <a:solidFill>
                  <a:srgbClr val="002060"/>
                </a:solidFill>
              </a:rPr>
              <a:t>l’espace de validation à distance des ministres: l’espace collaboratif </a:t>
            </a:r>
            <a:r>
              <a:rPr lang="fr-FR" sz="1200" b="1" i="1" dirty="0" err="1">
                <a:solidFill>
                  <a:srgbClr val="002060"/>
                </a:solidFill>
              </a:rPr>
              <a:t>hOPPER</a:t>
            </a:r>
            <a:r>
              <a:rPr lang="fr-FR" sz="1200" b="1" i="1" dirty="0">
                <a:solidFill>
                  <a:srgbClr val="002060"/>
                </a:solidFill>
              </a:rPr>
              <a:t>.</a:t>
            </a:r>
          </a:p>
          <a:p>
            <a:pPr marL="174625" indent="-174625">
              <a:spcBef>
                <a:spcPts val="1200"/>
              </a:spcBef>
            </a:pPr>
            <a:r>
              <a:rPr lang="fr-FR" sz="1200" i="1" dirty="0">
                <a:solidFill>
                  <a:srgbClr val="002060"/>
                </a:solidFill>
              </a:rPr>
              <a:t>A noter que la publication d’un texte impactant les modèles d’actes ne peut pas être prise en compte immédiatement. A ce titre, il est nécessaire d’être vigilant lors de la publication de nouveaux textes et d’attendre une nouvelle version du présent document.</a:t>
            </a:r>
          </a:p>
          <a:p>
            <a:pPr marL="0" indent="0">
              <a:spcBef>
                <a:spcPts val="1200"/>
              </a:spcBef>
              <a:buNone/>
            </a:pPr>
            <a:endParaRPr lang="fr-FR" sz="1200" i="1" dirty="0">
              <a:solidFill>
                <a:srgbClr val="002060"/>
              </a:solidFill>
            </a:endParaRPr>
          </a:p>
          <a:p>
            <a:pPr marL="174625" indent="-174625">
              <a:spcBef>
                <a:spcPts val="1200"/>
              </a:spcBef>
            </a:pPr>
            <a:r>
              <a:rPr lang="fr-FR" sz="1200" b="1" i="1" dirty="0">
                <a:solidFill>
                  <a:srgbClr val="002060"/>
                </a:solidFill>
              </a:rPr>
              <a:t>Bureau de l’Analyse Réglementaire et des Référentiels Interministériels / Pôle Simplification et Veille Réglementaire :</a:t>
            </a:r>
          </a:p>
          <a:p>
            <a:pPr marL="631825" lvl="1" indent="-174625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fr-FR" sz="1200" b="1" i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Virginie </a:t>
            </a:r>
            <a:r>
              <a:rPr lang="fr-FR" sz="1200" b="1" i="1" dirty="0">
                <a:solidFill>
                  <a:srgbClr val="1F3B73"/>
                </a:solidFill>
              </a:rPr>
              <a:t>LENTIGNAC (</a:t>
            </a:r>
            <a:r>
              <a:rPr lang="fr-FR" sz="1200" b="1" i="1" dirty="0">
                <a:solidFill>
                  <a:srgbClr val="002060"/>
                </a:solidFill>
              </a:rPr>
              <a:t>contact opérationnel) </a:t>
            </a:r>
            <a:r>
              <a:rPr lang="fr-FR" sz="1200" b="1" i="1" dirty="0">
                <a:solidFill>
                  <a:srgbClr val="002060"/>
                </a:solidFill>
                <a:hlinkClick r:id="rId2"/>
              </a:rPr>
              <a:t>virginie.lentignac@finances.gouv.fr</a:t>
            </a:r>
            <a:endParaRPr lang="fr-FR" sz="1200" b="1" i="1" dirty="0">
              <a:solidFill>
                <a:srgbClr val="1F3B73"/>
              </a:solidFill>
            </a:endParaRPr>
          </a:p>
          <a:p>
            <a:pPr marL="631825" lvl="1" indent="-174625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fr-FR" sz="12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Kelig LE GRAND (contact opérationnel) </a:t>
            </a:r>
            <a:r>
              <a:rPr lang="fr-FR" sz="12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kelig.le-grand@finances.gouv.fr</a:t>
            </a:r>
            <a:endParaRPr lang="fr-FR" sz="1200" b="1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31825" lvl="1" indent="-174625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fr-FR" sz="12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Marwa MOUSSIF (contact opérationnel) </a:t>
            </a:r>
            <a:r>
              <a:rPr lang="fr-FR" sz="12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marwa.moussif@finances.gouv.fr</a:t>
            </a:r>
            <a:endParaRPr lang="fr-FR" sz="1200" b="1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31825" lvl="1" indent="-174625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fr-FR" sz="1200" b="1" i="1" dirty="0">
                <a:solidFill>
                  <a:srgbClr val="002060"/>
                </a:solidFill>
              </a:rPr>
              <a:t>BALF : </a:t>
            </a:r>
            <a:r>
              <a:rPr lang="fr-FR" sz="1200" b="1" i="1" dirty="0">
                <a:solidFill>
                  <a:srgbClr val="002060"/>
                </a:solidFill>
                <a:hlinkClick r:id="rId5"/>
              </a:rPr>
              <a:t>L-CISIRH-BARRI-BDA@finances.gouv.fr</a:t>
            </a:r>
            <a:endParaRPr lang="fr-FR" sz="1200" b="1" i="1" dirty="0">
              <a:solidFill>
                <a:srgbClr val="002060"/>
              </a:solidFill>
            </a:endParaRPr>
          </a:p>
          <a:p>
            <a:pPr marL="0" indent="0">
              <a:spcBef>
                <a:spcPts val="1200"/>
              </a:spcBef>
              <a:buNone/>
            </a:pPr>
            <a:endParaRPr lang="fr-FR" sz="1200" i="1" dirty="0">
              <a:solidFill>
                <a:srgbClr val="002060"/>
              </a:solidFill>
            </a:endParaRPr>
          </a:p>
        </p:txBody>
      </p:sp>
      <p:sp>
        <p:nvSpPr>
          <p:cNvPr id="5" name="Pentagon 5"/>
          <p:cNvSpPr/>
          <p:nvPr/>
        </p:nvSpPr>
        <p:spPr bwMode="auto">
          <a:xfrm>
            <a:off x="437861" y="1643895"/>
            <a:ext cx="1548172" cy="615553"/>
          </a:xfrm>
          <a:prstGeom prst="homePlate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4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Mise à jour du document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2640" y="2492896"/>
            <a:ext cx="454599" cy="520810"/>
          </a:xfrm>
          <a:prstGeom prst="rect">
            <a:avLst/>
          </a:prstGeom>
        </p:spPr>
      </p:pic>
      <p:sp>
        <p:nvSpPr>
          <p:cNvPr id="7" name="Pentagone 6"/>
          <p:cNvSpPr/>
          <p:nvPr/>
        </p:nvSpPr>
        <p:spPr bwMode="auto">
          <a:xfrm>
            <a:off x="428626" y="3645024"/>
            <a:ext cx="1557407" cy="612068"/>
          </a:xfrm>
          <a:prstGeom prst="homePlate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1200" kern="0" dirty="0" err="1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084" y="3783367"/>
            <a:ext cx="1191208" cy="329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867277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30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4092758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31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1149272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 </a:t>
            </a:r>
            <a:fld id="{113F9569-DEDB-4232-B405-4DF905CA75AA}" type="slidenum">
              <a:rPr lang="fr-FR" smtClean="0"/>
              <a:pPr>
                <a:defRPr/>
              </a:pPr>
              <a:t>32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2415869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33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9886931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127734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684929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36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3066930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37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9101483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6696072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39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606607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557019" y="1039493"/>
            <a:ext cx="8772848" cy="1309387"/>
          </a:xfrm>
        </p:spPr>
        <p:txBody>
          <a:bodyPr/>
          <a:lstStyle/>
          <a:p>
            <a:pPr marL="268287" lvl="1" indent="0">
              <a:spcAft>
                <a:spcPts val="0"/>
              </a:spcAft>
              <a:buNone/>
            </a:pPr>
            <a:endParaRPr lang="fr-FR" b="1" dirty="0"/>
          </a:p>
          <a:p>
            <a:r>
              <a:rPr lang="fr-FR" b="1" dirty="0"/>
              <a:t>Le congé CITIS substitue certains actes </a:t>
            </a:r>
            <a:r>
              <a:rPr lang="fr-FR" dirty="0"/>
              <a:t>de la bibliothèque des actes (pour la population Titulaires) répertoriés ci-dessous :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endParaRPr lang="fr-FR" b="1" dirty="0"/>
          </a:p>
          <a:p>
            <a:pPr marL="268287" lvl="1" indent="0">
              <a:buNone/>
            </a:pPr>
            <a:endParaRPr lang="fr-FR" b="1" dirty="0"/>
          </a:p>
          <a:p>
            <a:pPr lvl="1"/>
            <a:endParaRPr lang="fr-FR" b="1" dirty="0"/>
          </a:p>
          <a:p>
            <a:pPr lvl="1"/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Informations utiles (1/2)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 </a:t>
            </a:r>
            <a:fld id="{2E213F33-44B3-4E5A-874B-1241FE46FE4F}" type="slidenum">
              <a:rPr lang="fr-FR" smtClean="0"/>
              <a:pPr>
                <a:defRPr/>
              </a:pPr>
              <a:t>4</a:t>
            </a:fld>
            <a:endParaRPr lang="fr-FR" dirty="0"/>
          </a:p>
        </p:txBody>
      </p:sp>
      <p:graphicFrame>
        <p:nvGraphicFramePr>
          <p:cNvPr id="7" name="Tableau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5788552"/>
              </p:ext>
            </p:extLst>
          </p:nvPr>
        </p:nvGraphicFramePr>
        <p:xfrm>
          <a:off x="1603856" y="2816932"/>
          <a:ext cx="6305741" cy="191668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663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393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30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fr-FR" sz="1100" cap="all" dirty="0">
                          <a:effectLst/>
                        </a:rPr>
                        <a:t>Code nature</a:t>
                      </a:r>
                      <a:endParaRPr lang="fr-FR" sz="1000" dirty="0"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fr-FR" sz="1100" cap="all" dirty="0">
                          <a:effectLst/>
                        </a:rPr>
                        <a:t>Libellé de l'acte</a:t>
                      </a:r>
                      <a:endParaRPr lang="fr-FR" sz="1000" dirty="0"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30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fr-FR" sz="1100" cap="all" dirty="0">
                          <a:effectLst/>
                        </a:rPr>
                        <a:t>INTABS0063</a:t>
                      </a:r>
                      <a:endParaRPr lang="fr-FR" sz="1000" dirty="0"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Congé longue durée pathologie </a:t>
                      </a:r>
                      <a:r>
                        <a:rPr lang="fr-FR" sz="1100" dirty="0" err="1">
                          <a:effectLst/>
                        </a:rPr>
                        <a:t>contr</a:t>
                      </a:r>
                      <a:r>
                        <a:rPr lang="fr-FR" sz="1100" dirty="0">
                          <a:effectLst/>
                        </a:rPr>
                        <a:t> dans </a:t>
                      </a:r>
                      <a:r>
                        <a:rPr lang="fr-FR" sz="1100" dirty="0" err="1">
                          <a:effectLst/>
                        </a:rPr>
                        <a:t>exerc</a:t>
                      </a:r>
                      <a:r>
                        <a:rPr lang="fr-FR" sz="1100" dirty="0">
                          <a:effectLst/>
                        </a:rPr>
                        <a:t> </a:t>
                      </a:r>
                      <a:r>
                        <a:rPr lang="fr-FR" sz="1100" dirty="0" err="1">
                          <a:effectLst/>
                        </a:rPr>
                        <a:t>fnct</a:t>
                      </a:r>
                      <a:r>
                        <a:rPr lang="fr-FR" sz="1100" dirty="0">
                          <a:effectLst/>
                        </a:rPr>
                        <a:t>_ initial (T)</a:t>
                      </a:r>
                      <a:endParaRPr lang="fr-FR" sz="1000" dirty="0"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30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fr-FR" sz="1100" cap="all" dirty="0">
                          <a:effectLst/>
                        </a:rPr>
                        <a:t>INTABS0044</a:t>
                      </a:r>
                      <a:endParaRPr lang="fr-FR" sz="1000" dirty="0"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Congé longue durée fractionné pathologie </a:t>
                      </a:r>
                      <a:r>
                        <a:rPr lang="fr-FR" sz="1100" dirty="0" err="1">
                          <a:effectLst/>
                        </a:rPr>
                        <a:t>contr</a:t>
                      </a:r>
                      <a:r>
                        <a:rPr lang="fr-FR" sz="1100" dirty="0">
                          <a:effectLst/>
                        </a:rPr>
                        <a:t> dans </a:t>
                      </a:r>
                      <a:r>
                        <a:rPr lang="fr-FR" sz="1100" dirty="0" err="1">
                          <a:effectLst/>
                        </a:rPr>
                        <a:t>exerc</a:t>
                      </a:r>
                      <a:r>
                        <a:rPr lang="fr-FR" sz="1100" dirty="0">
                          <a:effectLst/>
                        </a:rPr>
                        <a:t> </a:t>
                      </a:r>
                      <a:r>
                        <a:rPr lang="fr-FR" sz="1100" dirty="0" err="1">
                          <a:effectLst/>
                        </a:rPr>
                        <a:t>fnct</a:t>
                      </a:r>
                      <a:r>
                        <a:rPr lang="fr-FR" sz="1100" dirty="0">
                          <a:effectLst/>
                        </a:rPr>
                        <a:t> (T)</a:t>
                      </a:r>
                      <a:endParaRPr lang="fr-FR" sz="1000" dirty="0"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30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fr-FR" sz="1100" cap="all" dirty="0">
                          <a:effectLst/>
                        </a:rPr>
                        <a:t>INTABS0077</a:t>
                      </a:r>
                      <a:endParaRPr lang="fr-FR" sz="1000" dirty="0"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CLM fractionné pathologie contr dans exerc fnct initial (T)</a:t>
                      </a:r>
                      <a:endParaRPr lang="fr-FR" sz="1000"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30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fr-FR" sz="1100" cap="all" dirty="0">
                          <a:effectLst/>
                        </a:rPr>
                        <a:t>INTABS0078</a:t>
                      </a:r>
                      <a:endParaRPr lang="fr-FR" sz="1000" dirty="0"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Congé longue maladie fractionné pathologie </a:t>
                      </a:r>
                      <a:r>
                        <a:rPr lang="fr-FR" sz="1100" dirty="0" err="1">
                          <a:effectLst/>
                        </a:rPr>
                        <a:t>contr</a:t>
                      </a:r>
                      <a:r>
                        <a:rPr lang="fr-FR" sz="1100" dirty="0">
                          <a:effectLst/>
                        </a:rPr>
                        <a:t> dans </a:t>
                      </a:r>
                      <a:r>
                        <a:rPr lang="fr-FR" sz="1100" dirty="0" err="1">
                          <a:effectLst/>
                        </a:rPr>
                        <a:t>exerc</a:t>
                      </a:r>
                      <a:r>
                        <a:rPr lang="fr-FR" sz="1100" dirty="0">
                          <a:effectLst/>
                        </a:rPr>
                        <a:t> </a:t>
                      </a:r>
                      <a:r>
                        <a:rPr lang="fr-FR" sz="1100" dirty="0" err="1">
                          <a:effectLst/>
                        </a:rPr>
                        <a:t>fnct</a:t>
                      </a:r>
                      <a:r>
                        <a:rPr lang="fr-FR" sz="1100" dirty="0">
                          <a:effectLst/>
                        </a:rPr>
                        <a:t> prolongation (T)</a:t>
                      </a:r>
                      <a:endParaRPr lang="fr-FR" sz="1000" dirty="0"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30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fr-FR" sz="1100" cap="all" dirty="0">
                          <a:effectLst/>
                        </a:rPr>
                        <a:t>INTABS0082</a:t>
                      </a:r>
                      <a:endParaRPr lang="fr-FR" sz="1000" dirty="0"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Congé longue maladie pathologie </a:t>
                      </a:r>
                      <a:r>
                        <a:rPr lang="fr-FR" sz="1100" dirty="0" err="1">
                          <a:effectLst/>
                        </a:rPr>
                        <a:t>contr</a:t>
                      </a:r>
                      <a:r>
                        <a:rPr lang="fr-FR" sz="1100" dirty="0">
                          <a:effectLst/>
                        </a:rPr>
                        <a:t> dans </a:t>
                      </a:r>
                      <a:r>
                        <a:rPr lang="fr-FR" sz="1100" dirty="0" err="1">
                          <a:effectLst/>
                        </a:rPr>
                        <a:t>exerc</a:t>
                      </a:r>
                      <a:r>
                        <a:rPr lang="fr-FR" sz="1100" dirty="0">
                          <a:effectLst/>
                        </a:rPr>
                        <a:t> </a:t>
                      </a:r>
                      <a:r>
                        <a:rPr lang="fr-FR" sz="1100" dirty="0" err="1">
                          <a:effectLst/>
                        </a:rPr>
                        <a:t>fnct</a:t>
                      </a:r>
                      <a:r>
                        <a:rPr lang="fr-FR" sz="1100" dirty="0">
                          <a:effectLst/>
                        </a:rPr>
                        <a:t> (T)</a:t>
                      </a:r>
                      <a:endParaRPr lang="fr-FR" sz="1000" dirty="0"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30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fr-FR" sz="1100" cap="all" dirty="0">
                          <a:effectLst/>
                        </a:rPr>
                        <a:t>INTABS0083</a:t>
                      </a:r>
                      <a:endParaRPr lang="fr-FR" sz="1000" dirty="0"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Congé longue maladie pathologie </a:t>
                      </a:r>
                      <a:r>
                        <a:rPr lang="fr-FR" sz="1100" dirty="0" err="1">
                          <a:effectLst/>
                        </a:rPr>
                        <a:t>contr</a:t>
                      </a:r>
                      <a:r>
                        <a:rPr lang="fr-FR" sz="1100" dirty="0">
                          <a:effectLst/>
                        </a:rPr>
                        <a:t> dans </a:t>
                      </a:r>
                      <a:r>
                        <a:rPr lang="fr-FR" sz="1100" dirty="0" err="1">
                          <a:effectLst/>
                        </a:rPr>
                        <a:t>exerc</a:t>
                      </a:r>
                      <a:r>
                        <a:rPr lang="fr-FR" sz="1100" dirty="0">
                          <a:effectLst/>
                        </a:rPr>
                        <a:t> </a:t>
                      </a:r>
                      <a:r>
                        <a:rPr lang="fr-FR" sz="1100" dirty="0" err="1">
                          <a:effectLst/>
                        </a:rPr>
                        <a:t>fnct</a:t>
                      </a:r>
                      <a:r>
                        <a:rPr lang="fr-FR" sz="1100" dirty="0">
                          <a:effectLst/>
                        </a:rPr>
                        <a:t> renouvellement (T)</a:t>
                      </a:r>
                      <a:endParaRPr lang="fr-FR" sz="1000" dirty="0"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30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fr-FR" sz="1100" cap="all" dirty="0">
                          <a:effectLst/>
                        </a:rPr>
                        <a:t>INTABS0084</a:t>
                      </a:r>
                      <a:endParaRPr lang="fr-FR" sz="1000" dirty="0"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Congé longue durée fractionné pathologie </a:t>
                      </a:r>
                      <a:r>
                        <a:rPr lang="fr-FR" sz="1100" dirty="0" err="1">
                          <a:effectLst/>
                        </a:rPr>
                        <a:t>contr</a:t>
                      </a:r>
                      <a:r>
                        <a:rPr lang="fr-FR" sz="1100" dirty="0">
                          <a:effectLst/>
                        </a:rPr>
                        <a:t> dans </a:t>
                      </a:r>
                      <a:r>
                        <a:rPr lang="fr-FR" sz="1100" dirty="0" err="1">
                          <a:effectLst/>
                        </a:rPr>
                        <a:t>exerc</a:t>
                      </a:r>
                      <a:r>
                        <a:rPr lang="fr-FR" sz="1100" dirty="0">
                          <a:effectLst/>
                        </a:rPr>
                        <a:t> </a:t>
                      </a:r>
                      <a:r>
                        <a:rPr lang="fr-FR" sz="1100" dirty="0" err="1">
                          <a:effectLst/>
                        </a:rPr>
                        <a:t>fnct</a:t>
                      </a:r>
                      <a:r>
                        <a:rPr lang="fr-FR" sz="1100" dirty="0">
                          <a:effectLst/>
                        </a:rPr>
                        <a:t> prolongation (T)</a:t>
                      </a:r>
                      <a:endParaRPr lang="fr-FR" sz="1000" dirty="0"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30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fr-FR" sz="1100" cap="all" dirty="0">
                          <a:effectLst/>
                        </a:rPr>
                        <a:t>INTABS0081 </a:t>
                      </a:r>
                      <a:endParaRPr lang="fr-FR" sz="1000" dirty="0"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Congé longue durée pathologie </a:t>
                      </a:r>
                      <a:r>
                        <a:rPr lang="fr-FR" sz="1100" dirty="0" err="1">
                          <a:effectLst/>
                        </a:rPr>
                        <a:t>contr</a:t>
                      </a:r>
                      <a:r>
                        <a:rPr lang="fr-FR" sz="1100" dirty="0">
                          <a:effectLst/>
                        </a:rPr>
                        <a:t> dans </a:t>
                      </a:r>
                      <a:r>
                        <a:rPr lang="fr-FR" sz="1100" dirty="0" err="1">
                          <a:effectLst/>
                        </a:rPr>
                        <a:t>exerc</a:t>
                      </a:r>
                      <a:r>
                        <a:rPr lang="fr-FR" sz="1100" dirty="0">
                          <a:effectLst/>
                        </a:rPr>
                        <a:t> </a:t>
                      </a:r>
                      <a:r>
                        <a:rPr lang="fr-FR" sz="1100" dirty="0" err="1">
                          <a:effectLst/>
                        </a:rPr>
                        <a:t>fnct</a:t>
                      </a:r>
                      <a:r>
                        <a:rPr lang="fr-FR" sz="1100" dirty="0">
                          <a:effectLst/>
                        </a:rPr>
                        <a:t> prolongation (T)</a:t>
                      </a:r>
                      <a:endParaRPr lang="fr-FR" sz="1000" dirty="0"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8" name="ZoneTexte 7"/>
          <p:cNvSpPr txBox="1"/>
          <p:nvPr/>
        </p:nvSpPr>
        <p:spPr>
          <a:xfrm>
            <a:off x="688907" y="5690436"/>
            <a:ext cx="864096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dirty="0">
                <a:solidFill>
                  <a:srgbClr val="1F3B73"/>
                </a:solidFill>
                <a:latin typeface="Arial (Corps)"/>
              </a:rPr>
              <a:t>NB : </a:t>
            </a:r>
            <a:r>
              <a:rPr lang="fr-FR" sz="1000" dirty="0">
                <a:solidFill>
                  <a:srgbClr val="1F3B73"/>
                </a:solidFill>
                <a:latin typeface="Arial (Corps)"/>
              </a:rPr>
              <a:t>Cependant, ces actes demeurent valables si la décision du comité médical est antérieure à la date du 24 février 2019, date d’entrée en vigueur du décret n° 2019-122 du 21 février 2019 relatif au congé pour invalidité temporaire imputable au service dans la Fonction publique de l'Etat.</a:t>
            </a:r>
          </a:p>
          <a:p>
            <a:endParaRPr lang="fr-FR" sz="1000" b="1" dirty="0">
              <a:solidFill>
                <a:srgbClr val="004272"/>
              </a:solidFill>
              <a:latin typeface="+mn-lt"/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233" y="1124744"/>
            <a:ext cx="256786" cy="257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208879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298928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657175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182933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 </a:t>
            </a:r>
            <a:fld id="{113F9569-DEDB-4232-B405-4DF905CA75AA}" type="slidenum">
              <a:rPr lang="fr-FR" smtClean="0"/>
              <a:pPr>
                <a:defRPr/>
              </a:pPr>
              <a:t>43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5469628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5262465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45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0995069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46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5632819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5986879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440417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49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335035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428626" y="1124744"/>
            <a:ext cx="9161523" cy="2484747"/>
          </a:xfrm>
        </p:spPr>
        <p:txBody>
          <a:bodyPr/>
          <a:lstStyle/>
          <a:p>
            <a:pPr marL="0" indent="0">
              <a:buNone/>
            </a:pPr>
            <a:endParaRPr lang="fr-FR" dirty="0"/>
          </a:p>
          <a:p>
            <a:endParaRPr lang="fr-FR" b="1" dirty="0"/>
          </a:p>
          <a:p>
            <a:pPr marL="268287" lvl="1" indent="0">
              <a:buNone/>
            </a:pPr>
            <a:endParaRPr lang="fr-FR" b="1" dirty="0"/>
          </a:p>
          <a:p>
            <a:pPr lvl="1"/>
            <a:endParaRPr lang="fr-FR" b="1" dirty="0"/>
          </a:p>
          <a:p>
            <a:pPr lvl="1"/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Informations utiles (2/2)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 </a:t>
            </a:r>
            <a:fld id="{2E213F33-44B3-4E5A-874B-1241FE46FE4F}" type="slidenum">
              <a:rPr lang="fr-FR" smtClean="0"/>
              <a:pPr>
                <a:defRPr/>
              </a:pPr>
              <a:t>5</a:t>
            </a:fld>
            <a:endParaRPr lang="fr-FR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233" y="1139868"/>
            <a:ext cx="256786" cy="257783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557019" y="1088740"/>
            <a:ext cx="8824474" cy="5493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fr-FR" sz="1600" b="1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 actes liés à la fin d’un congé (sauf exception) ne sont plus à produire puisque les actes de demande et de prolongation/renouvellement portent déjà les dates de fin de congés. En effet, la DGAFP a préconisé de ne plus notifier la fin de certains congés aux agents, ce type d’acte étant considéré inutile. </a:t>
            </a:r>
          </a:p>
          <a:p>
            <a:pPr lvl="0" algn="just"/>
            <a:endParaRPr lang="fr-FR" sz="800" b="1" dirty="0">
              <a:solidFill>
                <a:srgbClr val="00427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/>
            <a:r>
              <a:rPr lang="fr-FR" sz="1600" b="1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Après échange avec la communauté interministérielle, cette préconisation a été validée lors du GT BDA du 12 septembre 2019.</a:t>
            </a:r>
            <a:endParaRPr lang="fr-FR" sz="1600" dirty="0">
              <a:solidFill>
                <a:srgbClr val="00427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60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r>
              <a:rPr lang="fr-FR" sz="160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 exemple, l’acte suivant ne sera plus produit dans la BDA : </a:t>
            </a:r>
          </a:p>
          <a:p>
            <a:r>
              <a:rPr lang="fr-FR" sz="160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INTABS0019 - </a:t>
            </a:r>
            <a:r>
              <a:rPr lang="fr-FR" sz="1600" dirty="0">
                <a:solidFill>
                  <a:srgbClr val="004272"/>
                </a:solidFill>
              </a:rPr>
              <a:t>Congé présence parental fin (T) </a:t>
            </a:r>
            <a:endParaRPr lang="fr-FR" sz="1600" dirty="0">
              <a:solidFill>
                <a:srgbClr val="00427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60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r>
              <a:rPr lang="fr-FR" sz="160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Toutefois, </a:t>
            </a:r>
            <a:r>
              <a:rPr lang="fr-FR" sz="1600" b="1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cas de retour anticipé </a:t>
            </a:r>
            <a:r>
              <a:rPr lang="fr-FR" sz="160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endParaRPr lang="fr-FR" sz="1600" dirty="0">
              <a:solidFill>
                <a:srgbClr val="00427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 gestionnaires auront la possibilité d’utiliser l’acte portant reprise suite à congé avec impact rémunération _ INTABS0091 (T) </a:t>
            </a:r>
          </a:p>
          <a:p>
            <a:endParaRPr lang="fr-FR" sz="1600" dirty="0">
              <a:solidFill>
                <a:srgbClr val="00427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60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même, pour les congés sans impact sur rémunération, ils pourront utiliser l’acte :</a:t>
            </a:r>
          </a:p>
          <a:p>
            <a:endParaRPr lang="fr-FR" sz="500" dirty="0">
              <a:solidFill>
                <a:srgbClr val="00427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500" dirty="0">
              <a:solidFill>
                <a:srgbClr val="00427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004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INTABS0093 pour reprise anticipée des fonctions suite à congé / absence sans impact rémunération - (T).</a:t>
            </a:r>
          </a:p>
          <a:p>
            <a:endParaRPr lang="fr-FR" sz="1600" dirty="0">
              <a:solidFill>
                <a:srgbClr val="00427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500" dirty="0">
              <a:solidFill>
                <a:srgbClr val="00427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044118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166124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609140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2890769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 </a:t>
            </a:r>
            <a:fld id="{113F9569-DEDB-4232-B405-4DF905CA75AA}" type="slidenum">
              <a:rPr lang="fr-FR" smtClean="0"/>
              <a:pPr>
                <a:defRPr/>
              </a:pPr>
              <a:t>53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5079793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 </a:t>
            </a:r>
            <a:fld id="{113F9569-DEDB-4232-B405-4DF905CA75AA}" type="slidenum">
              <a:rPr lang="fr-FR" smtClean="0"/>
              <a:pPr>
                <a:defRPr/>
              </a:pPr>
              <a:t>54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0243367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 </a:t>
            </a:r>
            <a:fld id="{113F9569-DEDB-4232-B405-4DF905CA75AA}" type="slidenum">
              <a:rPr lang="fr-FR" smtClean="0"/>
              <a:pPr>
                <a:defRPr/>
              </a:pPr>
              <a:t>55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6657735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 </a:t>
            </a:r>
            <a:fld id="{113F9569-DEDB-4232-B405-4DF905CA75AA}" type="slidenum">
              <a:rPr lang="fr-FR" smtClean="0"/>
              <a:pPr>
                <a:defRPr/>
              </a:pPr>
              <a:t>56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4806631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57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4432847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 </a:t>
            </a:r>
            <a:fld id="{113F9569-DEDB-4232-B405-4DF905CA75AA}" type="slidenum">
              <a:rPr lang="fr-FR" smtClean="0"/>
              <a:pPr>
                <a:defRPr/>
              </a:pPr>
              <a:t>58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55312860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59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622855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Présentation du livrable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 </a:t>
            </a:r>
            <a:fld id="{2E213F33-44B3-4E5A-874B-1241FE46FE4F}" type="slidenum">
              <a:rPr lang="fr-FR" smtClean="0"/>
              <a:pPr>
                <a:defRPr/>
              </a:pPr>
              <a:t>6</a:t>
            </a:fld>
            <a:endParaRPr lang="fr-FR" dirty="0"/>
          </a:p>
        </p:txBody>
      </p:sp>
      <p:sp>
        <p:nvSpPr>
          <p:cNvPr id="6" name="Rectangle 5"/>
          <p:cNvSpPr/>
          <p:nvPr/>
        </p:nvSpPr>
        <p:spPr bwMode="auto">
          <a:xfrm>
            <a:off x="3665190" y="2283874"/>
            <a:ext cx="1980000" cy="19802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2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MACRO-PROCESSUS</a:t>
            </a:r>
          </a:p>
        </p:txBody>
      </p:sp>
      <p:sp>
        <p:nvSpPr>
          <p:cNvPr id="7" name="Pentagon 65"/>
          <p:cNvSpPr/>
          <p:nvPr/>
        </p:nvSpPr>
        <p:spPr bwMode="auto">
          <a:xfrm>
            <a:off x="2060551" y="1272324"/>
            <a:ext cx="2088232" cy="396044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400" b="1" dirty="0">
                <a:solidFill>
                  <a:srgbClr val="004272"/>
                </a:solidFill>
                <a:latin typeface="+mn-lt"/>
              </a:rPr>
              <a:t>Structure du livrable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3687592" y="2747141"/>
            <a:ext cx="1991963" cy="19802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2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PROCESSUS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3680897" y="4389427"/>
            <a:ext cx="1980000" cy="19802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200" b="1" kern="0" dirty="0">
                <a:solidFill>
                  <a:srgbClr val="004272"/>
                </a:solidFill>
                <a:latin typeface="+mn-lt"/>
                <a:cs typeface="ＭＳ Ｐゴシック"/>
              </a:rPr>
              <a:t>EVENEMENTS</a:t>
            </a:r>
          </a:p>
        </p:txBody>
      </p:sp>
      <p:sp>
        <p:nvSpPr>
          <p:cNvPr id="10" name="Down Arrow 71"/>
          <p:cNvSpPr/>
          <p:nvPr/>
        </p:nvSpPr>
        <p:spPr bwMode="auto">
          <a:xfrm>
            <a:off x="4574036" y="3141166"/>
            <a:ext cx="288032" cy="284257"/>
          </a:xfrm>
          <a:prstGeom prst="downArrow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1200" kern="0" dirty="0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sp>
        <p:nvSpPr>
          <p:cNvPr id="11" name="TextBox 39"/>
          <p:cNvSpPr txBox="1"/>
          <p:nvPr/>
        </p:nvSpPr>
        <p:spPr>
          <a:xfrm>
            <a:off x="5853100" y="1995119"/>
            <a:ext cx="3636975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indent="-177800">
              <a:spcAft>
                <a:spcPts val="600"/>
              </a:spcAft>
              <a:buFont typeface="Arial" pitchFamily="34" charset="0"/>
              <a:buChar char="•"/>
            </a:pPr>
            <a:r>
              <a:rPr lang="fr-FR" sz="1000" b="1" dirty="0">
                <a:solidFill>
                  <a:srgbClr val="004272"/>
                </a:solidFill>
                <a:latin typeface="+mn-lt"/>
              </a:rPr>
              <a:t>La diapositive n°7 présente l’ensemble des événements de gestion composant la carrière d’un agent  titulaire de la FPE. Les événements sont classés en macro-processus.</a:t>
            </a:r>
          </a:p>
          <a:p>
            <a:pPr marL="177800" indent="-177800">
              <a:buFont typeface="Arial" pitchFamily="34" charset="0"/>
              <a:buChar char="•"/>
            </a:pPr>
            <a:r>
              <a:rPr lang="fr-FR" sz="1000" b="1" dirty="0">
                <a:solidFill>
                  <a:srgbClr val="004272"/>
                </a:solidFill>
                <a:latin typeface="+mn-lt"/>
              </a:rPr>
              <a:t>Il suffit de cliquer (en mode diaporama) sur un des processus pour accéder à la diapositive de l’événement correspondant.</a:t>
            </a:r>
          </a:p>
        </p:txBody>
      </p:sp>
      <p:sp>
        <p:nvSpPr>
          <p:cNvPr id="12" name="TextBox 40"/>
          <p:cNvSpPr txBox="1"/>
          <p:nvPr/>
        </p:nvSpPr>
        <p:spPr>
          <a:xfrm>
            <a:off x="5853100" y="4303987"/>
            <a:ext cx="36369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indent="-177800">
              <a:buFont typeface="Arial" pitchFamily="34" charset="0"/>
              <a:buChar char="•"/>
            </a:pPr>
            <a:r>
              <a:rPr lang="fr-FR" sz="1000" b="1" dirty="0">
                <a:solidFill>
                  <a:srgbClr val="004272"/>
                </a:solidFill>
                <a:latin typeface="+mn-lt"/>
              </a:rPr>
              <a:t>Pour chaque événement, les principaux cas sont détaillés.</a:t>
            </a:r>
          </a:p>
        </p:txBody>
      </p:sp>
      <p:cxnSp>
        <p:nvCxnSpPr>
          <p:cNvPr id="13" name="Straight Connector 42"/>
          <p:cNvCxnSpPr/>
          <p:nvPr/>
        </p:nvCxnSpPr>
        <p:spPr bwMode="auto">
          <a:xfrm>
            <a:off x="5853100" y="2100416"/>
            <a:ext cx="0" cy="944337"/>
          </a:xfrm>
          <a:prstGeom prst="line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43"/>
          <p:cNvCxnSpPr/>
          <p:nvPr/>
        </p:nvCxnSpPr>
        <p:spPr bwMode="auto">
          <a:xfrm>
            <a:off x="5853100" y="4323509"/>
            <a:ext cx="0" cy="324000"/>
          </a:xfrm>
          <a:prstGeom prst="line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5" name="Picture 50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47980" y="3502943"/>
            <a:ext cx="465833" cy="32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91"/>
          <p:cNvSpPr txBox="1"/>
          <p:nvPr/>
        </p:nvSpPr>
        <p:spPr>
          <a:xfrm>
            <a:off x="5853100" y="3360447"/>
            <a:ext cx="363697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indent="-177800">
              <a:buFont typeface="Arial" pitchFamily="34" charset="0"/>
              <a:buChar char="•"/>
            </a:pPr>
            <a:r>
              <a:rPr lang="fr-FR" sz="1000" b="1" dirty="0">
                <a:solidFill>
                  <a:srgbClr val="004272"/>
                </a:solidFill>
                <a:latin typeface="+mn-lt"/>
              </a:rPr>
              <a:t>Il est possible de revenir au sommaire en cliquant sur l’image en haut à droite de chaque diapositive (en mode diaporama).</a:t>
            </a:r>
          </a:p>
        </p:txBody>
      </p:sp>
      <p:cxnSp>
        <p:nvCxnSpPr>
          <p:cNvPr id="17" name="Straight Connector 92"/>
          <p:cNvCxnSpPr/>
          <p:nvPr/>
        </p:nvCxnSpPr>
        <p:spPr bwMode="auto">
          <a:xfrm>
            <a:off x="5853100" y="3360447"/>
            <a:ext cx="0" cy="485685"/>
          </a:xfrm>
          <a:prstGeom prst="line">
            <a:avLst/>
          </a:prstGeom>
          <a:noFill/>
          <a:ln w="9525" cap="flat" cmpd="sng" algn="ctr">
            <a:solidFill>
              <a:srgbClr val="00427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Arrow Connector 94"/>
          <p:cNvCxnSpPr/>
          <p:nvPr/>
        </p:nvCxnSpPr>
        <p:spPr bwMode="auto">
          <a:xfrm>
            <a:off x="4088760" y="3636821"/>
            <a:ext cx="1590795" cy="0"/>
          </a:xfrm>
          <a:prstGeom prst="straightConnector1">
            <a:avLst/>
          </a:prstGeom>
          <a:noFill/>
          <a:ln w="12700" cap="flat" cmpd="sng" algn="ctr">
            <a:solidFill>
              <a:srgbClr val="004272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pic>
        <p:nvPicPr>
          <p:cNvPr id="19" name="Image 18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626" y="3914445"/>
            <a:ext cx="3060068" cy="2366899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chemeClr val="accent2">
                <a:lumMod val="75000"/>
              </a:schemeClr>
            </a:solidFill>
          </a:ln>
        </p:spPr>
      </p:pic>
      <p:cxnSp>
        <p:nvCxnSpPr>
          <p:cNvPr id="20" name="Straight Arrow Connector 79"/>
          <p:cNvCxnSpPr>
            <a:endCxn id="9" idx="1"/>
          </p:cNvCxnSpPr>
          <p:nvPr/>
        </p:nvCxnSpPr>
        <p:spPr bwMode="auto">
          <a:xfrm>
            <a:off x="2060551" y="4488438"/>
            <a:ext cx="1620346" cy="0"/>
          </a:xfrm>
          <a:prstGeom prst="straightConnector1">
            <a:avLst/>
          </a:prstGeom>
          <a:noFill/>
          <a:ln w="12700" cap="flat" cmpd="sng" algn="ctr">
            <a:solidFill>
              <a:srgbClr val="004272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pic>
        <p:nvPicPr>
          <p:cNvPr id="21" name="Image 20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027" y="1617761"/>
            <a:ext cx="2569375" cy="1778799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cxnSp>
        <p:nvCxnSpPr>
          <p:cNvPr id="22" name="Connecteur en angle 21"/>
          <p:cNvCxnSpPr/>
          <p:nvPr/>
        </p:nvCxnSpPr>
        <p:spPr bwMode="auto">
          <a:xfrm rot="5400000">
            <a:off x="2127315" y="2883555"/>
            <a:ext cx="1224000" cy="792000"/>
          </a:xfrm>
          <a:prstGeom prst="bentConnector3">
            <a:avLst>
              <a:gd name="adj1" fmla="val 59595"/>
            </a:avLst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3" name="Connecteur droit avec flèche 22"/>
          <p:cNvCxnSpPr>
            <a:endCxn id="6" idx="1"/>
          </p:cNvCxnSpPr>
          <p:nvPr/>
        </p:nvCxnSpPr>
        <p:spPr bwMode="auto">
          <a:xfrm flipV="1">
            <a:off x="3064817" y="2382885"/>
            <a:ext cx="600373" cy="290"/>
          </a:xfrm>
          <a:prstGeom prst="straightConnector1">
            <a:avLst/>
          </a:prstGeom>
          <a:noFill/>
          <a:ln w="9525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4" name="Connecteur droit avec flèche 23"/>
          <p:cNvCxnSpPr>
            <a:endCxn id="8" idx="1"/>
          </p:cNvCxnSpPr>
          <p:nvPr/>
        </p:nvCxnSpPr>
        <p:spPr bwMode="auto">
          <a:xfrm>
            <a:off x="3014657" y="2846152"/>
            <a:ext cx="672935" cy="0"/>
          </a:xfrm>
          <a:prstGeom prst="straightConnector1">
            <a:avLst/>
          </a:prstGeom>
          <a:noFill/>
          <a:ln w="9525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5" name="Rectangle 24"/>
          <p:cNvSpPr/>
          <p:nvPr/>
        </p:nvSpPr>
        <p:spPr bwMode="auto">
          <a:xfrm>
            <a:off x="2432720" y="2657090"/>
            <a:ext cx="702595" cy="55172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1200" kern="0" dirty="0" err="1">
              <a:solidFill>
                <a:srgbClr val="004272"/>
              </a:solidFill>
              <a:latin typeface="+mn-lt"/>
              <a:cs typeface="ＭＳ Ｐゴシック"/>
            </a:endParaRPr>
          </a:p>
        </p:txBody>
      </p: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3906" y="1088740"/>
            <a:ext cx="905649" cy="1058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TextBox 55"/>
          <p:cNvSpPr txBox="1"/>
          <p:nvPr/>
        </p:nvSpPr>
        <p:spPr>
          <a:xfrm>
            <a:off x="5399557" y="5089388"/>
            <a:ext cx="298776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indent="-177800">
              <a:buFont typeface="Arial" pitchFamily="34" charset="0"/>
              <a:buChar char="•"/>
            </a:pPr>
            <a:r>
              <a:rPr lang="fr-FR" sz="1200" b="1" dirty="0">
                <a:solidFill>
                  <a:srgbClr val="004272"/>
                </a:solidFill>
                <a:latin typeface="+mn-lt"/>
              </a:rPr>
              <a:t>Lien pour accéder aux actes :</a:t>
            </a:r>
          </a:p>
          <a:p>
            <a:pPr marL="177800" indent="-177800">
              <a:buFont typeface="Arial" pitchFamily="34" charset="0"/>
              <a:buChar char="•"/>
            </a:pPr>
            <a:endParaRPr lang="fr-FR" sz="1200" b="1" dirty="0">
              <a:solidFill>
                <a:srgbClr val="004272"/>
              </a:solidFill>
              <a:latin typeface="+mn-lt"/>
            </a:endParaRPr>
          </a:p>
          <a:p>
            <a:pPr marL="177800" indent="-177800">
              <a:buFont typeface="Arial" pitchFamily="34" charset="0"/>
              <a:buChar char="•"/>
            </a:pPr>
            <a:endParaRPr lang="fr-FR" sz="1000" b="1" dirty="0">
              <a:solidFill>
                <a:srgbClr val="004272"/>
              </a:solidFill>
              <a:latin typeface="+mn-lt"/>
            </a:endParaRPr>
          </a:p>
          <a:p>
            <a:pPr marL="180975" lvl="1" indent="-95250">
              <a:buFont typeface="Arial" pitchFamily="34" charset="0"/>
              <a:buChar char="•"/>
            </a:pPr>
            <a:r>
              <a:rPr lang="fr-FR" sz="1200" b="1" dirty="0">
                <a:solidFill>
                  <a:srgbClr val="004272"/>
                </a:solidFill>
                <a:latin typeface="+mn-lt"/>
                <a:hlinkClick r:id="rId7"/>
              </a:rPr>
              <a:t>hOPPER</a:t>
            </a:r>
            <a:endParaRPr lang="fr-FR" sz="1200" b="1" dirty="0">
              <a:solidFill>
                <a:srgbClr val="004272"/>
              </a:solidFill>
              <a:latin typeface="+mn-lt"/>
            </a:endParaRPr>
          </a:p>
          <a:p>
            <a:pPr marL="180975" lvl="1" indent="-95250">
              <a:buFont typeface="Arial" pitchFamily="34" charset="0"/>
              <a:buChar char="•"/>
            </a:pPr>
            <a:endParaRPr lang="fr-FR" sz="1200" b="1" dirty="0">
              <a:solidFill>
                <a:srgbClr val="004272"/>
              </a:solidFill>
              <a:latin typeface="+mn-lt"/>
            </a:endParaRPr>
          </a:p>
          <a:p>
            <a:pPr marL="180975" lvl="1" indent="-95250">
              <a:buFont typeface="Arial" pitchFamily="34" charset="0"/>
              <a:buChar char="•"/>
            </a:pPr>
            <a:r>
              <a:rPr lang="fr-FR" sz="1200" b="1" dirty="0">
                <a:solidFill>
                  <a:srgbClr val="004272"/>
                </a:solidFill>
                <a:latin typeface="+mn-lt"/>
                <a:hlinkClick r:id="rId8"/>
              </a:rPr>
              <a:t>PISSARHHO</a:t>
            </a:r>
            <a:endParaRPr lang="fr-FR" sz="1200" b="1" dirty="0">
              <a:solidFill>
                <a:srgbClr val="004272"/>
              </a:solidFill>
              <a:latin typeface="+mn-lt"/>
            </a:endParaRPr>
          </a:p>
        </p:txBody>
      </p:sp>
      <p:pic>
        <p:nvPicPr>
          <p:cNvPr id="28" name="Image 27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8860" y="5624201"/>
            <a:ext cx="837870" cy="642946"/>
          </a:xfrm>
          <a:prstGeom prst="rect">
            <a:avLst/>
          </a:prstGeom>
        </p:spPr>
      </p:pic>
      <p:pic>
        <p:nvPicPr>
          <p:cNvPr id="30" name="Image 2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6618" y="5887769"/>
            <a:ext cx="384186" cy="393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700565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 </a:t>
            </a:r>
            <a:fld id="{113F9569-DEDB-4232-B405-4DF905CA75AA}" type="slidenum">
              <a:rPr lang="fr-FR" smtClean="0"/>
              <a:pPr>
                <a:defRPr/>
              </a:pPr>
              <a:t>60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480825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0597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45956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9A85D3FE-EDEE-4AA5-97F7-0CBDB0EF86F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 </a:t>
            </a:r>
            <a:fld id="{113F9569-DEDB-4232-B405-4DF905CA75AA}" type="slidenum">
              <a:rPr lang="fr-FR" smtClean="0"/>
              <a:pPr>
                <a:defRPr/>
              </a:pPr>
              <a:t>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9021023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2_Présentation Powerpoint diffusion interne">
  <a:themeElements>
    <a:clrScheme name="1_Présentation Powerpoint diffusion intern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Présentation Powerpoint diffusion interne">
      <a:majorFont>
        <a:latin typeface="Verdana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>
            <a:lumMod val="95000"/>
          </a:schemeClr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ctr" anchorCtr="0" compatLnSpc="1">
        <a:prstTxWarp prst="textNoShape">
          <a:avLst/>
        </a:prstTxWarp>
      </a:bodyPr>
      <a:lstStyle>
        <a:defPPr algn="ctr">
          <a:defRPr sz="1200" kern="0" dirty="0" err="1" smtClean="0">
            <a:solidFill>
              <a:srgbClr val="004272"/>
            </a:solidFill>
            <a:latin typeface="+mn-lt"/>
            <a:cs typeface="ＭＳ Ｐゴシック"/>
          </a:defRPr>
        </a:defPPr>
      </a:lstStyle>
    </a:spDef>
    <a:lnDef>
      <a:spPr bwMode="auto">
        <a:noFill/>
        <a:ln w="9525" cap="flat" cmpd="sng" algn="ctr">
          <a:solidFill>
            <a:schemeClr val="bg1">
              <a:lumMod val="75000"/>
            </a:schemeClr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</a:spPr>
      <a:bodyPr wrap="square" rtlCol="0">
        <a:spAutoFit/>
      </a:bodyPr>
      <a:lstStyle>
        <a:defPPr>
          <a:defRPr sz="1000" b="1" dirty="0" smtClean="0">
            <a:solidFill>
              <a:srgbClr val="004272"/>
            </a:solidFill>
            <a:latin typeface="+mn-lt"/>
          </a:defRPr>
        </a:defPPr>
      </a:lstStyle>
    </a:txDef>
  </a:objectDefaults>
  <a:extraClrSchemeLst>
    <a:extraClrScheme>
      <a:clrScheme name="1_Présentation Powerpoint diffusion intern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résentation Powerpoint diffusion intern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résentation Powerpoint diffusion intern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résentation Powerpoint diffusion intern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résentation Powerpoint diffusion intern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résentation Powerpoint diffusion intern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ésentation Powerpoint diffusion intern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ésentation Powerpoint diffusion intern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ésentation Powerpoint diffusion intern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ésentation Powerpoint diffusion intern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ésentation Powerpoint diffusion intern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ésentation Powerpoint diffusion intern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143130</TotalTime>
  <Words>872</Words>
  <Application>Microsoft Office PowerPoint</Application>
  <PresentationFormat>Format A4 (210 x 297 mm)</PresentationFormat>
  <Paragraphs>144</Paragraphs>
  <Slides>60</Slides>
  <Notes>23</Notes>
  <HiddenSlides>0</HiddenSlides>
  <MMClips>0</MMClips>
  <ScaleCrop>false</ScaleCrop>
  <HeadingPairs>
    <vt:vector size="8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60</vt:i4>
      </vt:variant>
    </vt:vector>
  </HeadingPairs>
  <TitlesOfParts>
    <vt:vector size="71" baseType="lpstr">
      <vt:lpstr>Arial</vt:lpstr>
      <vt:lpstr>Arial (Body)</vt:lpstr>
      <vt:lpstr>Arial (Corps)</vt:lpstr>
      <vt:lpstr>Calibri</vt:lpstr>
      <vt:lpstr>Courier New</vt:lpstr>
      <vt:lpstr>Tw Cen MT</vt:lpstr>
      <vt:lpstr>Verdana</vt:lpstr>
      <vt:lpstr>Wingdings</vt:lpstr>
      <vt:lpstr>Wingdings 2</vt:lpstr>
      <vt:lpstr>2_Présentation Powerpoint diffusion interne</vt:lpstr>
      <vt:lpstr>think-cell Slide</vt:lpstr>
      <vt:lpstr>CISIRH Bibliothèque des actes</vt:lpstr>
      <vt:lpstr>Contexte et objectifs du document</vt:lpstr>
      <vt:lpstr>Mise à jour du document et contacts</vt:lpstr>
      <vt:lpstr>Informations utiles (1/2)</vt:lpstr>
      <vt:lpstr>Informations utiles (2/2)</vt:lpstr>
      <vt:lpstr>Présentation du livrable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Groupement Mc²i, Eurogroup, Trexia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Appui CISRH - Livret d'accueil des nouveaux arrivants</dc:title>
  <dc:subject>Livret d'accueil à l'attention des nouveaux arrivants</dc:subject>
  <dc:creator>Bastien Turpault (Trexia)</dc:creator>
  <cp:lastModifiedBy>LENTIGNAC Virginie</cp:lastModifiedBy>
  <cp:revision>7738</cp:revision>
  <cp:lastPrinted>2022-02-21T09:16:25Z</cp:lastPrinted>
  <dcterms:created xsi:type="dcterms:W3CDTF">2009-07-09T13:00:12Z</dcterms:created>
  <dcterms:modified xsi:type="dcterms:W3CDTF">2024-06-20T07:47:49Z</dcterms:modified>
</cp:coreProperties>
</file>